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notesSlides/notesSlide6.xml" ContentType="application/vnd.openxmlformats-officedocument.presentationml.notesSlide+xml"/>
  <Override PartName="/ppt/charts/chart15.xml" ContentType="application/vnd.openxmlformats-officedocument.drawingml.chart+xml"/>
  <Override PartName="/ppt/charts/style3.xml" ContentType="application/vnd.ms-office.chartstyle+xml"/>
  <Override PartName="/ppt/charts/colors3.xml" ContentType="application/vnd.ms-office.chartcolorstyle+xml"/>
  <Override PartName="/ppt/charts/chart16.xml" ContentType="application/vnd.openxmlformats-officedocument.drawingml.chart+xml"/>
  <Override PartName="/ppt/charts/style4.xml" ContentType="application/vnd.ms-office.chartstyle+xml"/>
  <Override PartName="/ppt/charts/colors4.xml" ContentType="application/vnd.ms-office.chartcolorstyle+xml"/>
  <Override PartName="/ppt/charts/chart17.xml" ContentType="application/vnd.openxmlformats-officedocument.drawingml.chart+xml"/>
  <Override PartName="/ppt/charts/style5.xml" ContentType="application/vnd.ms-office.chartstyle+xml"/>
  <Override PartName="/ppt/charts/colors5.xml" ContentType="application/vnd.ms-office.chartcolorstyle+xml"/>
  <Override PartName="/ppt/charts/chart18.xml" ContentType="application/vnd.openxmlformats-officedocument.drawingml.chart+xml"/>
  <Override PartName="/ppt/charts/style6.xml" ContentType="application/vnd.ms-office.chartstyle+xml"/>
  <Override PartName="/ppt/charts/colors6.xml" ContentType="application/vnd.ms-office.chartcolorstyle+xml"/>
  <Override PartName="/ppt/charts/chart19.xml" ContentType="application/vnd.openxmlformats-officedocument.drawingml.chart+xml"/>
  <Override PartName="/ppt/charts/chart20.xml" ContentType="application/vnd.openxmlformats-officedocument.drawingml.chart+xml"/>
  <Override PartName="/ppt/charts/style7.xml" ContentType="application/vnd.ms-office.chartstyle+xml"/>
  <Override PartName="/ppt/charts/colors7.xml" ContentType="application/vnd.ms-office.chartcolorstyle+xml"/>
  <Override PartName="/ppt/charts/chart21.xml" ContentType="application/vnd.openxmlformats-officedocument.drawingml.chart+xml"/>
  <Override PartName="/ppt/charts/style8.xml" ContentType="application/vnd.ms-office.chartstyle+xml"/>
  <Override PartName="/ppt/charts/colors8.xml" ContentType="application/vnd.ms-office.chartcolorstyle+xml"/>
  <Override PartName="/ppt/charts/chart22.xml" ContentType="application/vnd.openxmlformats-officedocument.drawingml.chart+xml"/>
  <Override PartName="/ppt/charts/chart23.xml" ContentType="application/vnd.openxmlformats-officedocument.drawingml.chart+xml"/>
  <Override PartName="/ppt/charts/style9.xml" ContentType="application/vnd.ms-office.chartstyle+xml"/>
  <Override PartName="/ppt/charts/colors9.xml" ContentType="application/vnd.ms-office.chartcolorstyle+xml"/>
  <Override PartName="/ppt/charts/chart24.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25.xml" ContentType="application/vnd.openxmlformats-officedocument.drawingml.chart+xml"/>
  <Override PartName="/ppt/charts/chart26.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27.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28.xml" ContentType="application/vnd.openxmlformats-officedocument.drawingml.chart+xml"/>
  <Override PartName="/ppt/charts/chart29.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30.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31.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32.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33.xml" ContentType="application/vnd.openxmlformats-officedocument.drawingml.chart+xml"/>
  <Override PartName="/ppt/notesSlides/notesSlide7.xml" ContentType="application/vnd.openxmlformats-officedocument.presentationml.notesSlide+xml"/>
  <Override PartName="/ppt/charts/chart34.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35.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36.xml" ContentType="application/vnd.openxmlformats-officedocument.drawingml.chart+xml"/>
  <Override PartName="/ppt/charts/chart37.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38.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39.xml" ContentType="application/vnd.openxmlformats-officedocument.drawingml.chart+xml"/>
  <Override PartName="/ppt/notesSlides/notesSlide8.xml" ContentType="application/vnd.openxmlformats-officedocument.presentationml.notesSlide+xml"/>
  <Override PartName="/ppt/charts/chart40.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41.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4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93313" r:id="rId4"/>
  </p:sldMasterIdLst>
  <p:notesMasterIdLst>
    <p:notesMasterId r:id="rId53"/>
  </p:notesMasterIdLst>
  <p:handoutMasterIdLst>
    <p:handoutMasterId r:id="rId54"/>
  </p:handoutMasterIdLst>
  <p:sldIdLst>
    <p:sldId id="446" r:id="rId5"/>
    <p:sldId id="410" r:id="rId6"/>
    <p:sldId id="427" r:id="rId7"/>
    <p:sldId id="445" r:id="rId8"/>
    <p:sldId id="366" r:id="rId9"/>
    <p:sldId id="442" r:id="rId10"/>
    <p:sldId id="428" r:id="rId11"/>
    <p:sldId id="443" r:id="rId12"/>
    <p:sldId id="426" r:id="rId13"/>
    <p:sldId id="444" r:id="rId14"/>
    <p:sldId id="372" r:id="rId15"/>
    <p:sldId id="441" r:id="rId16"/>
    <p:sldId id="440" r:id="rId17"/>
    <p:sldId id="429" r:id="rId18"/>
    <p:sldId id="376" r:id="rId19"/>
    <p:sldId id="377" r:id="rId20"/>
    <p:sldId id="378" r:id="rId21"/>
    <p:sldId id="379" r:id="rId22"/>
    <p:sldId id="380" r:id="rId23"/>
    <p:sldId id="381" r:id="rId24"/>
    <p:sldId id="382" r:id="rId25"/>
    <p:sldId id="383" r:id="rId26"/>
    <p:sldId id="439" r:id="rId27"/>
    <p:sldId id="438" r:id="rId28"/>
    <p:sldId id="386" r:id="rId29"/>
    <p:sldId id="387" r:id="rId30"/>
    <p:sldId id="430" r:id="rId31"/>
    <p:sldId id="412" r:id="rId32"/>
    <p:sldId id="414" r:id="rId33"/>
    <p:sldId id="415" r:id="rId34"/>
    <p:sldId id="418" r:id="rId35"/>
    <p:sldId id="413" r:id="rId36"/>
    <p:sldId id="416" r:id="rId37"/>
    <p:sldId id="417" r:id="rId38"/>
    <p:sldId id="419" r:id="rId39"/>
    <p:sldId id="431" r:id="rId40"/>
    <p:sldId id="398" r:id="rId41"/>
    <p:sldId id="447" r:id="rId42"/>
    <p:sldId id="432" r:id="rId43"/>
    <p:sldId id="435" r:id="rId44"/>
    <p:sldId id="422" r:id="rId45"/>
    <p:sldId id="423" r:id="rId46"/>
    <p:sldId id="433" r:id="rId47"/>
    <p:sldId id="434" r:id="rId48"/>
    <p:sldId id="424" r:id="rId49"/>
    <p:sldId id="425" r:id="rId50"/>
    <p:sldId id="408" r:id="rId51"/>
    <p:sldId id="409" r:id="rId52"/>
  </p:sldIdLst>
  <p:sldSz cx="9144000" cy="5143500" type="screen16x9"/>
  <p:notesSz cx="7099300" cy="10234613"/>
  <p:defaultTextStyle>
    <a:defPPr>
      <a:defRPr lang="en-US"/>
    </a:defPPr>
    <a:lvl1pPr marL="0" algn="l" defTabSz="924282" rtl="0" eaLnBrk="1" latinLnBrk="0" hangingPunct="1">
      <a:defRPr sz="1800" kern="1200">
        <a:solidFill>
          <a:schemeClr val="tx1"/>
        </a:solidFill>
        <a:latin typeface="+mn-lt"/>
        <a:ea typeface="+mn-ea"/>
        <a:cs typeface="+mn-cs"/>
      </a:defRPr>
    </a:lvl1pPr>
    <a:lvl2pPr marL="462140" algn="l" defTabSz="924282" rtl="0" eaLnBrk="1" latinLnBrk="0" hangingPunct="1">
      <a:defRPr sz="1800" kern="1200">
        <a:solidFill>
          <a:schemeClr val="tx1"/>
        </a:solidFill>
        <a:latin typeface="+mn-lt"/>
        <a:ea typeface="+mn-ea"/>
        <a:cs typeface="+mn-cs"/>
      </a:defRPr>
    </a:lvl2pPr>
    <a:lvl3pPr marL="924282" algn="l" defTabSz="924282" rtl="0" eaLnBrk="1" latinLnBrk="0" hangingPunct="1">
      <a:defRPr sz="1800" kern="1200">
        <a:solidFill>
          <a:schemeClr val="tx1"/>
        </a:solidFill>
        <a:latin typeface="+mn-lt"/>
        <a:ea typeface="+mn-ea"/>
        <a:cs typeface="+mn-cs"/>
      </a:defRPr>
    </a:lvl3pPr>
    <a:lvl4pPr marL="1386422" algn="l" defTabSz="924282" rtl="0" eaLnBrk="1" latinLnBrk="0" hangingPunct="1">
      <a:defRPr sz="1800" kern="1200">
        <a:solidFill>
          <a:schemeClr val="tx1"/>
        </a:solidFill>
        <a:latin typeface="+mn-lt"/>
        <a:ea typeface="+mn-ea"/>
        <a:cs typeface="+mn-cs"/>
      </a:defRPr>
    </a:lvl4pPr>
    <a:lvl5pPr marL="1848564" algn="l" defTabSz="924282" rtl="0" eaLnBrk="1" latinLnBrk="0" hangingPunct="1">
      <a:defRPr sz="1800" kern="1200">
        <a:solidFill>
          <a:schemeClr val="tx1"/>
        </a:solidFill>
        <a:latin typeface="+mn-lt"/>
        <a:ea typeface="+mn-ea"/>
        <a:cs typeface="+mn-cs"/>
      </a:defRPr>
    </a:lvl5pPr>
    <a:lvl6pPr marL="2310704" algn="l" defTabSz="924282" rtl="0" eaLnBrk="1" latinLnBrk="0" hangingPunct="1">
      <a:defRPr sz="1800" kern="1200">
        <a:solidFill>
          <a:schemeClr val="tx1"/>
        </a:solidFill>
        <a:latin typeface="+mn-lt"/>
        <a:ea typeface="+mn-ea"/>
        <a:cs typeface="+mn-cs"/>
      </a:defRPr>
    </a:lvl6pPr>
    <a:lvl7pPr marL="2772846" algn="l" defTabSz="924282" rtl="0" eaLnBrk="1" latinLnBrk="0" hangingPunct="1">
      <a:defRPr sz="1800" kern="1200">
        <a:solidFill>
          <a:schemeClr val="tx1"/>
        </a:solidFill>
        <a:latin typeface="+mn-lt"/>
        <a:ea typeface="+mn-ea"/>
        <a:cs typeface="+mn-cs"/>
      </a:defRPr>
    </a:lvl7pPr>
    <a:lvl8pPr marL="3234986" algn="l" defTabSz="924282" rtl="0" eaLnBrk="1" latinLnBrk="0" hangingPunct="1">
      <a:defRPr sz="1800" kern="1200">
        <a:solidFill>
          <a:schemeClr val="tx1"/>
        </a:solidFill>
        <a:latin typeface="+mn-lt"/>
        <a:ea typeface="+mn-ea"/>
        <a:cs typeface="+mn-cs"/>
      </a:defRPr>
    </a:lvl8pPr>
    <a:lvl9pPr marL="3697126" algn="l" defTabSz="92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2">
          <p15:clr>
            <a:srgbClr val="A4A3A4"/>
          </p15:clr>
        </p15:guide>
        <p15:guide id="2" orient="horz" pos="230">
          <p15:clr>
            <a:srgbClr val="A4A3A4"/>
          </p15:clr>
        </p15:guide>
        <p15:guide id="3" orient="horz" pos="4534">
          <p15:clr>
            <a:srgbClr val="A4A3A4"/>
          </p15:clr>
        </p15:guide>
        <p15:guide id="4" orient="horz" pos="4286">
          <p15:clr>
            <a:srgbClr val="A4A3A4"/>
          </p15:clr>
        </p15:guide>
        <p15:guide id="5" pos="4234">
          <p15:clr>
            <a:srgbClr val="A4A3A4"/>
          </p15:clr>
        </p15:guide>
        <p15:guide id="6" pos="237">
          <p15:clr>
            <a:srgbClr val="A4A3A4"/>
          </p15:clr>
        </p15:guide>
        <p15:guide id="7" pos="8229">
          <p15:clr>
            <a:srgbClr val="A4A3A4"/>
          </p15:clr>
        </p15:guide>
        <p15:guide id="8" pos="949">
          <p15:clr>
            <a:srgbClr val="A4A3A4"/>
          </p15:clr>
        </p15:guide>
        <p15:guide id="9" pos="7517">
          <p15:clr>
            <a:srgbClr val="A4A3A4"/>
          </p15:clr>
        </p15:guide>
        <p15:guide id="10" orient="horz" pos="1685">
          <p15:clr>
            <a:srgbClr val="A4A3A4"/>
          </p15:clr>
        </p15:guide>
        <p15:guide id="11" orient="horz" pos="161">
          <p15:clr>
            <a:srgbClr val="A4A3A4"/>
          </p15:clr>
        </p15:guide>
        <p15:guide id="12" orient="horz" pos="3084">
          <p15:clr>
            <a:srgbClr val="A4A3A4"/>
          </p15:clr>
        </p15:guide>
        <p15:guide id="13" orient="horz" pos="2544">
          <p15:clr>
            <a:srgbClr val="A4A3A4"/>
          </p15:clr>
        </p15:guide>
        <p15:guide id="14" orient="horz" pos="875">
          <p15:clr>
            <a:srgbClr val="A4A3A4"/>
          </p15:clr>
        </p15:guide>
        <p15:guide id="15" orient="horz" pos="1749">
          <p15:clr>
            <a:srgbClr val="A4A3A4"/>
          </p15:clr>
        </p15:guide>
        <p15:guide id="16" orient="horz" pos="621">
          <p15:clr>
            <a:srgbClr val="A4A3A4"/>
          </p15:clr>
        </p15:guide>
        <p15:guide id="17" orient="horz" pos="2865">
          <p15:clr>
            <a:srgbClr val="A4A3A4"/>
          </p15:clr>
        </p15:guide>
        <p15:guide id="18" orient="horz" pos="2130">
          <p15:clr>
            <a:srgbClr val="A4A3A4"/>
          </p15:clr>
        </p15:guide>
        <p15:guide id="19" orient="horz" pos="2184">
          <p15:clr>
            <a:srgbClr val="A4A3A4"/>
          </p15:clr>
        </p15:guide>
        <p15:guide id="20" orient="horz" pos="321">
          <p15:clr>
            <a:srgbClr val="A4A3A4"/>
          </p15:clr>
        </p15:guide>
        <p15:guide id="21" orient="horz" pos="1607">
          <p15:clr>
            <a:srgbClr val="A4A3A4"/>
          </p15:clr>
        </p15:guide>
        <p15:guide id="22" pos="2880">
          <p15:clr>
            <a:srgbClr val="A4A3A4"/>
          </p15:clr>
        </p15:guide>
        <p15:guide id="23" pos="156">
          <p15:clr>
            <a:srgbClr val="A4A3A4"/>
          </p15:clr>
        </p15:guide>
        <p15:guide id="24" pos="5598">
          <p15:clr>
            <a:srgbClr val="A4A3A4"/>
          </p15:clr>
        </p15:guide>
        <p15:guide id="25" pos="399">
          <p15:clr>
            <a:srgbClr val="A4A3A4"/>
          </p15:clr>
        </p15:guide>
        <p15:guide id="26" pos="5125" userDrawn="1">
          <p15:clr>
            <a:srgbClr val="A4A3A4"/>
          </p15:clr>
        </p15:guide>
        <p15:guide id="27" pos="1373">
          <p15:clr>
            <a:srgbClr val="A4A3A4"/>
          </p15:clr>
        </p15:guide>
        <p15:guide id="28" pos="4383">
          <p15:clr>
            <a:srgbClr val="A4A3A4"/>
          </p15:clr>
        </p15:guide>
        <p15:guide id="29" pos="5368">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1F1F"/>
    <a:srgbClr val="12243F"/>
    <a:srgbClr val="005057"/>
    <a:srgbClr val="3A809A"/>
    <a:srgbClr val="B36C3A"/>
    <a:srgbClr val="BA8F40"/>
    <a:srgbClr val="A3722C"/>
    <a:srgbClr val="FCEADC"/>
    <a:srgbClr val="F9D8BF"/>
    <a:srgbClr val="F5BC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43" autoAdjust="0"/>
    <p:restoredTop sz="96238" autoAdjust="0"/>
  </p:normalViewPr>
  <p:slideViewPr>
    <p:cSldViewPr snapToGrid="0" snapToObjects="1" showGuides="1">
      <p:cViewPr varScale="1">
        <p:scale>
          <a:sx n="147" d="100"/>
          <a:sy n="147" d="100"/>
        </p:scale>
        <p:origin x="546" y="120"/>
      </p:cViewPr>
      <p:guideLst>
        <p:guide orient="horz" pos="2382"/>
        <p:guide orient="horz" pos="230"/>
        <p:guide orient="horz" pos="4534"/>
        <p:guide orient="horz" pos="4286"/>
        <p:guide pos="4234"/>
        <p:guide pos="237"/>
        <p:guide pos="8229"/>
        <p:guide pos="949"/>
        <p:guide pos="7517"/>
        <p:guide orient="horz" pos="1685"/>
        <p:guide orient="horz" pos="161"/>
        <p:guide orient="horz" pos="3084"/>
        <p:guide orient="horz" pos="2544"/>
        <p:guide orient="horz" pos="875"/>
        <p:guide orient="horz" pos="1749"/>
        <p:guide orient="horz" pos="621"/>
        <p:guide orient="horz" pos="2865"/>
        <p:guide orient="horz" pos="2130"/>
        <p:guide orient="horz" pos="2184"/>
        <p:guide orient="horz" pos="321"/>
        <p:guide orient="horz" pos="1607"/>
        <p:guide pos="2880"/>
        <p:guide pos="156"/>
        <p:guide pos="5598"/>
        <p:guide pos="399"/>
        <p:guide pos="5125"/>
        <p:guide pos="1373"/>
        <p:guide pos="4383"/>
        <p:guide pos="5368"/>
      </p:guideLst>
    </p:cSldViewPr>
  </p:slideViewPr>
  <p:notesTextViewPr>
    <p:cViewPr>
      <p:scale>
        <a:sx n="100" d="100"/>
        <a:sy n="100" d="100"/>
      </p:scale>
      <p:origin x="0" y="0"/>
    </p:cViewPr>
  </p:notesTextViewPr>
  <p:sorterViewPr>
    <p:cViewPr>
      <p:scale>
        <a:sx n="75" d="100"/>
        <a:sy n="75" d="100"/>
      </p:scale>
      <p:origin x="0" y="0"/>
    </p:cViewPr>
  </p:sorterViewPr>
  <p:notesViewPr>
    <p:cSldViewPr snapToGrid="0" snapToObjects="1" showGuides="1">
      <p:cViewPr varScale="1">
        <p:scale>
          <a:sx n="73" d="100"/>
          <a:sy n="73" d="100"/>
        </p:scale>
        <p:origin x="2406" y="5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3.xml"/><Relationship Id="rId1" Type="http://schemas.microsoft.com/office/2011/relationships/chartStyle" Target="style3.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4.xml"/><Relationship Id="rId1" Type="http://schemas.microsoft.com/office/2011/relationships/chartStyle" Target="style4.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5.xml"/><Relationship Id="rId1" Type="http://schemas.microsoft.com/office/2011/relationships/chartStyle" Target="style5.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6.xml"/><Relationship Id="rId1" Type="http://schemas.microsoft.com/office/2011/relationships/chartStyle" Target="style6.xml"/></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7.xml"/><Relationship Id="rId1" Type="http://schemas.microsoft.com/office/2011/relationships/chartStyle" Target="style7.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8.xml"/><Relationship Id="rId1" Type="http://schemas.microsoft.com/office/2011/relationships/chartStyle" Target="style8.xml"/></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9.xml"/><Relationship Id="rId1" Type="http://schemas.microsoft.com/office/2011/relationships/chartStyle" Target="style9.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10.xml"/><Relationship Id="rId1" Type="http://schemas.microsoft.com/office/2011/relationships/chartStyle" Target="style10.xml"/></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11.xml"/><Relationship Id="rId1" Type="http://schemas.microsoft.com/office/2011/relationships/chartStyle" Target="style11.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12.xml"/><Relationship Id="rId1" Type="http://schemas.microsoft.com/office/2011/relationships/chartStyle" Target="style12.xml"/></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13.xml"/><Relationship Id="rId1" Type="http://schemas.microsoft.com/office/2011/relationships/chartStyle" Target="style13.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14.xml"/><Relationship Id="rId1" Type="http://schemas.microsoft.com/office/2011/relationships/chartStyle" Target="style14.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15.xml"/><Relationship Id="rId1" Type="http://schemas.microsoft.com/office/2011/relationships/chartStyle" Target="style15.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16.xml"/><Relationship Id="rId1" Type="http://schemas.microsoft.com/office/2011/relationships/chartStyle" Target="style16.xml"/></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17.xml"/><Relationship Id="rId1" Type="http://schemas.microsoft.com/office/2011/relationships/chartStyle" Target="style17.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18.xml"/><Relationship Id="rId1" Type="http://schemas.microsoft.com/office/2011/relationships/chartStyle" Target="style18.xml"/></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19.xml"/><Relationship Id="rId1" Type="http://schemas.microsoft.com/office/2011/relationships/chartStyle" Target="style19.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20.xml"/><Relationship Id="rId1" Type="http://schemas.microsoft.com/office/2011/relationships/chartStyle" Target="style20.xml"/></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21.xml"/><Relationship Id="rId1" Type="http://schemas.microsoft.com/office/2011/relationships/chartStyle" Target="style21.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22.xml"/><Relationship Id="rId1" Type="http://schemas.microsoft.com/office/2011/relationships/chartStyle" Target="style22.xml"/></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8.7658037024696725E-2"/>
          <c:w val="0.99999999999999989"/>
          <c:h val="0.82468392595060658"/>
        </c:manualLayout>
      </c:layout>
      <c:barChart>
        <c:barDir val="col"/>
        <c:grouping val="stacked"/>
        <c:varyColors val="0"/>
        <c:ser>
          <c:idx val="0"/>
          <c:order val="0"/>
          <c:tx>
            <c:strRef>
              <c:f>Sheet1!$B$1</c:f>
              <c:strCache>
                <c:ptCount val="1"/>
                <c:pt idx="0">
                  <c:v>Series 1</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7558-491D-925B-0512ACF02397}"/>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General</c:formatCode>
                <c:ptCount val="1"/>
                <c:pt idx="0">
                  <c:v>76.900000000000006</c:v>
                </c:pt>
              </c:numCache>
            </c:numRef>
          </c:val>
          <c:extLst>
            <c:ext xmlns:c16="http://schemas.microsoft.com/office/drawing/2014/chart" uri="{C3380CC4-5D6E-409C-BE32-E72D297353CC}">
              <c16:uniqueId val="{00000002-7558-491D-925B-0512ACF02397}"/>
            </c:ext>
          </c:extLst>
        </c:ser>
        <c:ser>
          <c:idx val="1"/>
          <c:order val="1"/>
          <c:tx>
            <c:strRef>
              <c:f>Sheet1!$C$1</c:f>
              <c:strCache>
                <c:ptCount val="1"/>
                <c:pt idx="0">
                  <c:v>Series 2</c:v>
                </c:pt>
              </c:strCache>
            </c:strRef>
          </c:tx>
          <c:spPr>
            <a:noFill/>
            <a:ln>
              <a:noFill/>
            </a:ln>
            <a:effectLst/>
          </c:spPr>
          <c:invertIfNegative val="0"/>
          <c:cat>
            <c:strRef>
              <c:f>Sheet1!$A$2</c:f>
              <c:strCache>
                <c:ptCount val="1"/>
                <c:pt idx="0">
                  <c:v>Category 1</c:v>
                </c:pt>
              </c:strCache>
            </c:strRef>
          </c:cat>
          <c:val>
            <c:numRef>
              <c:f>Sheet1!$C$2</c:f>
              <c:numCache>
                <c:formatCode>General</c:formatCode>
                <c:ptCount val="1"/>
                <c:pt idx="0">
                  <c:v>23.099999999999994</c:v>
                </c:pt>
              </c:numCache>
            </c:numRef>
          </c:val>
          <c:extLst>
            <c:ext xmlns:c16="http://schemas.microsoft.com/office/drawing/2014/chart" uri="{C3380CC4-5D6E-409C-BE32-E72D297353CC}">
              <c16:uniqueId val="{00000003-7558-491D-925B-0512ACF02397}"/>
            </c:ext>
          </c:extLst>
        </c:ser>
        <c:dLbls>
          <c:showLegendKey val="0"/>
          <c:showVal val="0"/>
          <c:showCatName val="0"/>
          <c:showSerName val="0"/>
          <c:showPercent val="0"/>
          <c:showBubbleSize val="0"/>
        </c:dLbls>
        <c:gapWidth val="150"/>
        <c:overlap val="100"/>
        <c:axId val="441525328"/>
        <c:axId val="441544536"/>
      </c:barChart>
      <c:catAx>
        <c:axId val="441525328"/>
        <c:scaling>
          <c:orientation val="minMax"/>
        </c:scaling>
        <c:delete val="1"/>
        <c:axPos val="b"/>
        <c:numFmt formatCode="General" sourceLinked="1"/>
        <c:majorTickMark val="none"/>
        <c:minorTickMark val="none"/>
        <c:tickLblPos val="nextTo"/>
        <c:crossAx val="441544536"/>
        <c:crosses val="autoZero"/>
        <c:auto val="1"/>
        <c:lblAlgn val="ctr"/>
        <c:lblOffset val="100"/>
        <c:noMultiLvlLbl val="0"/>
      </c:catAx>
      <c:valAx>
        <c:axId val="441544536"/>
        <c:scaling>
          <c:orientation val="minMax"/>
          <c:max val="100"/>
        </c:scaling>
        <c:delete val="1"/>
        <c:axPos val="l"/>
        <c:numFmt formatCode="General" sourceLinked="1"/>
        <c:majorTickMark val="none"/>
        <c:minorTickMark val="none"/>
        <c:tickLblPos val="nextTo"/>
        <c:crossAx val="4415253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575372427977828E-2"/>
          <c:y val="8.7658037024696725E-2"/>
          <c:w val="0.98942462757202221"/>
          <c:h val="0.82468392595060658"/>
        </c:manualLayout>
      </c:layout>
      <c:barChart>
        <c:barDir val="col"/>
        <c:grouping val="stacked"/>
        <c:varyColors val="0"/>
        <c:ser>
          <c:idx val="0"/>
          <c:order val="0"/>
          <c:tx>
            <c:strRef>
              <c:f>Sheet1!$B$1</c:f>
              <c:strCache>
                <c:ptCount val="1"/>
                <c:pt idx="0">
                  <c:v>Series 1</c:v>
                </c:pt>
              </c:strCache>
            </c:strRef>
          </c:tx>
          <c:spPr>
            <a:solidFill>
              <a:schemeClr val="accent5"/>
            </a:solidFill>
            <a:ln>
              <a:noFill/>
            </a:ln>
            <a:effectLst/>
          </c:spPr>
          <c:invertIfNegative val="0"/>
          <c:dLbls>
            <c:dLbl>
              <c:idx val="0"/>
              <c:layout>
                <c:manualLayout>
                  <c:x val="-5.729100483608997E-17"/>
                  <c:y val="-3.17897548545430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CDE-4C40-BFE9-33523ABD295D}"/>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General</c:formatCode>
                <c:ptCount val="1"/>
                <c:pt idx="0">
                  <c:v>23.1</c:v>
                </c:pt>
              </c:numCache>
            </c:numRef>
          </c:val>
          <c:extLst>
            <c:ext xmlns:c16="http://schemas.microsoft.com/office/drawing/2014/chart" uri="{C3380CC4-5D6E-409C-BE32-E72D297353CC}">
              <c16:uniqueId val="{00000001-0CDE-4C40-BFE9-33523ABD295D}"/>
            </c:ext>
          </c:extLst>
        </c:ser>
        <c:ser>
          <c:idx val="1"/>
          <c:order val="1"/>
          <c:tx>
            <c:strRef>
              <c:f>Sheet1!$C$1</c:f>
              <c:strCache>
                <c:ptCount val="1"/>
                <c:pt idx="0">
                  <c:v>Series 2</c:v>
                </c:pt>
              </c:strCache>
            </c:strRef>
          </c:tx>
          <c:spPr>
            <a:noFill/>
            <a:ln>
              <a:noFill/>
            </a:ln>
            <a:effectLst/>
          </c:spPr>
          <c:invertIfNegative val="0"/>
          <c:cat>
            <c:strRef>
              <c:f>Sheet1!$A$2</c:f>
              <c:strCache>
                <c:ptCount val="1"/>
                <c:pt idx="0">
                  <c:v>Category 1</c:v>
                </c:pt>
              </c:strCache>
            </c:strRef>
          </c:cat>
          <c:val>
            <c:numRef>
              <c:f>Sheet1!$C$2</c:f>
              <c:numCache>
                <c:formatCode>General</c:formatCode>
                <c:ptCount val="1"/>
                <c:pt idx="0">
                  <c:v>76.900000000000006</c:v>
                </c:pt>
              </c:numCache>
            </c:numRef>
          </c:val>
          <c:extLst>
            <c:ext xmlns:c16="http://schemas.microsoft.com/office/drawing/2014/chart" uri="{C3380CC4-5D6E-409C-BE32-E72D297353CC}">
              <c16:uniqueId val="{00000002-0CDE-4C40-BFE9-33523ABD295D}"/>
            </c:ext>
          </c:extLst>
        </c:ser>
        <c:dLbls>
          <c:showLegendKey val="0"/>
          <c:showVal val="0"/>
          <c:showCatName val="0"/>
          <c:showSerName val="0"/>
          <c:showPercent val="0"/>
          <c:showBubbleSize val="0"/>
        </c:dLbls>
        <c:gapWidth val="150"/>
        <c:overlap val="100"/>
        <c:axId val="441523760"/>
        <c:axId val="441537088"/>
      </c:barChart>
      <c:catAx>
        <c:axId val="441523760"/>
        <c:scaling>
          <c:orientation val="minMax"/>
        </c:scaling>
        <c:delete val="1"/>
        <c:axPos val="b"/>
        <c:numFmt formatCode="General" sourceLinked="1"/>
        <c:majorTickMark val="none"/>
        <c:minorTickMark val="none"/>
        <c:tickLblPos val="nextTo"/>
        <c:crossAx val="441537088"/>
        <c:crosses val="autoZero"/>
        <c:auto val="1"/>
        <c:lblAlgn val="ctr"/>
        <c:lblOffset val="100"/>
        <c:noMultiLvlLbl val="0"/>
      </c:catAx>
      <c:valAx>
        <c:axId val="441537088"/>
        <c:scaling>
          <c:orientation val="minMax"/>
          <c:max val="100"/>
        </c:scaling>
        <c:delete val="1"/>
        <c:axPos val="l"/>
        <c:numFmt formatCode="General" sourceLinked="1"/>
        <c:majorTickMark val="none"/>
        <c:minorTickMark val="none"/>
        <c:tickLblPos val="nextTo"/>
        <c:crossAx val="4415237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dirty="0"/>
              <a:t>Industry Average</a:t>
            </a:r>
          </a:p>
        </c:rich>
      </c:tx>
      <c:overlay val="0"/>
    </c:title>
    <c:autoTitleDeleted val="0"/>
    <c:plotArea>
      <c:layout/>
      <c:lineChart>
        <c:grouping val="standard"/>
        <c:varyColors val="0"/>
        <c:ser>
          <c:idx val="0"/>
          <c:order val="0"/>
          <c:tx>
            <c:strRef>
              <c:f>Sheet1!$B$1</c:f>
              <c:strCache>
                <c:ptCount val="1"/>
                <c:pt idx="0">
                  <c:v>Passenger Index</c:v>
                </c:pt>
              </c:strCache>
            </c:strRef>
          </c:tx>
          <c:spPr>
            <a:ln w="19050" cmpd="sng">
              <a:solidFill>
                <a:schemeClr val="tx2"/>
              </a:solidFill>
            </a:ln>
          </c:spPr>
          <c:marker>
            <c:symbol val="circle"/>
            <c:size val="5"/>
            <c:spPr>
              <a:solidFill>
                <a:schemeClr val="tx1"/>
              </a:solidFill>
              <a:ln>
                <a:solidFill>
                  <a:schemeClr val="tx2"/>
                </a:solidFill>
              </a:ln>
            </c:spPr>
          </c:marker>
          <c:dLbls>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C06-4DA4-B37E-D43DF5644C1A}"/>
                </c:ext>
              </c:extLst>
            </c:dLbl>
            <c:numFmt formatCode="#,##0.0" sourceLinked="0"/>
            <c:spPr>
              <a:noFill/>
              <a:ln>
                <a:noFill/>
              </a:ln>
              <a:effectLst/>
            </c:spPr>
            <c:txPr>
              <a:bodyPr/>
              <a:lstStyle/>
              <a:p>
                <a:pPr>
                  <a:defRPr sz="800"/>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Sheet1!$A$2:$A$15</c:f>
              <c:numCache>
                <c:formatCode>General</c:formatCode>
                <c:ptCount val="10"/>
                <c:pt idx="0">
                  <c:v>2008</c:v>
                </c:pt>
                <c:pt idx="1">
                  <c:v>2009</c:v>
                </c:pt>
                <c:pt idx="2">
                  <c:v>2010</c:v>
                </c:pt>
                <c:pt idx="3">
                  <c:v>2011</c:v>
                </c:pt>
                <c:pt idx="4">
                  <c:v>2012</c:v>
                </c:pt>
                <c:pt idx="5">
                  <c:v>2013</c:v>
                </c:pt>
                <c:pt idx="6">
                  <c:v>2014</c:v>
                </c:pt>
                <c:pt idx="7">
                  <c:v>2015</c:v>
                </c:pt>
                <c:pt idx="8">
                  <c:v>2016</c:v>
                </c:pt>
                <c:pt idx="9">
                  <c:v>2017</c:v>
                </c:pt>
              </c:numCache>
            </c:numRef>
          </c:cat>
          <c:val>
            <c:numRef>
              <c:f>Sheet1!$B$2:$B$15</c:f>
              <c:numCache>
                <c:formatCode>0</c:formatCode>
                <c:ptCount val="10"/>
                <c:pt idx="0">
                  <c:v>91.4</c:v>
                </c:pt>
                <c:pt idx="1">
                  <c:v>90.9</c:v>
                </c:pt>
                <c:pt idx="2">
                  <c:v>92.2</c:v>
                </c:pt>
                <c:pt idx="3">
                  <c:v>93.538124671999995</c:v>
                </c:pt>
                <c:pt idx="4">
                  <c:v>93.753345335000006</c:v>
                </c:pt>
                <c:pt idx="5">
                  <c:v>93.630200252999998</c:v>
                </c:pt>
                <c:pt idx="6">
                  <c:v>94.626666452999999</c:v>
                </c:pt>
                <c:pt idx="7">
                  <c:v>94.680911179000006</c:v>
                </c:pt>
                <c:pt idx="8">
                  <c:v>95.127554324000002</c:v>
                </c:pt>
                <c:pt idx="9">
                  <c:v>94.737560936999998</c:v>
                </c:pt>
              </c:numCache>
            </c:numRef>
          </c:val>
          <c:smooth val="1"/>
          <c:extLst>
            <c:ext xmlns:c16="http://schemas.microsoft.com/office/drawing/2014/chart" uri="{C3380CC4-5D6E-409C-BE32-E72D297353CC}">
              <c16:uniqueId val="{00000001-0C06-4DA4-B37E-D43DF5644C1A}"/>
            </c:ext>
          </c:extLst>
        </c:ser>
        <c:ser>
          <c:idx val="1"/>
          <c:order val="1"/>
          <c:tx>
            <c:strRef>
              <c:f>Sheet1!$C$1</c:f>
              <c:strCache>
                <c:ptCount val="1"/>
                <c:pt idx="0">
                  <c:v>Light Commercial Index</c:v>
                </c:pt>
              </c:strCache>
            </c:strRef>
          </c:tx>
          <c:spPr>
            <a:ln w="19050">
              <a:solidFill>
                <a:schemeClr val="accent5"/>
              </a:solidFill>
            </a:ln>
          </c:spPr>
          <c:marker>
            <c:symbol val="circle"/>
            <c:size val="5"/>
            <c:spPr>
              <a:solidFill>
                <a:schemeClr val="bg1"/>
              </a:solidFill>
              <a:ln>
                <a:solidFill>
                  <a:schemeClr val="accent5"/>
                </a:solidFill>
              </a:ln>
            </c:spPr>
          </c:marker>
          <c:dLbls>
            <c:dLbl>
              <c:idx val="1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C06-4DA4-B37E-D43DF5644C1A}"/>
                </c:ext>
              </c:extLst>
            </c:dLbl>
            <c:numFmt formatCode="#,##0.0" sourceLinked="0"/>
            <c:spPr>
              <a:noFill/>
              <a:ln>
                <a:noFill/>
              </a:ln>
              <a:effectLst/>
            </c:spPr>
            <c:txPr>
              <a:bodyPr/>
              <a:lstStyle/>
              <a:p>
                <a:pPr>
                  <a:defRPr sz="800"/>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Sheet1!$A$2:$A$15</c:f>
              <c:numCache>
                <c:formatCode>General</c:formatCode>
                <c:ptCount val="10"/>
                <c:pt idx="0">
                  <c:v>2008</c:v>
                </c:pt>
                <c:pt idx="1">
                  <c:v>2009</c:v>
                </c:pt>
                <c:pt idx="2">
                  <c:v>2010</c:v>
                </c:pt>
                <c:pt idx="3">
                  <c:v>2011</c:v>
                </c:pt>
                <c:pt idx="4">
                  <c:v>2012</c:v>
                </c:pt>
                <c:pt idx="5">
                  <c:v>2013</c:v>
                </c:pt>
                <c:pt idx="6">
                  <c:v>2014</c:v>
                </c:pt>
                <c:pt idx="7">
                  <c:v>2015</c:v>
                </c:pt>
                <c:pt idx="8">
                  <c:v>2016</c:v>
                </c:pt>
                <c:pt idx="9">
                  <c:v>2017</c:v>
                </c:pt>
              </c:numCache>
            </c:numRef>
          </c:cat>
          <c:val>
            <c:numRef>
              <c:f>Sheet1!$C$2:$C$15</c:f>
              <c:numCache>
                <c:formatCode>0</c:formatCode>
                <c:ptCount val="10"/>
                <c:pt idx="0">
                  <c:v>90.2</c:v>
                </c:pt>
                <c:pt idx="1">
                  <c:v>90.2</c:v>
                </c:pt>
                <c:pt idx="2">
                  <c:v>90.3</c:v>
                </c:pt>
                <c:pt idx="3">
                  <c:v>91.736712492999999</c:v>
                </c:pt>
                <c:pt idx="4">
                  <c:v>92.724188187999999</c:v>
                </c:pt>
                <c:pt idx="5">
                  <c:v>92.336798705999996</c:v>
                </c:pt>
                <c:pt idx="6">
                  <c:v>92.637002526000003</c:v>
                </c:pt>
                <c:pt idx="7">
                  <c:v>93.805048892000002</c:v>
                </c:pt>
                <c:pt idx="8">
                  <c:v>94.183340236999996</c:v>
                </c:pt>
                <c:pt idx="9">
                  <c:v>94.415982443999994</c:v>
                </c:pt>
              </c:numCache>
            </c:numRef>
          </c:val>
          <c:smooth val="1"/>
          <c:extLst>
            <c:ext xmlns:c16="http://schemas.microsoft.com/office/drawing/2014/chart" uri="{C3380CC4-5D6E-409C-BE32-E72D297353CC}">
              <c16:uniqueId val="{00000003-0C06-4DA4-B37E-D43DF5644C1A}"/>
            </c:ext>
          </c:extLst>
        </c:ser>
        <c:dLbls>
          <c:showLegendKey val="0"/>
          <c:showVal val="0"/>
          <c:showCatName val="0"/>
          <c:showSerName val="0"/>
          <c:showPercent val="0"/>
          <c:showBubbleSize val="0"/>
        </c:dLbls>
        <c:marker val="1"/>
        <c:smooth val="0"/>
        <c:axId val="144059008"/>
        <c:axId val="144077184"/>
      </c:lineChart>
      <c:catAx>
        <c:axId val="144059008"/>
        <c:scaling>
          <c:orientation val="minMax"/>
        </c:scaling>
        <c:delete val="0"/>
        <c:axPos val="b"/>
        <c:majorGridlines/>
        <c:numFmt formatCode="General" sourceLinked="1"/>
        <c:majorTickMark val="out"/>
        <c:minorTickMark val="none"/>
        <c:tickLblPos val="nextTo"/>
        <c:txPr>
          <a:bodyPr/>
          <a:lstStyle/>
          <a:p>
            <a:pPr>
              <a:defRPr sz="900"/>
            </a:pPr>
            <a:endParaRPr lang="en-US"/>
          </a:p>
        </c:txPr>
        <c:crossAx val="144077184"/>
        <c:crosses val="autoZero"/>
        <c:auto val="1"/>
        <c:lblAlgn val="ctr"/>
        <c:lblOffset val="100"/>
        <c:noMultiLvlLbl val="0"/>
      </c:catAx>
      <c:valAx>
        <c:axId val="144077184"/>
        <c:scaling>
          <c:orientation val="minMax"/>
          <c:max val="98"/>
          <c:min val="86"/>
        </c:scaling>
        <c:delete val="0"/>
        <c:axPos val="l"/>
        <c:majorGridlines/>
        <c:title>
          <c:tx>
            <c:rich>
              <a:bodyPr rot="-5400000" vert="horz"/>
              <a:lstStyle/>
              <a:p>
                <a:pPr>
                  <a:defRPr sz="1000"/>
                </a:pPr>
                <a:r>
                  <a:rPr lang="en-ZA" sz="1000" dirty="0"/>
                  <a:t>Sales Index (%)</a:t>
                </a:r>
              </a:p>
            </c:rich>
          </c:tx>
          <c:overlay val="0"/>
        </c:title>
        <c:numFmt formatCode="0.0" sourceLinked="0"/>
        <c:majorTickMark val="out"/>
        <c:minorTickMark val="none"/>
        <c:tickLblPos val="nextTo"/>
        <c:txPr>
          <a:bodyPr/>
          <a:lstStyle/>
          <a:p>
            <a:pPr>
              <a:defRPr sz="900"/>
            </a:pPr>
            <a:endParaRPr lang="en-US"/>
          </a:p>
        </c:txPr>
        <c:crossAx val="144059008"/>
        <c:crosses val="autoZero"/>
        <c:crossBetween val="between"/>
      </c:valAx>
    </c:plotArea>
    <c:legend>
      <c:legendPos val="b"/>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489680223280859E-2"/>
          <c:y val="0"/>
          <c:w val="0.92360870145469121"/>
          <c:h val="0.80942614841809735"/>
        </c:manualLayout>
      </c:layout>
      <c:barChart>
        <c:barDir val="bar"/>
        <c:grouping val="clustered"/>
        <c:varyColors val="0"/>
        <c:ser>
          <c:idx val="0"/>
          <c:order val="0"/>
          <c:tx>
            <c:strRef>
              <c:f>Sheet1!$B$1</c:f>
              <c:strCache>
                <c:ptCount val="1"/>
                <c:pt idx="0">
                  <c:v>2014</c:v>
                </c:pt>
              </c:strCache>
            </c:strRef>
          </c:tx>
          <c:spPr>
            <a:solidFill>
              <a:schemeClr val="accent6">
                <a:alpha val="50000"/>
              </a:schemeClr>
            </a:solidFill>
          </c:spPr>
          <c:invertIfNegative val="0"/>
          <c:dLbls>
            <c:spPr>
              <a:noFill/>
              <a:ln>
                <a:noFill/>
              </a:ln>
              <a:effectLst/>
            </c:spPr>
            <c:txPr>
              <a:bodyPr rot="-5400000" vert="horz"/>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Recommendation</c:v>
                </c:pt>
                <c:pt idx="1">
                  <c:v>Appreciated as Customer</c:v>
                </c:pt>
                <c:pt idx="2">
                  <c:v>Advice you can trust</c:v>
                </c:pt>
                <c:pt idx="3">
                  <c:v>Making you feel important</c:v>
                </c:pt>
                <c:pt idx="4">
                  <c:v>Effort to understand needs </c:v>
                </c:pt>
                <c:pt idx="5">
                  <c:v>Vehicle that suits budget</c:v>
                </c:pt>
                <c:pt idx="6">
                  <c:v>Keeping promises </c:v>
                </c:pt>
                <c:pt idx="7">
                  <c:v>Undestood cost of ownership</c:v>
                </c:pt>
                <c:pt idx="8">
                  <c:v>Contact about progress </c:v>
                </c:pt>
                <c:pt idx="9">
                  <c:v>Exciting handover </c:v>
                </c:pt>
                <c:pt idx="10">
                  <c:v>Delivered as per specification</c:v>
                </c:pt>
                <c:pt idx="11">
                  <c:v>Explanation of features / requirements</c:v>
                </c:pt>
                <c:pt idx="12">
                  <c:v>Ownership of queries / problems</c:v>
                </c:pt>
                <c:pt idx="13">
                  <c:v>Free of Faults</c:v>
                </c:pt>
                <c:pt idx="14">
                  <c:v>Contact after delivery</c:v>
                </c:pt>
              </c:strCache>
            </c:strRef>
          </c:cat>
          <c:val>
            <c:numRef>
              <c:f>Sheet1!$B$2:$B$16</c:f>
            </c:numRef>
          </c:val>
          <c:extLst>
            <c:ext xmlns:c16="http://schemas.microsoft.com/office/drawing/2014/chart" uri="{C3380CC4-5D6E-409C-BE32-E72D297353CC}">
              <c16:uniqueId val="{00000000-6739-4C2A-A957-9494559B1154}"/>
            </c:ext>
          </c:extLst>
        </c:ser>
        <c:ser>
          <c:idx val="1"/>
          <c:order val="1"/>
          <c:tx>
            <c:strRef>
              <c:f>Sheet1!$C$1</c:f>
              <c:strCache>
                <c:ptCount val="1"/>
                <c:pt idx="0">
                  <c:v>2015</c:v>
                </c:pt>
              </c:strCache>
            </c:strRef>
          </c:tx>
          <c:spPr>
            <a:pattFill prst="smCheck">
              <a:fgClr>
                <a:schemeClr val="tx2"/>
              </a:fgClr>
              <a:bgClr>
                <a:schemeClr val="bg1"/>
              </a:bgClr>
            </a:pattFill>
          </c:spPr>
          <c:invertIfNegative val="0"/>
          <c:dLbls>
            <c:spPr>
              <a:noFill/>
              <a:ln>
                <a:noFill/>
              </a:ln>
              <a:effectLst/>
            </c:spPr>
            <c:txPr>
              <a:bodyPr rot="0" vert="horz"/>
              <a:lstStyle/>
              <a:p>
                <a:pPr>
                  <a:defRPr sz="700" b="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Recommendation</c:v>
                </c:pt>
                <c:pt idx="1">
                  <c:v>Appreciated as Customer</c:v>
                </c:pt>
                <c:pt idx="2">
                  <c:v>Advice you can trust</c:v>
                </c:pt>
                <c:pt idx="3">
                  <c:v>Making you feel important</c:v>
                </c:pt>
                <c:pt idx="4">
                  <c:v>Effort to understand needs </c:v>
                </c:pt>
                <c:pt idx="5">
                  <c:v>Vehicle that suits budget</c:v>
                </c:pt>
                <c:pt idx="6">
                  <c:v>Keeping promises </c:v>
                </c:pt>
                <c:pt idx="7">
                  <c:v>Undestood cost of ownership</c:v>
                </c:pt>
                <c:pt idx="8">
                  <c:v>Contact about progress </c:v>
                </c:pt>
                <c:pt idx="9">
                  <c:v>Exciting handover </c:v>
                </c:pt>
                <c:pt idx="10">
                  <c:v>Delivered as per specification</c:v>
                </c:pt>
                <c:pt idx="11">
                  <c:v>Explanation of features / requirements</c:v>
                </c:pt>
                <c:pt idx="12">
                  <c:v>Ownership of queries / problems</c:v>
                </c:pt>
                <c:pt idx="13">
                  <c:v>Free of Faults</c:v>
                </c:pt>
                <c:pt idx="14">
                  <c:v>Contact after delivery</c:v>
                </c:pt>
              </c:strCache>
            </c:strRef>
          </c:cat>
          <c:val>
            <c:numRef>
              <c:f>Sheet1!$C$2:$C$16</c:f>
            </c:numRef>
          </c:val>
          <c:extLst>
            <c:ext xmlns:c16="http://schemas.microsoft.com/office/drawing/2014/chart" uri="{C3380CC4-5D6E-409C-BE32-E72D297353CC}">
              <c16:uniqueId val="{00000001-6739-4C2A-A957-9494559B1154}"/>
            </c:ext>
          </c:extLst>
        </c:ser>
        <c:ser>
          <c:idx val="2"/>
          <c:order val="2"/>
          <c:tx>
            <c:strRef>
              <c:f>Sheet1!$D$1</c:f>
              <c:strCache>
                <c:ptCount val="1"/>
                <c:pt idx="0">
                  <c:v>2016</c:v>
                </c:pt>
              </c:strCache>
            </c:strRef>
          </c:tx>
          <c:spPr>
            <a:solidFill>
              <a:schemeClr val="tx2"/>
            </a:solidFill>
          </c:spPr>
          <c:invertIfNegative val="0"/>
          <c:dLbls>
            <c:spPr>
              <a:noFill/>
              <a:ln>
                <a:noFill/>
              </a:ln>
              <a:effectLst/>
            </c:spPr>
            <c:txPr>
              <a:bodyPr rot="0" vert="horz" wrap="square" lIns="38100" tIns="19050" rIns="38100" bIns="19050" anchor="ctr">
                <a:spAutoFit/>
              </a:bodyPr>
              <a:lstStyle/>
              <a:p>
                <a:pPr>
                  <a:defRPr sz="700" b="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Recommendation</c:v>
                </c:pt>
                <c:pt idx="1">
                  <c:v>Appreciated as Customer</c:v>
                </c:pt>
                <c:pt idx="2">
                  <c:v>Advice you can trust</c:v>
                </c:pt>
                <c:pt idx="3">
                  <c:v>Making you feel important</c:v>
                </c:pt>
                <c:pt idx="4">
                  <c:v>Effort to understand needs </c:v>
                </c:pt>
                <c:pt idx="5">
                  <c:v>Vehicle that suits budget</c:v>
                </c:pt>
                <c:pt idx="6">
                  <c:v>Keeping promises </c:v>
                </c:pt>
                <c:pt idx="7">
                  <c:v>Undestood cost of ownership</c:v>
                </c:pt>
                <c:pt idx="8">
                  <c:v>Contact about progress </c:v>
                </c:pt>
                <c:pt idx="9">
                  <c:v>Exciting handover </c:v>
                </c:pt>
                <c:pt idx="10">
                  <c:v>Delivered as per specification</c:v>
                </c:pt>
                <c:pt idx="11">
                  <c:v>Explanation of features / requirements</c:v>
                </c:pt>
                <c:pt idx="12">
                  <c:v>Ownership of queries / problems</c:v>
                </c:pt>
                <c:pt idx="13">
                  <c:v>Free of Faults</c:v>
                </c:pt>
                <c:pt idx="14">
                  <c:v>Contact after delivery</c:v>
                </c:pt>
              </c:strCache>
            </c:strRef>
          </c:cat>
          <c:val>
            <c:numRef>
              <c:f>Sheet1!$D$2:$D$16</c:f>
              <c:numCache>
                <c:formatCode>0.0</c:formatCode>
                <c:ptCount val="15"/>
                <c:pt idx="0">
                  <c:v>95.631788503999999</c:v>
                </c:pt>
                <c:pt idx="1">
                  <c:v>95.097251808999999</c:v>
                </c:pt>
                <c:pt idx="2">
                  <c:v>94.647076945999999</c:v>
                </c:pt>
                <c:pt idx="3">
                  <c:v>95.065356402000006</c:v>
                </c:pt>
                <c:pt idx="4">
                  <c:v>96.174089584000001</c:v>
                </c:pt>
                <c:pt idx="5">
                  <c:v>96.567117289999999</c:v>
                </c:pt>
                <c:pt idx="6">
                  <c:v>95.289349822000005</c:v>
                </c:pt>
                <c:pt idx="7">
                  <c:v>95.366608701000004</c:v>
                </c:pt>
                <c:pt idx="8">
                  <c:v>95.233446790000002</c:v>
                </c:pt>
                <c:pt idx="9">
                  <c:v>96.203516178000001</c:v>
                </c:pt>
                <c:pt idx="10">
                  <c:v>97.022008064000005</c:v>
                </c:pt>
                <c:pt idx="11">
                  <c:v>95.880587759999997</c:v>
                </c:pt>
                <c:pt idx="12">
                  <c:v>95.374430927999995</c:v>
                </c:pt>
                <c:pt idx="13">
                  <c:v>91.501900860999996</c:v>
                </c:pt>
                <c:pt idx="14">
                  <c:v>91.793941617000002</c:v>
                </c:pt>
              </c:numCache>
            </c:numRef>
          </c:val>
          <c:extLst>
            <c:ext xmlns:c16="http://schemas.microsoft.com/office/drawing/2014/chart" uri="{C3380CC4-5D6E-409C-BE32-E72D297353CC}">
              <c16:uniqueId val="{00000000-52A8-43B9-B07F-D672C3B67E01}"/>
            </c:ext>
          </c:extLst>
        </c:ser>
        <c:ser>
          <c:idx val="3"/>
          <c:order val="3"/>
          <c:tx>
            <c:strRef>
              <c:f>Sheet1!$E$1</c:f>
              <c:strCache>
                <c:ptCount val="1"/>
                <c:pt idx="0">
                  <c:v>2017</c:v>
                </c:pt>
              </c:strCache>
            </c:strRef>
          </c:tx>
          <c:spPr>
            <a:pattFill prst="smCheck">
              <a:fgClr>
                <a:schemeClr val="tx2"/>
              </a:fgClr>
              <a:bgClr>
                <a:schemeClr val="bg1"/>
              </a:bgClr>
            </a:pattFill>
          </c:spPr>
          <c:invertIfNegative val="0"/>
          <c:dLbls>
            <c:spPr>
              <a:noFill/>
              <a:ln>
                <a:noFill/>
              </a:ln>
              <a:effectLst/>
            </c:spPr>
            <c:txPr>
              <a:bodyPr wrap="square" lIns="38100" tIns="19050" rIns="38100" bIns="19050" anchor="ctr">
                <a:spAutoFit/>
              </a:bodyPr>
              <a:lstStyle/>
              <a:p>
                <a:pPr>
                  <a:defRPr sz="7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Recommendation</c:v>
                </c:pt>
                <c:pt idx="1">
                  <c:v>Appreciated as Customer</c:v>
                </c:pt>
                <c:pt idx="2">
                  <c:v>Advice you can trust</c:v>
                </c:pt>
                <c:pt idx="3">
                  <c:v>Making you feel important</c:v>
                </c:pt>
                <c:pt idx="4">
                  <c:v>Effort to understand needs </c:v>
                </c:pt>
                <c:pt idx="5">
                  <c:v>Vehicle that suits budget</c:v>
                </c:pt>
                <c:pt idx="6">
                  <c:v>Keeping promises </c:v>
                </c:pt>
                <c:pt idx="7">
                  <c:v>Undestood cost of ownership</c:v>
                </c:pt>
                <c:pt idx="8">
                  <c:v>Contact about progress </c:v>
                </c:pt>
                <c:pt idx="9">
                  <c:v>Exciting handover </c:v>
                </c:pt>
                <c:pt idx="10">
                  <c:v>Delivered as per specification</c:v>
                </c:pt>
                <c:pt idx="11">
                  <c:v>Explanation of features / requirements</c:v>
                </c:pt>
                <c:pt idx="12">
                  <c:v>Ownership of queries / problems</c:v>
                </c:pt>
                <c:pt idx="13">
                  <c:v>Free of Faults</c:v>
                </c:pt>
                <c:pt idx="14">
                  <c:v>Contact after delivery</c:v>
                </c:pt>
              </c:strCache>
            </c:strRef>
          </c:cat>
          <c:val>
            <c:numRef>
              <c:f>Sheet1!$E$2:$E$16</c:f>
              <c:numCache>
                <c:formatCode>0.0</c:formatCode>
                <c:ptCount val="15"/>
                <c:pt idx="0">
                  <c:v>95.389155552000005</c:v>
                </c:pt>
                <c:pt idx="1">
                  <c:v>94.816458883999999</c:v>
                </c:pt>
                <c:pt idx="2">
                  <c:v>94.114853154000002</c:v>
                </c:pt>
                <c:pt idx="3">
                  <c:v>94.600884719000007</c:v>
                </c:pt>
                <c:pt idx="4">
                  <c:v>95.882826573000003</c:v>
                </c:pt>
                <c:pt idx="5">
                  <c:v>96.333854592999998</c:v>
                </c:pt>
                <c:pt idx="6">
                  <c:v>95.208353861999996</c:v>
                </c:pt>
                <c:pt idx="7">
                  <c:v>95.029253591</c:v>
                </c:pt>
                <c:pt idx="8">
                  <c:v>94.743365406999999</c:v>
                </c:pt>
                <c:pt idx="9">
                  <c:v>95.649971034999993</c:v>
                </c:pt>
                <c:pt idx="10">
                  <c:v>96.817522443000001</c:v>
                </c:pt>
                <c:pt idx="11">
                  <c:v>95.619539786999994</c:v>
                </c:pt>
                <c:pt idx="12">
                  <c:v>94.865496523999994</c:v>
                </c:pt>
                <c:pt idx="13">
                  <c:v>91.623317735000001</c:v>
                </c:pt>
                <c:pt idx="14">
                  <c:v>90.325403930999997</c:v>
                </c:pt>
              </c:numCache>
            </c:numRef>
          </c:val>
          <c:extLst>
            <c:ext xmlns:c16="http://schemas.microsoft.com/office/drawing/2014/chart" uri="{C3380CC4-5D6E-409C-BE32-E72D297353CC}">
              <c16:uniqueId val="{00000003-7BA6-46BC-A454-01028774B8D9}"/>
            </c:ext>
          </c:extLst>
        </c:ser>
        <c:dLbls>
          <c:showLegendKey val="0"/>
          <c:showVal val="0"/>
          <c:showCatName val="0"/>
          <c:showSerName val="0"/>
          <c:showPercent val="0"/>
          <c:showBubbleSize val="0"/>
        </c:dLbls>
        <c:gapWidth val="90"/>
        <c:axId val="129236352"/>
        <c:axId val="159298688"/>
      </c:barChart>
      <c:catAx>
        <c:axId val="129236352"/>
        <c:scaling>
          <c:orientation val="minMax"/>
        </c:scaling>
        <c:delete val="0"/>
        <c:axPos val="l"/>
        <c:numFmt formatCode="General" sourceLinked="0"/>
        <c:majorTickMark val="out"/>
        <c:minorTickMark val="none"/>
        <c:tickLblPos val="nextTo"/>
        <c:txPr>
          <a:bodyPr/>
          <a:lstStyle/>
          <a:p>
            <a:pPr>
              <a:defRPr sz="800"/>
            </a:pPr>
            <a:endParaRPr lang="en-US"/>
          </a:p>
        </c:txPr>
        <c:crossAx val="159298688"/>
        <c:crosses val="autoZero"/>
        <c:auto val="1"/>
        <c:lblAlgn val="ctr"/>
        <c:lblOffset val="100"/>
        <c:noMultiLvlLbl val="0"/>
      </c:catAx>
      <c:valAx>
        <c:axId val="159298688"/>
        <c:scaling>
          <c:orientation val="minMax"/>
          <c:min val="86"/>
        </c:scaling>
        <c:delete val="0"/>
        <c:axPos val="b"/>
        <c:title>
          <c:tx>
            <c:rich>
              <a:bodyPr rot="0" vert="horz"/>
              <a:lstStyle/>
              <a:p>
                <a:pPr>
                  <a:defRPr sz="800"/>
                </a:pPr>
                <a:r>
                  <a:rPr lang="en-GB" sz="800" dirty="0"/>
                  <a:t>Mean (%)</a:t>
                </a:r>
              </a:p>
            </c:rich>
          </c:tx>
          <c:overlay val="0"/>
        </c:title>
        <c:numFmt formatCode="0.0" sourceLinked="1"/>
        <c:majorTickMark val="out"/>
        <c:minorTickMark val="none"/>
        <c:tickLblPos val="nextTo"/>
        <c:txPr>
          <a:bodyPr/>
          <a:lstStyle/>
          <a:p>
            <a:pPr>
              <a:defRPr sz="900"/>
            </a:pPr>
            <a:endParaRPr lang="en-US"/>
          </a:p>
        </c:txPr>
        <c:crossAx val="129236352"/>
        <c:crosses val="autoZero"/>
        <c:crossBetween val="between"/>
      </c:valAx>
      <c:spPr>
        <a:ln>
          <a:noFill/>
        </a:ln>
      </c:spPr>
    </c:plotArea>
    <c:legend>
      <c:legendPos val="b"/>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dirty="0"/>
              <a:t>Year-on-Year Changes</a:t>
            </a:r>
          </a:p>
        </c:rich>
      </c:tx>
      <c:layout>
        <c:manualLayout>
          <c:xMode val="edge"/>
          <c:yMode val="edge"/>
          <c:x val="0.41793556884500827"/>
          <c:y val="0"/>
        </c:manualLayout>
      </c:layout>
      <c:overlay val="0"/>
    </c:title>
    <c:autoTitleDeleted val="0"/>
    <c:plotArea>
      <c:layout>
        <c:manualLayout>
          <c:layoutTarget val="inner"/>
          <c:xMode val="edge"/>
          <c:yMode val="edge"/>
          <c:x val="1.9241980412287255E-2"/>
          <c:y val="0.11124996901341271"/>
          <c:w val="0.96354372511463182"/>
          <c:h val="0.87108183507841241"/>
        </c:manualLayout>
      </c:layout>
      <c:barChart>
        <c:barDir val="col"/>
        <c:grouping val="clustered"/>
        <c:varyColors val="0"/>
        <c:ser>
          <c:idx val="0"/>
          <c:order val="0"/>
          <c:tx>
            <c:strRef>
              <c:f>Sheet1!$B$1</c:f>
              <c:strCache>
                <c:ptCount val="1"/>
                <c:pt idx="0">
                  <c:v>PC</c:v>
                </c:pt>
              </c:strCache>
            </c:strRef>
          </c:tx>
          <c:spPr>
            <a:solidFill>
              <a:srgbClr val="FF0000">
                <a:alpha val="75000"/>
              </a:srgbClr>
            </a:solidFill>
            <a:ln>
              <a:noFill/>
            </a:ln>
          </c:spPr>
          <c:invertIfNegative val="0"/>
          <c:dPt>
            <c:idx val="0"/>
            <c:invertIfNegative val="0"/>
            <c:bubble3D val="0"/>
            <c:extLst>
              <c:ext xmlns:c16="http://schemas.microsoft.com/office/drawing/2014/chart" uri="{C3380CC4-5D6E-409C-BE32-E72D297353CC}">
                <c16:uniqueId val="{00000001-9A8D-4815-BD96-5A3167712811}"/>
              </c:ext>
            </c:extLst>
          </c:dPt>
          <c:dPt>
            <c:idx val="1"/>
            <c:invertIfNegative val="0"/>
            <c:bubble3D val="0"/>
            <c:extLst>
              <c:ext xmlns:c16="http://schemas.microsoft.com/office/drawing/2014/chart" uri="{C3380CC4-5D6E-409C-BE32-E72D297353CC}">
                <c16:uniqueId val="{00000003-9A8D-4815-BD96-5A3167712811}"/>
              </c:ext>
            </c:extLst>
          </c:dPt>
          <c:dPt>
            <c:idx val="2"/>
            <c:invertIfNegative val="0"/>
            <c:bubble3D val="0"/>
            <c:extLst>
              <c:ext xmlns:c16="http://schemas.microsoft.com/office/drawing/2014/chart" uri="{C3380CC4-5D6E-409C-BE32-E72D297353CC}">
                <c16:uniqueId val="{00000005-9A8D-4815-BD96-5A3167712811}"/>
              </c:ext>
            </c:extLst>
          </c:dPt>
          <c:dPt>
            <c:idx val="3"/>
            <c:invertIfNegative val="0"/>
            <c:bubble3D val="0"/>
            <c:extLst>
              <c:ext xmlns:c16="http://schemas.microsoft.com/office/drawing/2014/chart" uri="{C3380CC4-5D6E-409C-BE32-E72D297353CC}">
                <c16:uniqueId val="{00000007-9A8D-4815-BD96-5A3167712811}"/>
              </c:ext>
            </c:extLst>
          </c:dPt>
          <c:dPt>
            <c:idx val="4"/>
            <c:invertIfNegative val="0"/>
            <c:bubble3D val="0"/>
            <c:extLst>
              <c:ext xmlns:c16="http://schemas.microsoft.com/office/drawing/2014/chart" uri="{C3380CC4-5D6E-409C-BE32-E72D297353CC}">
                <c16:uniqueId val="{00000009-9A8D-4815-BD96-5A3167712811}"/>
              </c:ext>
            </c:extLst>
          </c:dPt>
          <c:dPt>
            <c:idx val="5"/>
            <c:invertIfNegative val="0"/>
            <c:bubble3D val="0"/>
            <c:extLst>
              <c:ext xmlns:c16="http://schemas.microsoft.com/office/drawing/2014/chart" uri="{C3380CC4-5D6E-409C-BE32-E72D297353CC}">
                <c16:uniqueId val="{0000000B-9A8D-4815-BD96-5A3167712811}"/>
              </c:ext>
            </c:extLst>
          </c:dPt>
          <c:dPt>
            <c:idx val="6"/>
            <c:invertIfNegative val="0"/>
            <c:bubble3D val="0"/>
            <c:extLst>
              <c:ext xmlns:c16="http://schemas.microsoft.com/office/drawing/2014/chart" uri="{C3380CC4-5D6E-409C-BE32-E72D297353CC}">
                <c16:uniqueId val="{0000000D-9A8D-4815-BD96-5A3167712811}"/>
              </c:ext>
            </c:extLst>
          </c:dPt>
          <c:dPt>
            <c:idx val="7"/>
            <c:invertIfNegative val="0"/>
            <c:bubble3D val="0"/>
            <c:extLst>
              <c:ext xmlns:c16="http://schemas.microsoft.com/office/drawing/2014/chart" uri="{C3380CC4-5D6E-409C-BE32-E72D297353CC}">
                <c16:uniqueId val="{0000000F-9A8D-4815-BD96-5A3167712811}"/>
              </c:ext>
            </c:extLst>
          </c:dPt>
          <c:dPt>
            <c:idx val="8"/>
            <c:invertIfNegative val="0"/>
            <c:bubble3D val="0"/>
            <c:extLst>
              <c:ext xmlns:c16="http://schemas.microsoft.com/office/drawing/2014/chart" uri="{C3380CC4-5D6E-409C-BE32-E72D297353CC}">
                <c16:uniqueId val="{00000010-9A8D-4815-BD96-5A3167712811}"/>
              </c:ext>
            </c:extLst>
          </c:dPt>
          <c:dPt>
            <c:idx val="9"/>
            <c:invertIfNegative val="0"/>
            <c:bubble3D val="0"/>
            <c:extLst>
              <c:ext xmlns:c16="http://schemas.microsoft.com/office/drawing/2014/chart" uri="{C3380CC4-5D6E-409C-BE32-E72D297353CC}">
                <c16:uniqueId val="{00000011-9A8D-4815-BD96-5A3167712811}"/>
              </c:ext>
            </c:extLst>
          </c:dPt>
          <c:dPt>
            <c:idx val="10"/>
            <c:invertIfNegative val="0"/>
            <c:bubble3D val="0"/>
            <c:extLst>
              <c:ext xmlns:c16="http://schemas.microsoft.com/office/drawing/2014/chart" uri="{C3380CC4-5D6E-409C-BE32-E72D297353CC}">
                <c16:uniqueId val="{00000012-9A8D-4815-BD96-5A3167712811}"/>
              </c:ext>
            </c:extLst>
          </c:dPt>
          <c:dPt>
            <c:idx val="11"/>
            <c:invertIfNegative val="0"/>
            <c:bubble3D val="0"/>
            <c:extLst>
              <c:ext xmlns:c16="http://schemas.microsoft.com/office/drawing/2014/chart" uri="{C3380CC4-5D6E-409C-BE32-E72D297353CC}">
                <c16:uniqueId val="{00000013-9A8D-4815-BD96-5A3167712811}"/>
              </c:ext>
            </c:extLst>
          </c:dPt>
          <c:dPt>
            <c:idx val="12"/>
            <c:invertIfNegative val="0"/>
            <c:bubble3D val="0"/>
            <c:extLst>
              <c:ext xmlns:c16="http://schemas.microsoft.com/office/drawing/2014/chart" uri="{C3380CC4-5D6E-409C-BE32-E72D297353CC}">
                <c16:uniqueId val="{00000014-9A8D-4815-BD96-5A3167712811}"/>
              </c:ext>
            </c:extLst>
          </c:dPt>
          <c:dPt>
            <c:idx val="13"/>
            <c:invertIfNegative val="0"/>
            <c:bubble3D val="0"/>
            <c:extLst>
              <c:ext xmlns:c16="http://schemas.microsoft.com/office/drawing/2014/chart" uri="{C3380CC4-5D6E-409C-BE32-E72D297353CC}">
                <c16:uniqueId val="{00000015-9A8D-4815-BD96-5A3167712811}"/>
              </c:ext>
            </c:extLst>
          </c:dPt>
          <c:dPt>
            <c:idx val="14"/>
            <c:invertIfNegative val="0"/>
            <c:bubble3D val="0"/>
            <c:spPr>
              <a:solidFill>
                <a:srgbClr val="00B050">
                  <a:alpha val="75000"/>
                </a:srgbClr>
              </a:solidFill>
              <a:ln>
                <a:noFill/>
              </a:ln>
            </c:spPr>
            <c:extLst>
              <c:ext xmlns:c16="http://schemas.microsoft.com/office/drawing/2014/chart" uri="{C3380CC4-5D6E-409C-BE32-E72D297353CC}">
                <c16:uniqueId val="{00000016-9A8D-4815-BD96-5A3167712811}"/>
              </c:ext>
            </c:extLst>
          </c:dPt>
          <c:dPt>
            <c:idx val="15"/>
            <c:invertIfNegative val="0"/>
            <c:bubble3D val="0"/>
            <c:extLst>
              <c:ext xmlns:c16="http://schemas.microsoft.com/office/drawing/2014/chart" uri="{C3380CC4-5D6E-409C-BE32-E72D297353CC}">
                <c16:uniqueId val="{00000017-9A8D-4815-BD96-5A3167712811}"/>
              </c:ext>
            </c:extLst>
          </c:dPt>
          <c:dLbls>
            <c:spPr>
              <a:noFill/>
              <a:ln>
                <a:noFill/>
              </a:ln>
              <a:effectLst/>
            </c:spPr>
            <c:txPr>
              <a:bodyPr rot="-5400000" vert="horz" anchorCtr="0"/>
              <a:lstStyle/>
              <a:p>
                <a:pPr algn="ctr">
                  <a:defRPr sz="800" b="1"/>
                </a:pPr>
                <a:endParaRPr lang="en-US"/>
              </a:p>
            </c:txPr>
            <c:dLblPos val="inBase"/>
            <c:showLegendKey val="0"/>
            <c:showVal val="1"/>
            <c:showCatName val="1"/>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Contact after delivery</c:v>
                </c:pt>
                <c:pt idx="1">
                  <c:v>Exciting handover</c:v>
                </c:pt>
                <c:pt idx="2">
                  <c:v>Advice you can trust</c:v>
                </c:pt>
                <c:pt idx="3">
                  <c:v>Ownership of queries / problems</c:v>
                </c:pt>
                <c:pt idx="4">
                  <c:v>Contact about progress</c:v>
                </c:pt>
                <c:pt idx="5">
                  <c:v>Making you feel important</c:v>
                </c:pt>
                <c:pt idx="6">
                  <c:v>Understood cost of ownership</c:v>
                </c:pt>
                <c:pt idx="7">
                  <c:v>Effort to understand needs</c:v>
                </c:pt>
                <c:pt idx="8">
                  <c:v>Appreciated as Customer</c:v>
                </c:pt>
                <c:pt idx="9">
                  <c:v>Explanation of features / requirements</c:v>
                </c:pt>
                <c:pt idx="10">
                  <c:v>Recommendation</c:v>
                </c:pt>
                <c:pt idx="11">
                  <c:v>Vehicle that suits budget</c:v>
                </c:pt>
                <c:pt idx="12">
                  <c:v>Delivered as per specification</c:v>
                </c:pt>
                <c:pt idx="13">
                  <c:v>Keeping promises</c:v>
                </c:pt>
                <c:pt idx="14">
                  <c:v>Free of Faults</c:v>
                </c:pt>
              </c:strCache>
            </c:strRef>
          </c:cat>
          <c:val>
            <c:numRef>
              <c:f>Sheet1!$B$2:$B$16</c:f>
              <c:numCache>
                <c:formatCode>0.0</c:formatCode>
                <c:ptCount val="15"/>
                <c:pt idx="0">
                  <c:v>-1.4685376860000048</c:v>
                </c:pt>
                <c:pt idx="1">
                  <c:v>-0.55354514300000801</c:v>
                </c:pt>
                <c:pt idx="2">
                  <c:v>-0.53222379199999637</c:v>
                </c:pt>
                <c:pt idx="3">
                  <c:v>-0.50893440400000145</c:v>
                </c:pt>
                <c:pt idx="4">
                  <c:v>-0.49008138300000326</c:v>
                </c:pt>
                <c:pt idx="5">
                  <c:v>-0.4644716829999993</c:v>
                </c:pt>
                <c:pt idx="6">
                  <c:v>-0.33735511000000429</c:v>
                </c:pt>
                <c:pt idx="7">
                  <c:v>-0.29126301099999807</c:v>
                </c:pt>
                <c:pt idx="8">
                  <c:v>-0.28079292500000008</c:v>
                </c:pt>
                <c:pt idx="9">
                  <c:v>-0.26104797300000371</c:v>
                </c:pt>
                <c:pt idx="10">
                  <c:v>-0.24263295199999391</c:v>
                </c:pt>
                <c:pt idx="11">
                  <c:v>-0.23326269700000068</c:v>
                </c:pt>
                <c:pt idx="12">
                  <c:v>-0.20448562100000345</c:v>
                </c:pt>
                <c:pt idx="13">
                  <c:v>-8.0995960000009859E-2</c:v>
                </c:pt>
                <c:pt idx="14">
                  <c:v>0.12141687400000478</c:v>
                </c:pt>
              </c:numCache>
            </c:numRef>
          </c:val>
          <c:extLst>
            <c:ext xmlns:c16="http://schemas.microsoft.com/office/drawing/2014/chart" uri="{C3380CC4-5D6E-409C-BE32-E72D297353CC}">
              <c16:uniqueId val="{00000018-9A8D-4815-BD96-5A3167712811}"/>
            </c:ext>
          </c:extLst>
        </c:ser>
        <c:dLbls>
          <c:showLegendKey val="0"/>
          <c:showVal val="1"/>
          <c:showCatName val="0"/>
          <c:showSerName val="0"/>
          <c:showPercent val="0"/>
          <c:showBubbleSize val="0"/>
        </c:dLbls>
        <c:gapWidth val="75"/>
        <c:axId val="129513728"/>
        <c:axId val="129514880"/>
      </c:barChart>
      <c:catAx>
        <c:axId val="129513728"/>
        <c:scaling>
          <c:orientation val="minMax"/>
        </c:scaling>
        <c:delete val="0"/>
        <c:axPos val="b"/>
        <c:numFmt formatCode="General" sourceLinked="0"/>
        <c:majorTickMark val="none"/>
        <c:minorTickMark val="none"/>
        <c:tickLblPos val="none"/>
        <c:crossAx val="129514880"/>
        <c:crosses val="autoZero"/>
        <c:auto val="1"/>
        <c:lblAlgn val="ctr"/>
        <c:lblOffset val="100"/>
        <c:noMultiLvlLbl val="0"/>
      </c:catAx>
      <c:valAx>
        <c:axId val="129514880"/>
        <c:scaling>
          <c:orientation val="minMax"/>
          <c:max val="3"/>
          <c:min val="-3"/>
        </c:scaling>
        <c:delete val="0"/>
        <c:axPos val="l"/>
        <c:numFmt formatCode="0.0" sourceLinked="1"/>
        <c:majorTickMark val="out"/>
        <c:minorTickMark val="none"/>
        <c:tickLblPos val="nextTo"/>
        <c:txPr>
          <a:bodyPr/>
          <a:lstStyle/>
          <a:p>
            <a:pPr>
              <a:defRPr sz="800"/>
            </a:pPr>
            <a:endParaRPr lang="en-US"/>
          </a:p>
        </c:txPr>
        <c:crossAx val="12951372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489680223280859E-2"/>
          <c:y val="0"/>
          <c:w val="0.92360870145469121"/>
          <c:h val="0.8259702174062622"/>
        </c:manualLayout>
      </c:layout>
      <c:barChart>
        <c:barDir val="bar"/>
        <c:grouping val="clustered"/>
        <c:varyColors val="0"/>
        <c:ser>
          <c:idx val="0"/>
          <c:order val="0"/>
          <c:tx>
            <c:strRef>
              <c:f>Sheet1!$B$1</c:f>
              <c:strCache>
                <c:ptCount val="1"/>
                <c:pt idx="0">
                  <c:v>2014</c:v>
                </c:pt>
              </c:strCache>
            </c:strRef>
          </c:tx>
          <c:spPr>
            <a:solidFill>
              <a:schemeClr val="accent1">
                <a:alpha val="50000"/>
              </a:schemeClr>
            </a:solidFill>
          </c:spPr>
          <c:invertIfNegative val="0"/>
          <c:dLbls>
            <c:spPr>
              <a:noFill/>
              <a:ln>
                <a:noFill/>
              </a:ln>
              <a:effectLst/>
            </c:spPr>
            <c:txPr>
              <a:bodyPr rot="-5400000" vert="horz"/>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Recommendation</c:v>
                </c:pt>
                <c:pt idx="1">
                  <c:v>Appreciated as Customer</c:v>
                </c:pt>
                <c:pt idx="2">
                  <c:v>Advice you can trust</c:v>
                </c:pt>
                <c:pt idx="3">
                  <c:v>Making you feel important</c:v>
                </c:pt>
                <c:pt idx="4">
                  <c:v>Effort to understand needs </c:v>
                </c:pt>
                <c:pt idx="5">
                  <c:v>Vehicle that suits budget</c:v>
                </c:pt>
                <c:pt idx="6">
                  <c:v>Keeping promises </c:v>
                </c:pt>
                <c:pt idx="7">
                  <c:v>Undestood cost of ownership</c:v>
                </c:pt>
                <c:pt idx="8">
                  <c:v>Contact about progress </c:v>
                </c:pt>
                <c:pt idx="9">
                  <c:v>Exciting handover </c:v>
                </c:pt>
                <c:pt idx="10">
                  <c:v>Delivered as per specification</c:v>
                </c:pt>
                <c:pt idx="11">
                  <c:v>Explanation of features / requirements</c:v>
                </c:pt>
                <c:pt idx="12">
                  <c:v>Ownership of queries / problems</c:v>
                </c:pt>
                <c:pt idx="13">
                  <c:v>Free of Faults</c:v>
                </c:pt>
                <c:pt idx="14">
                  <c:v>Contact after delivery</c:v>
                </c:pt>
              </c:strCache>
            </c:strRef>
          </c:cat>
          <c:val>
            <c:numRef>
              <c:f>Sheet1!$B$2:$B$16</c:f>
            </c:numRef>
          </c:val>
          <c:extLst>
            <c:ext xmlns:c16="http://schemas.microsoft.com/office/drawing/2014/chart" uri="{C3380CC4-5D6E-409C-BE32-E72D297353CC}">
              <c16:uniqueId val="{00000000-CED6-42A3-A9A4-8CFCD3AA595C}"/>
            </c:ext>
          </c:extLst>
        </c:ser>
        <c:ser>
          <c:idx val="1"/>
          <c:order val="1"/>
          <c:tx>
            <c:strRef>
              <c:f>Sheet1!$C$1</c:f>
              <c:strCache>
                <c:ptCount val="1"/>
                <c:pt idx="0">
                  <c:v>2015</c:v>
                </c:pt>
              </c:strCache>
            </c:strRef>
          </c:tx>
          <c:spPr>
            <a:pattFill prst="smCheck">
              <a:fgClr>
                <a:schemeClr val="accent5"/>
              </a:fgClr>
              <a:bgClr>
                <a:schemeClr val="bg1"/>
              </a:bgClr>
            </a:pattFill>
          </c:spPr>
          <c:invertIfNegative val="0"/>
          <c:dLbls>
            <c:spPr>
              <a:noFill/>
              <a:ln>
                <a:noFill/>
              </a:ln>
              <a:effectLst/>
            </c:spPr>
            <c:txPr>
              <a:bodyPr rot="0" vert="horz"/>
              <a:lstStyle/>
              <a:p>
                <a:pPr>
                  <a:defRPr sz="700" b="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Recommendation</c:v>
                </c:pt>
                <c:pt idx="1">
                  <c:v>Appreciated as Customer</c:v>
                </c:pt>
                <c:pt idx="2">
                  <c:v>Advice you can trust</c:v>
                </c:pt>
                <c:pt idx="3">
                  <c:v>Making you feel important</c:v>
                </c:pt>
                <c:pt idx="4">
                  <c:v>Effort to understand needs </c:v>
                </c:pt>
                <c:pt idx="5">
                  <c:v>Vehicle that suits budget</c:v>
                </c:pt>
                <c:pt idx="6">
                  <c:v>Keeping promises </c:v>
                </c:pt>
                <c:pt idx="7">
                  <c:v>Undestood cost of ownership</c:v>
                </c:pt>
                <c:pt idx="8">
                  <c:v>Contact about progress </c:v>
                </c:pt>
                <c:pt idx="9">
                  <c:v>Exciting handover </c:v>
                </c:pt>
                <c:pt idx="10">
                  <c:v>Delivered as per specification</c:v>
                </c:pt>
                <c:pt idx="11">
                  <c:v>Explanation of features / requirements</c:v>
                </c:pt>
                <c:pt idx="12">
                  <c:v>Ownership of queries / problems</c:v>
                </c:pt>
                <c:pt idx="13">
                  <c:v>Free of Faults</c:v>
                </c:pt>
                <c:pt idx="14">
                  <c:v>Contact after delivery</c:v>
                </c:pt>
              </c:strCache>
            </c:strRef>
          </c:cat>
          <c:val>
            <c:numRef>
              <c:f>Sheet1!$C$2:$C$16</c:f>
            </c:numRef>
          </c:val>
          <c:extLst>
            <c:ext xmlns:c16="http://schemas.microsoft.com/office/drawing/2014/chart" uri="{C3380CC4-5D6E-409C-BE32-E72D297353CC}">
              <c16:uniqueId val="{00000001-CED6-42A3-A9A4-8CFCD3AA595C}"/>
            </c:ext>
          </c:extLst>
        </c:ser>
        <c:ser>
          <c:idx val="2"/>
          <c:order val="2"/>
          <c:tx>
            <c:strRef>
              <c:f>Sheet1!$D$1</c:f>
              <c:strCache>
                <c:ptCount val="1"/>
                <c:pt idx="0">
                  <c:v>2016</c:v>
                </c:pt>
              </c:strCache>
            </c:strRef>
          </c:tx>
          <c:spPr>
            <a:solidFill>
              <a:schemeClr val="accent5"/>
            </a:solidFill>
          </c:spPr>
          <c:invertIfNegative val="0"/>
          <c:dLbls>
            <c:spPr>
              <a:noFill/>
              <a:ln>
                <a:noFill/>
              </a:ln>
              <a:effectLst/>
            </c:spPr>
            <c:txPr>
              <a:bodyPr rot="0" vert="horz" wrap="square" lIns="38100" tIns="19050" rIns="38100" bIns="19050" anchor="ctr">
                <a:spAutoFit/>
              </a:bodyPr>
              <a:lstStyle/>
              <a:p>
                <a:pPr>
                  <a:defRPr sz="700" b="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Recommendation</c:v>
                </c:pt>
                <c:pt idx="1">
                  <c:v>Appreciated as Customer</c:v>
                </c:pt>
                <c:pt idx="2">
                  <c:v>Advice you can trust</c:v>
                </c:pt>
                <c:pt idx="3">
                  <c:v>Making you feel important</c:v>
                </c:pt>
                <c:pt idx="4">
                  <c:v>Effort to understand needs </c:v>
                </c:pt>
                <c:pt idx="5">
                  <c:v>Vehicle that suits budget</c:v>
                </c:pt>
                <c:pt idx="6">
                  <c:v>Keeping promises </c:v>
                </c:pt>
                <c:pt idx="7">
                  <c:v>Undestood cost of ownership</c:v>
                </c:pt>
                <c:pt idx="8">
                  <c:v>Contact about progress </c:v>
                </c:pt>
                <c:pt idx="9">
                  <c:v>Exciting handover </c:v>
                </c:pt>
                <c:pt idx="10">
                  <c:v>Delivered as per specification</c:v>
                </c:pt>
                <c:pt idx="11">
                  <c:v>Explanation of features / requirements</c:v>
                </c:pt>
                <c:pt idx="12">
                  <c:v>Ownership of queries / problems</c:v>
                </c:pt>
                <c:pt idx="13">
                  <c:v>Free of Faults</c:v>
                </c:pt>
                <c:pt idx="14">
                  <c:v>Contact after delivery</c:v>
                </c:pt>
              </c:strCache>
            </c:strRef>
          </c:cat>
          <c:val>
            <c:numRef>
              <c:f>Sheet1!$D$2:$D$16</c:f>
              <c:numCache>
                <c:formatCode>0.0</c:formatCode>
                <c:ptCount val="15"/>
                <c:pt idx="0">
                  <c:v>94.935723195999998</c:v>
                </c:pt>
                <c:pt idx="1">
                  <c:v>94.642996025000002</c:v>
                </c:pt>
                <c:pt idx="2">
                  <c:v>93.810546447999997</c:v>
                </c:pt>
                <c:pt idx="3">
                  <c:v>93.876884556999997</c:v>
                </c:pt>
                <c:pt idx="4">
                  <c:v>95.352525487999998</c:v>
                </c:pt>
                <c:pt idx="5">
                  <c:v>96.401929898999995</c:v>
                </c:pt>
                <c:pt idx="6">
                  <c:v>94.672532676000003</c:v>
                </c:pt>
                <c:pt idx="7">
                  <c:v>94.913341516000003</c:v>
                </c:pt>
                <c:pt idx="8">
                  <c:v>94.412072883999997</c:v>
                </c:pt>
                <c:pt idx="9">
                  <c:v>94.571304049999995</c:v>
                </c:pt>
                <c:pt idx="10">
                  <c:v>96.338080571000006</c:v>
                </c:pt>
                <c:pt idx="11">
                  <c:v>95.293056218000004</c:v>
                </c:pt>
                <c:pt idx="12">
                  <c:v>94.497541800999997</c:v>
                </c:pt>
                <c:pt idx="13">
                  <c:v>88.095401057000004</c:v>
                </c:pt>
                <c:pt idx="14">
                  <c:v>90.976285138999998</c:v>
                </c:pt>
              </c:numCache>
            </c:numRef>
          </c:val>
          <c:extLst>
            <c:ext xmlns:c16="http://schemas.microsoft.com/office/drawing/2014/chart" uri="{C3380CC4-5D6E-409C-BE32-E72D297353CC}">
              <c16:uniqueId val="{00000000-3055-44B8-B26C-F345E9C589EC}"/>
            </c:ext>
          </c:extLst>
        </c:ser>
        <c:ser>
          <c:idx val="3"/>
          <c:order val="3"/>
          <c:tx>
            <c:strRef>
              <c:f>Sheet1!$E$1</c:f>
              <c:strCache>
                <c:ptCount val="1"/>
                <c:pt idx="0">
                  <c:v>2017</c:v>
                </c:pt>
              </c:strCache>
            </c:strRef>
          </c:tx>
          <c:spPr>
            <a:pattFill prst="smCheck">
              <a:fgClr>
                <a:schemeClr val="accent5"/>
              </a:fgClr>
              <a:bgClr>
                <a:schemeClr val="bg1"/>
              </a:bgClr>
            </a:pattFill>
          </c:spPr>
          <c:invertIfNegative val="0"/>
          <c:dLbls>
            <c:spPr>
              <a:noFill/>
              <a:ln>
                <a:noFill/>
              </a:ln>
              <a:effectLst/>
            </c:spPr>
            <c:txPr>
              <a:bodyPr wrap="square" lIns="38100" tIns="19050" rIns="38100" bIns="19050" anchor="ctr">
                <a:spAutoFit/>
              </a:bodyPr>
              <a:lstStyle/>
              <a:p>
                <a:pPr>
                  <a:defRPr sz="7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Recommendation</c:v>
                </c:pt>
                <c:pt idx="1">
                  <c:v>Appreciated as Customer</c:v>
                </c:pt>
                <c:pt idx="2">
                  <c:v>Advice you can trust</c:v>
                </c:pt>
                <c:pt idx="3">
                  <c:v>Making you feel important</c:v>
                </c:pt>
                <c:pt idx="4">
                  <c:v>Effort to understand needs </c:v>
                </c:pt>
                <c:pt idx="5">
                  <c:v>Vehicle that suits budget</c:v>
                </c:pt>
                <c:pt idx="6">
                  <c:v>Keeping promises </c:v>
                </c:pt>
                <c:pt idx="7">
                  <c:v>Undestood cost of ownership</c:v>
                </c:pt>
                <c:pt idx="8">
                  <c:v>Contact about progress </c:v>
                </c:pt>
                <c:pt idx="9">
                  <c:v>Exciting handover </c:v>
                </c:pt>
                <c:pt idx="10">
                  <c:v>Delivered as per specification</c:v>
                </c:pt>
                <c:pt idx="11">
                  <c:v>Explanation of features / requirements</c:v>
                </c:pt>
                <c:pt idx="12">
                  <c:v>Ownership of queries / problems</c:v>
                </c:pt>
                <c:pt idx="13">
                  <c:v>Free of Faults</c:v>
                </c:pt>
                <c:pt idx="14">
                  <c:v>Contact after delivery</c:v>
                </c:pt>
              </c:strCache>
            </c:strRef>
          </c:cat>
          <c:val>
            <c:numRef>
              <c:f>Sheet1!$E$2:$E$16</c:f>
              <c:numCache>
                <c:formatCode>0.0</c:formatCode>
                <c:ptCount val="15"/>
                <c:pt idx="0">
                  <c:v>95.220531187999995</c:v>
                </c:pt>
                <c:pt idx="1">
                  <c:v>94.722290436999998</c:v>
                </c:pt>
                <c:pt idx="2">
                  <c:v>94.064738621999993</c:v>
                </c:pt>
                <c:pt idx="3">
                  <c:v>93.867364424000002</c:v>
                </c:pt>
                <c:pt idx="4">
                  <c:v>95.676235642999998</c:v>
                </c:pt>
                <c:pt idx="5">
                  <c:v>96.476376900000005</c:v>
                </c:pt>
                <c:pt idx="6">
                  <c:v>94.757221251999994</c:v>
                </c:pt>
                <c:pt idx="7">
                  <c:v>95.497282854000005</c:v>
                </c:pt>
                <c:pt idx="8">
                  <c:v>94.808308236000002</c:v>
                </c:pt>
                <c:pt idx="9">
                  <c:v>95.324038517999995</c:v>
                </c:pt>
                <c:pt idx="10">
                  <c:v>96.356741697000004</c:v>
                </c:pt>
                <c:pt idx="11">
                  <c:v>95.262168586000001</c:v>
                </c:pt>
                <c:pt idx="12">
                  <c:v>94.707044025000002</c:v>
                </c:pt>
                <c:pt idx="13">
                  <c:v>88.860844779000004</c:v>
                </c:pt>
                <c:pt idx="14">
                  <c:v>90.666690079999995</c:v>
                </c:pt>
              </c:numCache>
            </c:numRef>
          </c:val>
          <c:extLst>
            <c:ext xmlns:c16="http://schemas.microsoft.com/office/drawing/2014/chart" uri="{C3380CC4-5D6E-409C-BE32-E72D297353CC}">
              <c16:uniqueId val="{00000000-6D20-48D4-9779-9562755CA0F0}"/>
            </c:ext>
          </c:extLst>
        </c:ser>
        <c:dLbls>
          <c:showLegendKey val="0"/>
          <c:showVal val="0"/>
          <c:showCatName val="0"/>
          <c:showSerName val="0"/>
          <c:showPercent val="0"/>
          <c:showBubbleSize val="0"/>
        </c:dLbls>
        <c:gapWidth val="90"/>
        <c:axId val="146384768"/>
        <c:axId val="146386304"/>
      </c:barChart>
      <c:catAx>
        <c:axId val="146384768"/>
        <c:scaling>
          <c:orientation val="minMax"/>
        </c:scaling>
        <c:delete val="0"/>
        <c:axPos val="l"/>
        <c:numFmt formatCode="General" sourceLinked="0"/>
        <c:majorTickMark val="out"/>
        <c:minorTickMark val="none"/>
        <c:tickLblPos val="nextTo"/>
        <c:txPr>
          <a:bodyPr/>
          <a:lstStyle/>
          <a:p>
            <a:pPr>
              <a:defRPr sz="800"/>
            </a:pPr>
            <a:endParaRPr lang="en-US"/>
          </a:p>
        </c:txPr>
        <c:crossAx val="146386304"/>
        <c:crosses val="autoZero"/>
        <c:auto val="1"/>
        <c:lblAlgn val="ctr"/>
        <c:lblOffset val="100"/>
        <c:noMultiLvlLbl val="0"/>
      </c:catAx>
      <c:valAx>
        <c:axId val="146386304"/>
        <c:scaling>
          <c:orientation val="minMax"/>
          <c:min val="86"/>
        </c:scaling>
        <c:delete val="0"/>
        <c:axPos val="b"/>
        <c:title>
          <c:tx>
            <c:rich>
              <a:bodyPr rot="0" vert="horz"/>
              <a:lstStyle/>
              <a:p>
                <a:pPr>
                  <a:defRPr sz="800"/>
                </a:pPr>
                <a:r>
                  <a:rPr lang="en-GB" sz="800" dirty="0"/>
                  <a:t>Mean (%)</a:t>
                </a:r>
              </a:p>
            </c:rich>
          </c:tx>
          <c:overlay val="0"/>
        </c:title>
        <c:numFmt formatCode="0.0" sourceLinked="1"/>
        <c:majorTickMark val="out"/>
        <c:minorTickMark val="none"/>
        <c:tickLblPos val="nextTo"/>
        <c:txPr>
          <a:bodyPr/>
          <a:lstStyle/>
          <a:p>
            <a:pPr>
              <a:defRPr sz="900"/>
            </a:pPr>
            <a:endParaRPr lang="en-US"/>
          </a:p>
        </c:txPr>
        <c:crossAx val="146384768"/>
        <c:crosses val="autoZero"/>
        <c:crossBetween val="between"/>
      </c:valAx>
      <c:spPr>
        <a:ln>
          <a:noFill/>
        </a:ln>
      </c:spPr>
    </c:plotArea>
    <c:legend>
      <c:legendPos val="b"/>
      <c:layout>
        <c:manualLayout>
          <c:xMode val="edge"/>
          <c:yMode val="edge"/>
          <c:x val="0.4448974097403588"/>
          <c:y val="0.94014577499588203"/>
          <c:w val="0.11020518051928242"/>
          <c:h val="5.9854225004117939E-2"/>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dirty="0"/>
              <a:t>Year-on-Year Changes</a:t>
            </a:r>
          </a:p>
        </c:rich>
      </c:tx>
      <c:overlay val="0"/>
    </c:title>
    <c:autoTitleDeleted val="0"/>
    <c:plotArea>
      <c:layout>
        <c:manualLayout>
          <c:layoutTarget val="inner"/>
          <c:xMode val="edge"/>
          <c:yMode val="edge"/>
          <c:x val="1.9241980412287255E-2"/>
          <c:y val="8.5158406870364925E-2"/>
          <c:w val="0.96354372511463182"/>
          <c:h val="0.89836504659338201"/>
        </c:manualLayout>
      </c:layout>
      <c:barChart>
        <c:barDir val="col"/>
        <c:grouping val="clustered"/>
        <c:varyColors val="0"/>
        <c:ser>
          <c:idx val="0"/>
          <c:order val="0"/>
          <c:tx>
            <c:strRef>
              <c:f>Sheet1!$B$1</c:f>
              <c:strCache>
                <c:ptCount val="1"/>
                <c:pt idx="0">
                  <c:v>LCV</c:v>
                </c:pt>
              </c:strCache>
            </c:strRef>
          </c:tx>
          <c:spPr>
            <a:solidFill>
              <a:srgbClr val="00B050">
                <a:alpha val="75000"/>
              </a:srgbClr>
            </a:solidFill>
            <a:ln>
              <a:noFill/>
            </a:ln>
          </c:spPr>
          <c:invertIfNegative val="0"/>
          <c:dPt>
            <c:idx val="0"/>
            <c:invertIfNegative val="0"/>
            <c:bubble3D val="0"/>
            <c:spPr>
              <a:solidFill>
                <a:srgbClr val="FF0000">
                  <a:alpha val="75000"/>
                </a:srgbClr>
              </a:solidFill>
              <a:ln>
                <a:noFill/>
              </a:ln>
            </c:spPr>
            <c:extLst>
              <c:ext xmlns:c16="http://schemas.microsoft.com/office/drawing/2014/chart" uri="{C3380CC4-5D6E-409C-BE32-E72D297353CC}">
                <c16:uniqueId val="{00000001-4090-475D-B12F-50092FEA78BF}"/>
              </c:ext>
            </c:extLst>
          </c:dPt>
          <c:dPt>
            <c:idx val="1"/>
            <c:invertIfNegative val="0"/>
            <c:bubble3D val="0"/>
            <c:spPr>
              <a:solidFill>
                <a:srgbClr val="FF0000">
                  <a:alpha val="75000"/>
                </a:srgbClr>
              </a:solidFill>
              <a:ln>
                <a:noFill/>
              </a:ln>
            </c:spPr>
            <c:extLst>
              <c:ext xmlns:c16="http://schemas.microsoft.com/office/drawing/2014/chart" uri="{C3380CC4-5D6E-409C-BE32-E72D297353CC}">
                <c16:uniqueId val="{00000003-4090-475D-B12F-50092FEA78BF}"/>
              </c:ext>
            </c:extLst>
          </c:dPt>
          <c:dPt>
            <c:idx val="2"/>
            <c:invertIfNegative val="0"/>
            <c:bubble3D val="0"/>
            <c:extLst>
              <c:ext xmlns:c16="http://schemas.microsoft.com/office/drawing/2014/chart" uri="{C3380CC4-5D6E-409C-BE32-E72D297353CC}">
                <c16:uniqueId val="{00000005-4090-475D-B12F-50092FEA78BF}"/>
              </c:ext>
            </c:extLst>
          </c:dPt>
          <c:dPt>
            <c:idx val="3"/>
            <c:invertIfNegative val="0"/>
            <c:bubble3D val="0"/>
            <c:extLst>
              <c:ext xmlns:c16="http://schemas.microsoft.com/office/drawing/2014/chart" uri="{C3380CC4-5D6E-409C-BE32-E72D297353CC}">
                <c16:uniqueId val="{00000007-4090-475D-B12F-50092FEA78BF}"/>
              </c:ext>
            </c:extLst>
          </c:dPt>
          <c:dPt>
            <c:idx val="4"/>
            <c:invertIfNegative val="0"/>
            <c:bubble3D val="0"/>
            <c:extLst>
              <c:ext xmlns:c16="http://schemas.microsoft.com/office/drawing/2014/chart" uri="{C3380CC4-5D6E-409C-BE32-E72D297353CC}">
                <c16:uniqueId val="{00000009-4090-475D-B12F-50092FEA78BF}"/>
              </c:ext>
            </c:extLst>
          </c:dPt>
          <c:dPt>
            <c:idx val="5"/>
            <c:invertIfNegative val="0"/>
            <c:bubble3D val="0"/>
            <c:extLst>
              <c:ext xmlns:c16="http://schemas.microsoft.com/office/drawing/2014/chart" uri="{C3380CC4-5D6E-409C-BE32-E72D297353CC}">
                <c16:uniqueId val="{0000000A-4090-475D-B12F-50092FEA78BF}"/>
              </c:ext>
            </c:extLst>
          </c:dPt>
          <c:dPt>
            <c:idx val="6"/>
            <c:invertIfNegative val="0"/>
            <c:bubble3D val="0"/>
            <c:extLst>
              <c:ext xmlns:c16="http://schemas.microsoft.com/office/drawing/2014/chart" uri="{C3380CC4-5D6E-409C-BE32-E72D297353CC}">
                <c16:uniqueId val="{0000000B-4090-475D-B12F-50092FEA78BF}"/>
              </c:ext>
            </c:extLst>
          </c:dPt>
          <c:dPt>
            <c:idx val="7"/>
            <c:invertIfNegative val="0"/>
            <c:bubble3D val="0"/>
            <c:extLst>
              <c:ext xmlns:c16="http://schemas.microsoft.com/office/drawing/2014/chart" uri="{C3380CC4-5D6E-409C-BE32-E72D297353CC}">
                <c16:uniqueId val="{0000000C-4090-475D-B12F-50092FEA78BF}"/>
              </c:ext>
            </c:extLst>
          </c:dPt>
          <c:dPt>
            <c:idx val="8"/>
            <c:invertIfNegative val="0"/>
            <c:bubble3D val="0"/>
            <c:extLst>
              <c:ext xmlns:c16="http://schemas.microsoft.com/office/drawing/2014/chart" uri="{C3380CC4-5D6E-409C-BE32-E72D297353CC}">
                <c16:uniqueId val="{0000000D-4090-475D-B12F-50092FEA78BF}"/>
              </c:ext>
            </c:extLst>
          </c:dPt>
          <c:dPt>
            <c:idx val="9"/>
            <c:invertIfNegative val="0"/>
            <c:bubble3D val="0"/>
            <c:extLst>
              <c:ext xmlns:c16="http://schemas.microsoft.com/office/drawing/2014/chart" uri="{C3380CC4-5D6E-409C-BE32-E72D297353CC}">
                <c16:uniqueId val="{0000000E-4090-475D-B12F-50092FEA78BF}"/>
              </c:ext>
            </c:extLst>
          </c:dPt>
          <c:dPt>
            <c:idx val="10"/>
            <c:invertIfNegative val="0"/>
            <c:bubble3D val="0"/>
            <c:extLst>
              <c:ext xmlns:c16="http://schemas.microsoft.com/office/drawing/2014/chart" uri="{C3380CC4-5D6E-409C-BE32-E72D297353CC}">
                <c16:uniqueId val="{0000000F-4090-475D-B12F-50092FEA78BF}"/>
              </c:ext>
            </c:extLst>
          </c:dPt>
          <c:dPt>
            <c:idx val="11"/>
            <c:invertIfNegative val="0"/>
            <c:bubble3D val="0"/>
            <c:extLst>
              <c:ext xmlns:c16="http://schemas.microsoft.com/office/drawing/2014/chart" uri="{C3380CC4-5D6E-409C-BE32-E72D297353CC}">
                <c16:uniqueId val="{00000010-4090-475D-B12F-50092FEA78BF}"/>
              </c:ext>
            </c:extLst>
          </c:dPt>
          <c:dPt>
            <c:idx val="12"/>
            <c:invertIfNegative val="0"/>
            <c:bubble3D val="0"/>
            <c:extLst>
              <c:ext xmlns:c16="http://schemas.microsoft.com/office/drawing/2014/chart" uri="{C3380CC4-5D6E-409C-BE32-E72D297353CC}">
                <c16:uniqueId val="{00000011-4090-475D-B12F-50092FEA78BF}"/>
              </c:ext>
            </c:extLst>
          </c:dPt>
          <c:dPt>
            <c:idx val="13"/>
            <c:invertIfNegative val="0"/>
            <c:bubble3D val="0"/>
            <c:extLst>
              <c:ext xmlns:c16="http://schemas.microsoft.com/office/drawing/2014/chart" uri="{C3380CC4-5D6E-409C-BE32-E72D297353CC}">
                <c16:uniqueId val="{00000012-4090-475D-B12F-50092FEA78BF}"/>
              </c:ext>
            </c:extLst>
          </c:dPt>
          <c:dPt>
            <c:idx val="14"/>
            <c:invertIfNegative val="0"/>
            <c:bubble3D val="0"/>
            <c:extLst>
              <c:ext xmlns:c16="http://schemas.microsoft.com/office/drawing/2014/chart" uri="{C3380CC4-5D6E-409C-BE32-E72D297353CC}">
                <c16:uniqueId val="{00000013-4090-475D-B12F-50092FEA78BF}"/>
              </c:ext>
            </c:extLst>
          </c:dPt>
          <c:dPt>
            <c:idx val="15"/>
            <c:invertIfNegative val="0"/>
            <c:bubble3D val="0"/>
            <c:extLst>
              <c:ext xmlns:c16="http://schemas.microsoft.com/office/drawing/2014/chart" uri="{C3380CC4-5D6E-409C-BE32-E72D297353CC}">
                <c16:uniqueId val="{00000014-4090-475D-B12F-50092FEA78BF}"/>
              </c:ext>
            </c:extLst>
          </c:dPt>
          <c:dLbls>
            <c:spPr>
              <a:noFill/>
              <a:ln>
                <a:noFill/>
              </a:ln>
              <a:effectLst/>
            </c:spPr>
            <c:txPr>
              <a:bodyPr rot="-5400000" vert="horz"/>
              <a:lstStyle/>
              <a:p>
                <a:pPr>
                  <a:defRPr sz="800" b="1"/>
                </a:pPr>
                <a:endParaRPr lang="en-US"/>
              </a:p>
            </c:txPr>
            <c:dLblPos val="inBase"/>
            <c:showLegendKey val="0"/>
            <c:showVal val="1"/>
            <c:showCatName val="1"/>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Contact after delivery</c:v>
                </c:pt>
                <c:pt idx="1">
                  <c:v>Explanation of features / requirements</c:v>
                </c:pt>
                <c:pt idx="2">
                  <c:v>Making you feel important</c:v>
                </c:pt>
                <c:pt idx="3">
                  <c:v>Delivered as per specification</c:v>
                </c:pt>
                <c:pt idx="4">
                  <c:v>Vehicle that suits budget</c:v>
                </c:pt>
                <c:pt idx="5">
                  <c:v>Appreciated as Customer</c:v>
                </c:pt>
                <c:pt idx="6">
                  <c:v>Keeping promises</c:v>
                </c:pt>
                <c:pt idx="7">
                  <c:v>Ownership of queries / problems</c:v>
                </c:pt>
                <c:pt idx="8">
                  <c:v>Advice you can trust</c:v>
                </c:pt>
                <c:pt idx="9">
                  <c:v>Recommendation</c:v>
                </c:pt>
                <c:pt idx="10">
                  <c:v>Effort to understand needs</c:v>
                </c:pt>
                <c:pt idx="11">
                  <c:v>Contact about progress</c:v>
                </c:pt>
                <c:pt idx="12">
                  <c:v>Understood cost of ownership</c:v>
                </c:pt>
                <c:pt idx="13">
                  <c:v>Exciting handover</c:v>
                </c:pt>
                <c:pt idx="14">
                  <c:v>Free of Faults</c:v>
                </c:pt>
              </c:strCache>
            </c:strRef>
          </c:cat>
          <c:val>
            <c:numRef>
              <c:f>Sheet1!$B$2:$B$16</c:f>
              <c:numCache>
                <c:formatCode>0.0</c:formatCode>
                <c:ptCount val="15"/>
                <c:pt idx="0">
                  <c:v>-0.30959505900000295</c:v>
                </c:pt>
                <c:pt idx="1">
                  <c:v>-3.0887632000002441E-2</c:v>
                </c:pt>
                <c:pt idx="2">
                  <c:v>-9.5201329999952122E-3</c:v>
                </c:pt>
                <c:pt idx="3">
                  <c:v>1.8661125999997807E-2</c:v>
                </c:pt>
                <c:pt idx="4">
                  <c:v>7.4447001000010005E-2</c:v>
                </c:pt>
                <c:pt idx="5" formatCode="0.00">
                  <c:v>7.9294411999995873E-2</c:v>
                </c:pt>
                <c:pt idx="6">
                  <c:v>8.468857599999069E-2</c:v>
                </c:pt>
                <c:pt idx="7">
                  <c:v>0.20950222400000484</c:v>
                </c:pt>
                <c:pt idx="8">
                  <c:v>0.25419217399999638</c:v>
                </c:pt>
                <c:pt idx="9">
                  <c:v>0.28480799199999751</c:v>
                </c:pt>
                <c:pt idx="10">
                  <c:v>0.32371015500000055</c:v>
                </c:pt>
                <c:pt idx="11">
                  <c:v>0.39623535200000504</c:v>
                </c:pt>
                <c:pt idx="12">
                  <c:v>0.58394133800000247</c:v>
                </c:pt>
                <c:pt idx="13">
                  <c:v>0.75273446799999988</c:v>
                </c:pt>
                <c:pt idx="14">
                  <c:v>0.76544372200000055</c:v>
                </c:pt>
              </c:numCache>
            </c:numRef>
          </c:val>
          <c:extLst>
            <c:ext xmlns:c16="http://schemas.microsoft.com/office/drawing/2014/chart" uri="{C3380CC4-5D6E-409C-BE32-E72D297353CC}">
              <c16:uniqueId val="{00000015-4090-475D-B12F-50092FEA78BF}"/>
            </c:ext>
          </c:extLst>
        </c:ser>
        <c:dLbls>
          <c:showLegendKey val="0"/>
          <c:showVal val="1"/>
          <c:showCatName val="0"/>
          <c:showSerName val="0"/>
          <c:showPercent val="0"/>
          <c:showBubbleSize val="0"/>
        </c:dLbls>
        <c:gapWidth val="75"/>
        <c:axId val="159625984"/>
        <c:axId val="159630848"/>
      </c:barChart>
      <c:catAx>
        <c:axId val="159625984"/>
        <c:scaling>
          <c:orientation val="minMax"/>
        </c:scaling>
        <c:delete val="0"/>
        <c:axPos val="b"/>
        <c:numFmt formatCode="General" sourceLinked="0"/>
        <c:majorTickMark val="none"/>
        <c:minorTickMark val="none"/>
        <c:tickLblPos val="none"/>
        <c:crossAx val="159630848"/>
        <c:crosses val="autoZero"/>
        <c:auto val="1"/>
        <c:lblAlgn val="ctr"/>
        <c:lblOffset val="100"/>
        <c:noMultiLvlLbl val="0"/>
      </c:catAx>
      <c:valAx>
        <c:axId val="159630848"/>
        <c:scaling>
          <c:orientation val="minMax"/>
          <c:max val="2"/>
          <c:min val="-2"/>
        </c:scaling>
        <c:delete val="0"/>
        <c:axPos val="l"/>
        <c:numFmt formatCode="0.0" sourceLinked="1"/>
        <c:majorTickMark val="out"/>
        <c:minorTickMark val="none"/>
        <c:tickLblPos val="nextTo"/>
        <c:txPr>
          <a:bodyPr/>
          <a:lstStyle/>
          <a:p>
            <a:pPr>
              <a:defRPr sz="800"/>
            </a:pPr>
            <a:endParaRPr lang="en-US"/>
          </a:p>
        </c:txPr>
        <c:crossAx val="15962598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188970656150969"/>
          <c:y val="6.1831950693892787E-2"/>
          <c:w val="0.31845608190942581"/>
          <c:h val="0.79345982069563825"/>
        </c:manualLayout>
      </c:layout>
      <c:radarChart>
        <c:radarStyle val="marker"/>
        <c:varyColors val="0"/>
        <c:ser>
          <c:idx val="0"/>
          <c:order val="0"/>
          <c:tx>
            <c:strRef>
              <c:f>Sheet1!$B$1</c:f>
              <c:strCache>
                <c:ptCount val="1"/>
                <c:pt idx="0">
                  <c:v>Combined</c:v>
                </c:pt>
              </c:strCache>
            </c:strRef>
          </c:tx>
          <c:spPr>
            <a:ln w="19050">
              <a:solidFill>
                <a:schemeClr val="tx1"/>
              </a:solidFill>
              <a:prstDash val="sysDash"/>
            </a:ln>
          </c:spPr>
          <c:marker>
            <c:symbol val="none"/>
          </c:marker>
          <c:cat>
            <c:strRef>
              <c:f>Sheet1!$A$2:$A$16</c:f>
              <c:strCache>
                <c:ptCount val="15"/>
                <c:pt idx="0">
                  <c:v>Recommendation</c:v>
                </c:pt>
                <c:pt idx="1">
                  <c:v>Appreciated as Customer</c:v>
                </c:pt>
                <c:pt idx="2">
                  <c:v>Advice you can trust</c:v>
                </c:pt>
                <c:pt idx="3">
                  <c:v>Making you feel important</c:v>
                </c:pt>
                <c:pt idx="4">
                  <c:v>Effort to understand needs </c:v>
                </c:pt>
                <c:pt idx="5">
                  <c:v>Vehicle that suits budget</c:v>
                </c:pt>
                <c:pt idx="6">
                  <c:v>Keeping promises </c:v>
                </c:pt>
                <c:pt idx="7">
                  <c:v>Undestood cost of ownership</c:v>
                </c:pt>
                <c:pt idx="8">
                  <c:v>Contact about progress </c:v>
                </c:pt>
                <c:pt idx="9">
                  <c:v>Exciting handover </c:v>
                </c:pt>
                <c:pt idx="10">
                  <c:v>Delivered as per specification</c:v>
                </c:pt>
                <c:pt idx="11">
                  <c:v>Explanation of features / requirements</c:v>
                </c:pt>
                <c:pt idx="12">
                  <c:v>Ownership of queries / problems</c:v>
                </c:pt>
                <c:pt idx="13">
                  <c:v>Free of Faults</c:v>
                </c:pt>
                <c:pt idx="14">
                  <c:v>Contact after delivery</c:v>
                </c:pt>
              </c:strCache>
            </c:strRef>
          </c:cat>
          <c:val>
            <c:numRef>
              <c:f>Sheet1!$B$2:$B$16</c:f>
            </c:numRef>
          </c:val>
          <c:extLst>
            <c:ext xmlns:c16="http://schemas.microsoft.com/office/drawing/2014/chart" uri="{C3380CC4-5D6E-409C-BE32-E72D297353CC}">
              <c16:uniqueId val="{00000000-2300-43EF-85D9-F4FB5631AF2C}"/>
            </c:ext>
          </c:extLst>
        </c:ser>
        <c:ser>
          <c:idx val="1"/>
          <c:order val="1"/>
          <c:tx>
            <c:strRef>
              <c:f>Sheet1!$C$1</c:f>
              <c:strCache>
                <c:ptCount val="1"/>
                <c:pt idx="0">
                  <c:v>Passenger</c:v>
                </c:pt>
              </c:strCache>
            </c:strRef>
          </c:tx>
          <c:spPr>
            <a:ln w="19050" cmpd="sng">
              <a:solidFill>
                <a:schemeClr val="tx2"/>
              </a:solidFill>
            </a:ln>
          </c:spPr>
          <c:marker>
            <c:symbol val="circle"/>
            <c:size val="5"/>
            <c:spPr>
              <a:solidFill>
                <a:schemeClr val="tx2"/>
              </a:solidFill>
              <a:ln>
                <a:solidFill>
                  <a:schemeClr val="tx2"/>
                </a:solidFill>
              </a:ln>
            </c:spPr>
          </c:marker>
          <c:cat>
            <c:strRef>
              <c:f>Sheet1!$A$2:$A$16</c:f>
              <c:strCache>
                <c:ptCount val="15"/>
                <c:pt idx="0">
                  <c:v>Recommendation</c:v>
                </c:pt>
                <c:pt idx="1">
                  <c:v>Appreciated as Customer</c:v>
                </c:pt>
                <c:pt idx="2">
                  <c:v>Advice you can trust</c:v>
                </c:pt>
                <c:pt idx="3">
                  <c:v>Making you feel important</c:v>
                </c:pt>
                <c:pt idx="4">
                  <c:v>Effort to understand needs </c:v>
                </c:pt>
                <c:pt idx="5">
                  <c:v>Vehicle that suits budget</c:v>
                </c:pt>
                <c:pt idx="6">
                  <c:v>Keeping promises </c:v>
                </c:pt>
                <c:pt idx="7">
                  <c:v>Undestood cost of ownership</c:v>
                </c:pt>
                <c:pt idx="8">
                  <c:v>Contact about progress </c:v>
                </c:pt>
                <c:pt idx="9">
                  <c:v>Exciting handover </c:v>
                </c:pt>
                <c:pt idx="10">
                  <c:v>Delivered as per specification</c:v>
                </c:pt>
                <c:pt idx="11">
                  <c:v>Explanation of features / requirements</c:v>
                </c:pt>
                <c:pt idx="12">
                  <c:v>Ownership of queries / problems</c:v>
                </c:pt>
                <c:pt idx="13">
                  <c:v>Free of Faults</c:v>
                </c:pt>
                <c:pt idx="14">
                  <c:v>Contact after delivery</c:v>
                </c:pt>
              </c:strCache>
            </c:strRef>
          </c:cat>
          <c:val>
            <c:numRef>
              <c:f>Sheet1!$C$2:$C$16</c:f>
              <c:numCache>
                <c:formatCode>0.0</c:formatCode>
                <c:ptCount val="15"/>
                <c:pt idx="0">
                  <c:v>95.389155552000005</c:v>
                </c:pt>
                <c:pt idx="1">
                  <c:v>94.816458883999999</c:v>
                </c:pt>
                <c:pt idx="2">
                  <c:v>94.114853154000002</c:v>
                </c:pt>
                <c:pt idx="3">
                  <c:v>94.600884719000007</c:v>
                </c:pt>
                <c:pt idx="4">
                  <c:v>95.882826573000003</c:v>
                </c:pt>
                <c:pt idx="5">
                  <c:v>96.333854592999998</c:v>
                </c:pt>
                <c:pt idx="6">
                  <c:v>95.208353861999996</c:v>
                </c:pt>
                <c:pt idx="7">
                  <c:v>95.029253591</c:v>
                </c:pt>
                <c:pt idx="8">
                  <c:v>94.743365406999999</c:v>
                </c:pt>
                <c:pt idx="9">
                  <c:v>95.649971034999993</c:v>
                </c:pt>
                <c:pt idx="10">
                  <c:v>96.817522443000001</c:v>
                </c:pt>
                <c:pt idx="11">
                  <c:v>95.619539786999994</c:v>
                </c:pt>
                <c:pt idx="12">
                  <c:v>94.865496523999994</c:v>
                </c:pt>
                <c:pt idx="13">
                  <c:v>91.623317735000001</c:v>
                </c:pt>
                <c:pt idx="14">
                  <c:v>90.325403930999997</c:v>
                </c:pt>
              </c:numCache>
            </c:numRef>
          </c:val>
          <c:extLst>
            <c:ext xmlns:c16="http://schemas.microsoft.com/office/drawing/2014/chart" uri="{C3380CC4-5D6E-409C-BE32-E72D297353CC}">
              <c16:uniqueId val="{00000001-2300-43EF-85D9-F4FB5631AF2C}"/>
            </c:ext>
          </c:extLst>
        </c:ser>
        <c:ser>
          <c:idx val="2"/>
          <c:order val="2"/>
          <c:tx>
            <c:strRef>
              <c:f>Sheet1!$D$1</c:f>
              <c:strCache>
                <c:ptCount val="1"/>
                <c:pt idx="0">
                  <c:v>Light Commercial</c:v>
                </c:pt>
              </c:strCache>
            </c:strRef>
          </c:tx>
          <c:spPr>
            <a:ln w="19050">
              <a:solidFill>
                <a:schemeClr val="accent5"/>
              </a:solidFill>
            </a:ln>
          </c:spPr>
          <c:marker>
            <c:symbol val="circle"/>
            <c:size val="5"/>
            <c:spPr>
              <a:solidFill>
                <a:schemeClr val="bg1"/>
              </a:solidFill>
              <a:ln>
                <a:solidFill>
                  <a:schemeClr val="accent5"/>
                </a:solidFill>
              </a:ln>
            </c:spPr>
          </c:marker>
          <c:cat>
            <c:strRef>
              <c:f>Sheet1!$A$2:$A$16</c:f>
              <c:strCache>
                <c:ptCount val="15"/>
                <c:pt idx="0">
                  <c:v>Recommendation</c:v>
                </c:pt>
                <c:pt idx="1">
                  <c:v>Appreciated as Customer</c:v>
                </c:pt>
                <c:pt idx="2">
                  <c:v>Advice you can trust</c:v>
                </c:pt>
                <c:pt idx="3">
                  <c:v>Making you feel important</c:v>
                </c:pt>
                <c:pt idx="4">
                  <c:v>Effort to understand needs </c:v>
                </c:pt>
                <c:pt idx="5">
                  <c:v>Vehicle that suits budget</c:v>
                </c:pt>
                <c:pt idx="6">
                  <c:v>Keeping promises </c:v>
                </c:pt>
                <c:pt idx="7">
                  <c:v>Undestood cost of ownership</c:v>
                </c:pt>
                <c:pt idx="8">
                  <c:v>Contact about progress </c:v>
                </c:pt>
                <c:pt idx="9">
                  <c:v>Exciting handover </c:v>
                </c:pt>
                <c:pt idx="10">
                  <c:v>Delivered as per specification</c:v>
                </c:pt>
                <c:pt idx="11">
                  <c:v>Explanation of features / requirements</c:v>
                </c:pt>
                <c:pt idx="12">
                  <c:v>Ownership of queries / problems</c:v>
                </c:pt>
                <c:pt idx="13">
                  <c:v>Free of Faults</c:v>
                </c:pt>
                <c:pt idx="14">
                  <c:v>Contact after delivery</c:v>
                </c:pt>
              </c:strCache>
            </c:strRef>
          </c:cat>
          <c:val>
            <c:numRef>
              <c:f>Sheet1!$D$2:$D$16</c:f>
              <c:numCache>
                <c:formatCode>0.0</c:formatCode>
                <c:ptCount val="15"/>
                <c:pt idx="0">
                  <c:v>95.220531187999995</c:v>
                </c:pt>
                <c:pt idx="1">
                  <c:v>94.722290436999998</c:v>
                </c:pt>
                <c:pt idx="2">
                  <c:v>94.064738621999993</c:v>
                </c:pt>
                <c:pt idx="3">
                  <c:v>93.867364424000002</c:v>
                </c:pt>
                <c:pt idx="4">
                  <c:v>95.676235642999998</c:v>
                </c:pt>
                <c:pt idx="5">
                  <c:v>96.476376900000005</c:v>
                </c:pt>
                <c:pt idx="6">
                  <c:v>94.757221251999994</c:v>
                </c:pt>
                <c:pt idx="7">
                  <c:v>95.497282854000005</c:v>
                </c:pt>
                <c:pt idx="8">
                  <c:v>94.808308236000002</c:v>
                </c:pt>
                <c:pt idx="9">
                  <c:v>95.324038517999995</c:v>
                </c:pt>
                <c:pt idx="10">
                  <c:v>96.356741697000004</c:v>
                </c:pt>
                <c:pt idx="11">
                  <c:v>95.262168586000001</c:v>
                </c:pt>
                <c:pt idx="12">
                  <c:v>94.707044025000002</c:v>
                </c:pt>
                <c:pt idx="13">
                  <c:v>88.860844779000004</c:v>
                </c:pt>
                <c:pt idx="14">
                  <c:v>90.666690079999995</c:v>
                </c:pt>
              </c:numCache>
            </c:numRef>
          </c:val>
          <c:extLst>
            <c:ext xmlns:c16="http://schemas.microsoft.com/office/drawing/2014/chart" uri="{C3380CC4-5D6E-409C-BE32-E72D297353CC}">
              <c16:uniqueId val="{00000002-2300-43EF-85D9-F4FB5631AF2C}"/>
            </c:ext>
          </c:extLst>
        </c:ser>
        <c:dLbls>
          <c:showLegendKey val="0"/>
          <c:showVal val="0"/>
          <c:showCatName val="0"/>
          <c:showSerName val="0"/>
          <c:showPercent val="0"/>
          <c:showBubbleSize val="0"/>
        </c:dLbls>
        <c:axId val="159421184"/>
        <c:axId val="159423104"/>
      </c:radarChart>
      <c:catAx>
        <c:axId val="159421184"/>
        <c:scaling>
          <c:orientation val="minMax"/>
        </c:scaling>
        <c:delete val="0"/>
        <c:axPos val="b"/>
        <c:majorGridlines/>
        <c:numFmt formatCode="General" sourceLinked="0"/>
        <c:majorTickMark val="out"/>
        <c:minorTickMark val="none"/>
        <c:tickLblPos val="nextTo"/>
        <c:txPr>
          <a:bodyPr/>
          <a:lstStyle/>
          <a:p>
            <a:pPr>
              <a:defRPr sz="900" b="1"/>
            </a:pPr>
            <a:endParaRPr lang="en-US"/>
          </a:p>
        </c:txPr>
        <c:crossAx val="159423104"/>
        <c:crosses val="autoZero"/>
        <c:auto val="1"/>
        <c:lblAlgn val="ctr"/>
        <c:lblOffset val="100"/>
        <c:noMultiLvlLbl val="0"/>
      </c:catAx>
      <c:valAx>
        <c:axId val="159423104"/>
        <c:scaling>
          <c:orientation val="minMax"/>
          <c:max val="98"/>
          <c:min val="86"/>
        </c:scaling>
        <c:delete val="0"/>
        <c:axPos val="l"/>
        <c:majorGridlines/>
        <c:numFmt formatCode="0.0" sourceLinked="1"/>
        <c:majorTickMark val="cross"/>
        <c:minorTickMark val="none"/>
        <c:tickLblPos val="nextTo"/>
        <c:txPr>
          <a:bodyPr/>
          <a:lstStyle/>
          <a:p>
            <a:pPr>
              <a:defRPr sz="900"/>
            </a:pPr>
            <a:endParaRPr lang="en-US"/>
          </a:p>
        </c:txPr>
        <c:crossAx val="159421184"/>
        <c:crosses val="autoZero"/>
        <c:crossBetween val="between"/>
      </c:valAx>
    </c:plotArea>
    <c:legend>
      <c:legendPos val="tr"/>
      <c:overlay val="1"/>
      <c:txPr>
        <a:bodyPr/>
        <a:lstStyle/>
        <a:p>
          <a:pPr>
            <a:defRPr sz="1000"/>
          </a:pPr>
          <a:endParaRPr lang="en-US"/>
        </a:p>
      </c:txPr>
    </c:legend>
    <c:plotVisOnly val="1"/>
    <c:dispBlanksAs val="gap"/>
    <c:showDLblsOverMax val="0"/>
  </c:chart>
  <c:txPr>
    <a:bodyPr/>
    <a:lstStyle/>
    <a:p>
      <a:pPr>
        <a:defRPr sz="105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dirty="0"/>
              <a:t>Industry Average</a:t>
            </a:r>
          </a:p>
        </c:rich>
      </c:tx>
      <c:overlay val="0"/>
    </c:title>
    <c:autoTitleDeleted val="0"/>
    <c:plotArea>
      <c:layout/>
      <c:lineChart>
        <c:grouping val="standard"/>
        <c:varyColors val="0"/>
        <c:ser>
          <c:idx val="0"/>
          <c:order val="0"/>
          <c:tx>
            <c:strRef>
              <c:f>Sheet1!$B$1</c:f>
              <c:strCache>
                <c:ptCount val="1"/>
                <c:pt idx="0">
                  <c:v>Passenger</c:v>
                </c:pt>
              </c:strCache>
            </c:strRef>
          </c:tx>
          <c:spPr>
            <a:ln w="19050" cmpd="sng">
              <a:solidFill>
                <a:schemeClr val="tx2"/>
              </a:solidFill>
            </a:ln>
          </c:spPr>
          <c:marker>
            <c:symbol val="diamond"/>
            <c:size val="5"/>
            <c:spPr>
              <a:solidFill>
                <a:schemeClr val="tx2"/>
              </a:solidFill>
              <a:ln>
                <a:solidFill>
                  <a:schemeClr val="tx2"/>
                </a:solidFill>
              </a:ln>
            </c:spPr>
          </c:marker>
          <c:dLbls>
            <c:dLbl>
              <c:idx val="1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030-4541-9F05-AE820A17A0A0}"/>
                </c:ext>
              </c:extLst>
            </c:dLbl>
            <c:numFmt formatCode="#,##0.0" sourceLinked="0"/>
            <c:spPr>
              <a:noFill/>
              <a:ln>
                <a:noFill/>
              </a:ln>
              <a:effectLst/>
            </c:spPr>
            <c:txPr>
              <a:bodyPr/>
              <a:lstStyle/>
              <a:p>
                <a:pPr>
                  <a:defRPr sz="800"/>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Sheet1!$A$2:$A$16</c:f>
              <c:numCache>
                <c:formatCode>General</c:formatCode>
                <c:ptCount val="10"/>
                <c:pt idx="0">
                  <c:v>2008</c:v>
                </c:pt>
                <c:pt idx="1">
                  <c:v>2009</c:v>
                </c:pt>
                <c:pt idx="2">
                  <c:v>2010</c:v>
                </c:pt>
                <c:pt idx="3">
                  <c:v>2011</c:v>
                </c:pt>
                <c:pt idx="4">
                  <c:v>2012</c:v>
                </c:pt>
                <c:pt idx="5">
                  <c:v>2013</c:v>
                </c:pt>
                <c:pt idx="6">
                  <c:v>2014</c:v>
                </c:pt>
                <c:pt idx="7">
                  <c:v>2015</c:v>
                </c:pt>
                <c:pt idx="8">
                  <c:v>2016</c:v>
                </c:pt>
                <c:pt idx="9">
                  <c:v>2017</c:v>
                </c:pt>
              </c:numCache>
            </c:numRef>
          </c:cat>
          <c:val>
            <c:numRef>
              <c:f>Sheet1!$B$2:$B$16</c:f>
              <c:numCache>
                <c:formatCode>0</c:formatCode>
                <c:ptCount val="10"/>
                <c:pt idx="0">
                  <c:v>80.3</c:v>
                </c:pt>
                <c:pt idx="1">
                  <c:v>82.2</c:v>
                </c:pt>
                <c:pt idx="2">
                  <c:v>82.5</c:v>
                </c:pt>
                <c:pt idx="3">
                  <c:v>84.8</c:v>
                </c:pt>
                <c:pt idx="4">
                  <c:v>85.8</c:v>
                </c:pt>
                <c:pt idx="5">
                  <c:v>87</c:v>
                </c:pt>
                <c:pt idx="6">
                  <c:v>88.2</c:v>
                </c:pt>
                <c:pt idx="7">
                  <c:v>88.825488491000002</c:v>
                </c:pt>
                <c:pt idx="8">
                  <c:v>88.834697668000004</c:v>
                </c:pt>
                <c:pt idx="9">
                  <c:v>88.358254715000001</c:v>
                </c:pt>
              </c:numCache>
            </c:numRef>
          </c:val>
          <c:smooth val="1"/>
          <c:extLst>
            <c:ext xmlns:c16="http://schemas.microsoft.com/office/drawing/2014/chart" uri="{C3380CC4-5D6E-409C-BE32-E72D297353CC}">
              <c16:uniqueId val="{00000001-C030-4541-9F05-AE820A17A0A0}"/>
            </c:ext>
          </c:extLst>
        </c:ser>
        <c:ser>
          <c:idx val="1"/>
          <c:order val="1"/>
          <c:tx>
            <c:strRef>
              <c:f>Sheet1!$C$1</c:f>
              <c:strCache>
                <c:ptCount val="1"/>
                <c:pt idx="0">
                  <c:v>Light Commercial</c:v>
                </c:pt>
              </c:strCache>
            </c:strRef>
          </c:tx>
          <c:spPr>
            <a:ln w="19050" cmpd="sng">
              <a:solidFill>
                <a:schemeClr val="accent5"/>
              </a:solidFill>
            </a:ln>
          </c:spPr>
          <c:marker>
            <c:symbol val="diamond"/>
            <c:size val="5"/>
            <c:spPr>
              <a:solidFill>
                <a:schemeClr val="bg1"/>
              </a:solidFill>
              <a:ln>
                <a:solidFill>
                  <a:schemeClr val="accent5"/>
                </a:solidFill>
              </a:ln>
            </c:spPr>
          </c:marker>
          <c:dLbls>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30-4541-9F05-AE820A17A0A0}"/>
                </c:ext>
              </c:extLst>
            </c:dLbl>
            <c:numFmt formatCode="#,##0.0" sourceLinked="0"/>
            <c:spPr>
              <a:noFill/>
              <a:ln>
                <a:noFill/>
              </a:ln>
              <a:effectLst/>
            </c:spPr>
            <c:txPr>
              <a:bodyPr/>
              <a:lstStyle/>
              <a:p>
                <a:pPr>
                  <a:defRPr sz="800"/>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Sheet1!$A$2:$A$16</c:f>
              <c:numCache>
                <c:formatCode>General</c:formatCode>
                <c:ptCount val="10"/>
                <c:pt idx="0">
                  <c:v>2008</c:v>
                </c:pt>
                <c:pt idx="1">
                  <c:v>2009</c:v>
                </c:pt>
                <c:pt idx="2">
                  <c:v>2010</c:v>
                </c:pt>
                <c:pt idx="3">
                  <c:v>2011</c:v>
                </c:pt>
                <c:pt idx="4">
                  <c:v>2012</c:v>
                </c:pt>
                <c:pt idx="5">
                  <c:v>2013</c:v>
                </c:pt>
                <c:pt idx="6">
                  <c:v>2014</c:v>
                </c:pt>
                <c:pt idx="7">
                  <c:v>2015</c:v>
                </c:pt>
                <c:pt idx="8">
                  <c:v>2016</c:v>
                </c:pt>
                <c:pt idx="9">
                  <c:v>2017</c:v>
                </c:pt>
              </c:numCache>
            </c:numRef>
          </c:cat>
          <c:val>
            <c:numRef>
              <c:f>Sheet1!$C$2:$C$16</c:f>
              <c:numCache>
                <c:formatCode>0</c:formatCode>
                <c:ptCount val="10"/>
                <c:pt idx="0">
                  <c:v>82.2</c:v>
                </c:pt>
                <c:pt idx="1">
                  <c:v>83.7</c:v>
                </c:pt>
                <c:pt idx="2">
                  <c:v>84.5</c:v>
                </c:pt>
                <c:pt idx="3">
                  <c:v>85.6</c:v>
                </c:pt>
                <c:pt idx="4">
                  <c:v>86</c:v>
                </c:pt>
                <c:pt idx="5">
                  <c:v>86.4</c:v>
                </c:pt>
                <c:pt idx="6">
                  <c:v>88.6</c:v>
                </c:pt>
                <c:pt idx="7">
                  <c:v>89.930387933000006</c:v>
                </c:pt>
                <c:pt idx="8">
                  <c:v>88.881740504999996</c:v>
                </c:pt>
                <c:pt idx="9">
                  <c:v>88.330886708999998</c:v>
                </c:pt>
              </c:numCache>
            </c:numRef>
          </c:val>
          <c:smooth val="0"/>
          <c:extLst>
            <c:ext xmlns:c16="http://schemas.microsoft.com/office/drawing/2014/chart" uri="{C3380CC4-5D6E-409C-BE32-E72D297353CC}">
              <c16:uniqueId val="{00000003-C030-4541-9F05-AE820A17A0A0}"/>
            </c:ext>
          </c:extLst>
        </c:ser>
        <c:dLbls>
          <c:showLegendKey val="0"/>
          <c:showVal val="0"/>
          <c:showCatName val="0"/>
          <c:showSerName val="0"/>
          <c:showPercent val="0"/>
          <c:showBubbleSize val="0"/>
        </c:dLbls>
        <c:marker val="1"/>
        <c:smooth val="0"/>
        <c:axId val="159499776"/>
        <c:axId val="159501312"/>
      </c:lineChart>
      <c:catAx>
        <c:axId val="159499776"/>
        <c:scaling>
          <c:orientation val="minMax"/>
        </c:scaling>
        <c:delete val="0"/>
        <c:axPos val="b"/>
        <c:majorGridlines/>
        <c:numFmt formatCode="General" sourceLinked="1"/>
        <c:majorTickMark val="out"/>
        <c:minorTickMark val="none"/>
        <c:tickLblPos val="nextTo"/>
        <c:txPr>
          <a:bodyPr/>
          <a:lstStyle/>
          <a:p>
            <a:pPr>
              <a:defRPr sz="900"/>
            </a:pPr>
            <a:endParaRPr lang="en-US"/>
          </a:p>
        </c:txPr>
        <c:crossAx val="159501312"/>
        <c:crosses val="autoZero"/>
        <c:auto val="1"/>
        <c:lblAlgn val="ctr"/>
        <c:lblOffset val="100"/>
        <c:noMultiLvlLbl val="0"/>
      </c:catAx>
      <c:valAx>
        <c:axId val="159501312"/>
        <c:scaling>
          <c:orientation val="minMax"/>
          <c:max val="94"/>
          <c:min val="76"/>
        </c:scaling>
        <c:delete val="0"/>
        <c:axPos val="l"/>
        <c:majorGridlines/>
        <c:title>
          <c:tx>
            <c:rich>
              <a:bodyPr rot="-5400000" vert="horz"/>
              <a:lstStyle/>
              <a:p>
                <a:pPr>
                  <a:defRPr sz="1000"/>
                </a:pPr>
                <a:r>
                  <a:rPr lang="en-ZA" sz="1000" dirty="0"/>
                  <a:t>Service Index (%)</a:t>
                </a:r>
              </a:p>
            </c:rich>
          </c:tx>
          <c:overlay val="0"/>
        </c:title>
        <c:numFmt formatCode="0.0" sourceLinked="0"/>
        <c:majorTickMark val="out"/>
        <c:minorTickMark val="none"/>
        <c:tickLblPos val="nextTo"/>
        <c:txPr>
          <a:bodyPr/>
          <a:lstStyle/>
          <a:p>
            <a:pPr>
              <a:defRPr sz="900"/>
            </a:pPr>
            <a:endParaRPr lang="en-US"/>
          </a:p>
        </c:txPr>
        <c:crossAx val="159499776"/>
        <c:crosses val="autoZero"/>
        <c:crossBetween val="between"/>
        <c:majorUnit val="3"/>
      </c:valAx>
    </c:plotArea>
    <c:legend>
      <c:legendPos val="b"/>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489680223280859E-2"/>
          <c:y val="0"/>
          <c:w val="0.92360870145469121"/>
          <c:h val="0.80254836895388082"/>
        </c:manualLayout>
      </c:layout>
      <c:barChart>
        <c:barDir val="bar"/>
        <c:grouping val="clustered"/>
        <c:varyColors val="0"/>
        <c:ser>
          <c:idx val="0"/>
          <c:order val="0"/>
          <c:tx>
            <c:strRef>
              <c:f>Sheet1!$B$1</c:f>
              <c:strCache>
                <c:ptCount val="1"/>
                <c:pt idx="0">
                  <c:v>2014</c:v>
                </c:pt>
              </c:strCache>
            </c:strRef>
          </c:tx>
          <c:spPr>
            <a:solidFill>
              <a:schemeClr val="accent6">
                <a:alpha val="50000"/>
              </a:schemeClr>
            </a:solidFill>
          </c:spPr>
          <c:invertIfNegative val="0"/>
          <c:dLbls>
            <c:spPr>
              <a:noFill/>
              <a:ln>
                <a:noFill/>
              </a:ln>
              <a:effectLst/>
            </c:spPr>
            <c:txPr>
              <a:bodyPr rot="-5400000" vert="horz"/>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Recommendation</c:v>
                </c:pt>
                <c:pt idx="1">
                  <c:v>Appreciated as Customer</c:v>
                </c:pt>
                <c:pt idx="2">
                  <c:v>Advice you can trust</c:v>
                </c:pt>
                <c:pt idx="3">
                  <c:v>Making you feel important</c:v>
                </c:pt>
                <c:pt idx="4">
                  <c:v>Prepared staff </c:v>
                </c:pt>
                <c:pt idx="5">
                  <c:v>Trust that vehicle will be taken care of</c:v>
                </c:pt>
                <c:pt idx="6">
                  <c:v>Effort to understand needs</c:v>
                </c:pt>
                <c:pt idx="7">
                  <c:v>Contact about progress </c:v>
                </c:pt>
                <c:pt idx="8">
                  <c:v>Explanation of work &amp; invoice</c:v>
                </c:pt>
                <c:pt idx="9">
                  <c:v>Cleanliness of vehicle</c:v>
                </c:pt>
                <c:pt idx="10">
                  <c:v>Ownership of queries / problems </c:v>
                </c:pt>
                <c:pt idx="11">
                  <c:v>Transport to next destination</c:v>
                </c:pt>
                <c:pt idx="12">
                  <c:v>Fixed-right-first-time</c:v>
                </c:pt>
                <c:pt idx="13">
                  <c:v>Ready on time</c:v>
                </c:pt>
                <c:pt idx="14">
                  <c:v>Contact after delivery</c:v>
                </c:pt>
              </c:strCache>
            </c:strRef>
          </c:cat>
          <c:val>
            <c:numRef>
              <c:f>Sheet1!$B$2:$B$16</c:f>
            </c:numRef>
          </c:val>
          <c:extLst>
            <c:ext xmlns:c16="http://schemas.microsoft.com/office/drawing/2014/chart" uri="{C3380CC4-5D6E-409C-BE32-E72D297353CC}">
              <c16:uniqueId val="{00000000-9695-408E-9C66-BDE3907EC547}"/>
            </c:ext>
          </c:extLst>
        </c:ser>
        <c:ser>
          <c:idx val="1"/>
          <c:order val="1"/>
          <c:tx>
            <c:strRef>
              <c:f>Sheet1!$C$1</c:f>
              <c:strCache>
                <c:ptCount val="1"/>
                <c:pt idx="0">
                  <c:v>2015</c:v>
                </c:pt>
              </c:strCache>
            </c:strRef>
          </c:tx>
          <c:spPr>
            <a:pattFill prst="smCheck">
              <a:fgClr>
                <a:schemeClr val="tx2"/>
              </a:fgClr>
              <a:bgClr>
                <a:schemeClr val="bg1"/>
              </a:bgClr>
            </a:pattFill>
          </c:spPr>
          <c:invertIfNegative val="0"/>
          <c:dLbls>
            <c:spPr>
              <a:noFill/>
              <a:ln>
                <a:noFill/>
              </a:ln>
              <a:effectLst/>
            </c:spPr>
            <c:txPr>
              <a:bodyPr rot="0" vert="horz"/>
              <a:lstStyle/>
              <a:p>
                <a:pPr>
                  <a:defRPr sz="700" b="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Recommendation</c:v>
                </c:pt>
                <c:pt idx="1">
                  <c:v>Appreciated as Customer</c:v>
                </c:pt>
                <c:pt idx="2">
                  <c:v>Advice you can trust</c:v>
                </c:pt>
                <c:pt idx="3">
                  <c:v>Making you feel important</c:v>
                </c:pt>
                <c:pt idx="4">
                  <c:v>Prepared staff </c:v>
                </c:pt>
                <c:pt idx="5">
                  <c:v>Trust that vehicle will be taken care of</c:v>
                </c:pt>
                <c:pt idx="6">
                  <c:v>Effort to understand needs</c:v>
                </c:pt>
                <c:pt idx="7">
                  <c:v>Contact about progress </c:v>
                </c:pt>
                <c:pt idx="8">
                  <c:v>Explanation of work &amp; invoice</c:v>
                </c:pt>
                <c:pt idx="9">
                  <c:v>Cleanliness of vehicle</c:v>
                </c:pt>
                <c:pt idx="10">
                  <c:v>Ownership of queries / problems </c:v>
                </c:pt>
                <c:pt idx="11">
                  <c:v>Transport to next destination</c:v>
                </c:pt>
                <c:pt idx="12">
                  <c:v>Fixed-right-first-time</c:v>
                </c:pt>
                <c:pt idx="13">
                  <c:v>Ready on time</c:v>
                </c:pt>
                <c:pt idx="14">
                  <c:v>Contact after delivery</c:v>
                </c:pt>
              </c:strCache>
            </c:strRef>
          </c:cat>
          <c:val>
            <c:numRef>
              <c:f>Sheet1!$C$2:$C$16</c:f>
            </c:numRef>
          </c:val>
          <c:extLst>
            <c:ext xmlns:c16="http://schemas.microsoft.com/office/drawing/2014/chart" uri="{C3380CC4-5D6E-409C-BE32-E72D297353CC}">
              <c16:uniqueId val="{00000001-9695-408E-9C66-BDE3907EC547}"/>
            </c:ext>
          </c:extLst>
        </c:ser>
        <c:ser>
          <c:idx val="2"/>
          <c:order val="2"/>
          <c:tx>
            <c:strRef>
              <c:f>Sheet1!$D$1</c:f>
              <c:strCache>
                <c:ptCount val="1"/>
                <c:pt idx="0">
                  <c:v>2016</c:v>
                </c:pt>
              </c:strCache>
            </c:strRef>
          </c:tx>
          <c:spPr>
            <a:solidFill>
              <a:schemeClr val="tx2"/>
            </a:solidFill>
          </c:spPr>
          <c:invertIfNegative val="0"/>
          <c:dLbls>
            <c:spPr>
              <a:noFill/>
              <a:ln>
                <a:noFill/>
              </a:ln>
              <a:effectLst/>
            </c:spPr>
            <c:txPr>
              <a:bodyPr rot="0" vert="horz" wrap="square" lIns="38100" tIns="19050" rIns="38100" bIns="19050" anchor="ctr">
                <a:spAutoFit/>
              </a:bodyPr>
              <a:lstStyle/>
              <a:p>
                <a:pPr>
                  <a:defRPr sz="700" b="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Recommendation</c:v>
                </c:pt>
                <c:pt idx="1">
                  <c:v>Appreciated as Customer</c:v>
                </c:pt>
                <c:pt idx="2">
                  <c:v>Advice you can trust</c:v>
                </c:pt>
                <c:pt idx="3">
                  <c:v>Making you feel important</c:v>
                </c:pt>
                <c:pt idx="4">
                  <c:v>Prepared staff </c:v>
                </c:pt>
                <c:pt idx="5">
                  <c:v>Trust that vehicle will be taken care of</c:v>
                </c:pt>
                <c:pt idx="6">
                  <c:v>Effort to understand needs</c:v>
                </c:pt>
                <c:pt idx="7">
                  <c:v>Contact about progress </c:v>
                </c:pt>
                <c:pt idx="8">
                  <c:v>Explanation of work &amp; invoice</c:v>
                </c:pt>
                <c:pt idx="9">
                  <c:v>Cleanliness of vehicle</c:v>
                </c:pt>
                <c:pt idx="10">
                  <c:v>Ownership of queries / problems </c:v>
                </c:pt>
                <c:pt idx="11">
                  <c:v>Transport to next destination</c:v>
                </c:pt>
                <c:pt idx="12">
                  <c:v>Fixed-right-first-time</c:v>
                </c:pt>
                <c:pt idx="13">
                  <c:v>Ready on time</c:v>
                </c:pt>
                <c:pt idx="14">
                  <c:v>Contact after delivery</c:v>
                </c:pt>
              </c:strCache>
            </c:strRef>
          </c:cat>
          <c:val>
            <c:numRef>
              <c:f>Sheet1!$D$2:$D$16</c:f>
              <c:numCache>
                <c:formatCode>0.0</c:formatCode>
                <c:ptCount val="15"/>
                <c:pt idx="0">
                  <c:v>87.754495891000005</c:v>
                </c:pt>
                <c:pt idx="1">
                  <c:v>87.504660368000003</c:v>
                </c:pt>
                <c:pt idx="2">
                  <c:v>86.594956519999997</c:v>
                </c:pt>
                <c:pt idx="3">
                  <c:v>86.532874965999994</c:v>
                </c:pt>
                <c:pt idx="4">
                  <c:v>91.092314436999999</c:v>
                </c:pt>
                <c:pt idx="5">
                  <c:v>91.924392287000003</c:v>
                </c:pt>
                <c:pt idx="6">
                  <c:v>89.105575215000002</c:v>
                </c:pt>
                <c:pt idx="7">
                  <c:v>88.036936711999999</c:v>
                </c:pt>
                <c:pt idx="8">
                  <c:v>87.445715082999996</c:v>
                </c:pt>
                <c:pt idx="9">
                  <c:v>89.719078580000001</c:v>
                </c:pt>
                <c:pt idx="10">
                  <c:v>87.845360072999995</c:v>
                </c:pt>
                <c:pt idx="11">
                  <c:v>92.976826161000005</c:v>
                </c:pt>
                <c:pt idx="12">
                  <c:v>91.251299008000004</c:v>
                </c:pt>
                <c:pt idx="13">
                  <c:v>91.889814274000003</c:v>
                </c:pt>
                <c:pt idx="14">
                  <c:v>84.749425607000006</c:v>
                </c:pt>
              </c:numCache>
            </c:numRef>
          </c:val>
          <c:extLst>
            <c:ext xmlns:c16="http://schemas.microsoft.com/office/drawing/2014/chart" uri="{C3380CC4-5D6E-409C-BE32-E72D297353CC}">
              <c16:uniqueId val="{00000000-F3CB-40E8-8548-254E59A5837A}"/>
            </c:ext>
          </c:extLst>
        </c:ser>
        <c:ser>
          <c:idx val="3"/>
          <c:order val="3"/>
          <c:tx>
            <c:strRef>
              <c:f>Sheet1!$E$1</c:f>
              <c:strCache>
                <c:ptCount val="1"/>
                <c:pt idx="0">
                  <c:v>2017</c:v>
                </c:pt>
              </c:strCache>
            </c:strRef>
          </c:tx>
          <c:spPr>
            <a:pattFill prst="smCheck">
              <a:fgClr>
                <a:schemeClr val="tx2"/>
              </a:fgClr>
              <a:bgClr>
                <a:schemeClr val="bg1"/>
              </a:bgClr>
            </a:pattFill>
          </c:spPr>
          <c:invertIfNegative val="0"/>
          <c:dLbls>
            <c:spPr>
              <a:noFill/>
              <a:ln>
                <a:noFill/>
              </a:ln>
              <a:effectLst/>
            </c:spPr>
            <c:txPr>
              <a:bodyPr wrap="square" lIns="38100" tIns="19050" rIns="38100" bIns="19050" anchor="ctr">
                <a:spAutoFit/>
              </a:bodyPr>
              <a:lstStyle/>
              <a:p>
                <a:pPr>
                  <a:defRPr sz="7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Recommendation</c:v>
                </c:pt>
                <c:pt idx="1">
                  <c:v>Appreciated as Customer</c:v>
                </c:pt>
                <c:pt idx="2">
                  <c:v>Advice you can trust</c:v>
                </c:pt>
                <c:pt idx="3">
                  <c:v>Making you feel important</c:v>
                </c:pt>
                <c:pt idx="4">
                  <c:v>Prepared staff </c:v>
                </c:pt>
                <c:pt idx="5">
                  <c:v>Trust that vehicle will be taken care of</c:v>
                </c:pt>
                <c:pt idx="6">
                  <c:v>Effort to understand needs</c:v>
                </c:pt>
                <c:pt idx="7">
                  <c:v>Contact about progress </c:v>
                </c:pt>
                <c:pt idx="8">
                  <c:v>Explanation of work &amp; invoice</c:v>
                </c:pt>
                <c:pt idx="9">
                  <c:v>Cleanliness of vehicle</c:v>
                </c:pt>
                <c:pt idx="10">
                  <c:v>Ownership of queries / problems </c:v>
                </c:pt>
                <c:pt idx="11">
                  <c:v>Transport to next destination</c:v>
                </c:pt>
                <c:pt idx="12">
                  <c:v>Fixed-right-first-time</c:v>
                </c:pt>
                <c:pt idx="13">
                  <c:v>Ready on time</c:v>
                </c:pt>
                <c:pt idx="14">
                  <c:v>Contact after delivery</c:v>
                </c:pt>
              </c:strCache>
            </c:strRef>
          </c:cat>
          <c:val>
            <c:numRef>
              <c:f>Sheet1!$E$2:$E$16</c:f>
              <c:numCache>
                <c:formatCode>0.0</c:formatCode>
                <c:ptCount val="15"/>
                <c:pt idx="0">
                  <c:v>87.131804348000003</c:v>
                </c:pt>
                <c:pt idx="1">
                  <c:v>87.042574740999996</c:v>
                </c:pt>
                <c:pt idx="2">
                  <c:v>85.984262778000002</c:v>
                </c:pt>
                <c:pt idx="3">
                  <c:v>85.350358682999996</c:v>
                </c:pt>
                <c:pt idx="4">
                  <c:v>90.715000369999998</c:v>
                </c:pt>
                <c:pt idx="5">
                  <c:v>90.936873474999999</c:v>
                </c:pt>
                <c:pt idx="6">
                  <c:v>88.599118464</c:v>
                </c:pt>
                <c:pt idx="7">
                  <c:v>88.368427733999994</c:v>
                </c:pt>
                <c:pt idx="8">
                  <c:v>86.865381597999999</c:v>
                </c:pt>
                <c:pt idx="9">
                  <c:v>88.251082750999998</c:v>
                </c:pt>
                <c:pt idx="10">
                  <c:v>86.793963501999997</c:v>
                </c:pt>
                <c:pt idx="11">
                  <c:v>93.720524519999998</c:v>
                </c:pt>
                <c:pt idx="12">
                  <c:v>91.063133570999995</c:v>
                </c:pt>
                <c:pt idx="13">
                  <c:v>92.425964558999993</c:v>
                </c:pt>
                <c:pt idx="14">
                  <c:v>84.885238802999993</c:v>
                </c:pt>
              </c:numCache>
            </c:numRef>
          </c:val>
          <c:extLst>
            <c:ext xmlns:c16="http://schemas.microsoft.com/office/drawing/2014/chart" uri="{C3380CC4-5D6E-409C-BE32-E72D297353CC}">
              <c16:uniqueId val="{00000000-2416-4BAD-BFB8-E5FDC14A889D}"/>
            </c:ext>
          </c:extLst>
        </c:ser>
        <c:dLbls>
          <c:showLegendKey val="0"/>
          <c:showVal val="0"/>
          <c:showCatName val="0"/>
          <c:showSerName val="0"/>
          <c:showPercent val="0"/>
          <c:showBubbleSize val="0"/>
        </c:dLbls>
        <c:gapWidth val="90"/>
        <c:axId val="159550080"/>
        <c:axId val="159555968"/>
      </c:barChart>
      <c:catAx>
        <c:axId val="159550080"/>
        <c:scaling>
          <c:orientation val="minMax"/>
        </c:scaling>
        <c:delete val="0"/>
        <c:axPos val="l"/>
        <c:numFmt formatCode="General" sourceLinked="0"/>
        <c:majorTickMark val="out"/>
        <c:minorTickMark val="none"/>
        <c:tickLblPos val="nextTo"/>
        <c:txPr>
          <a:bodyPr/>
          <a:lstStyle/>
          <a:p>
            <a:pPr>
              <a:defRPr sz="800"/>
            </a:pPr>
            <a:endParaRPr lang="en-US"/>
          </a:p>
        </c:txPr>
        <c:crossAx val="159555968"/>
        <c:crosses val="autoZero"/>
        <c:auto val="1"/>
        <c:lblAlgn val="ctr"/>
        <c:lblOffset val="100"/>
        <c:noMultiLvlLbl val="0"/>
      </c:catAx>
      <c:valAx>
        <c:axId val="159555968"/>
        <c:scaling>
          <c:orientation val="minMax"/>
          <c:min val="76"/>
        </c:scaling>
        <c:delete val="0"/>
        <c:axPos val="b"/>
        <c:title>
          <c:tx>
            <c:rich>
              <a:bodyPr rot="0" vert="horz"/>
              <a:lstStyle/>
              <a:p>
                <a:pPr>
                  <a:defRPr sz="800"/>
                </a:pPr>
                <a:r>
                  <a:rPr lang="en-GB" sz="800" dirty="0"/>
                  <a:t>Mean (%)</a:t>
                </a:r>
              </a:p>
            </c:rich>
          </c:tx>
          <c:overlay val="0"/>
        </c:title>
        <c:numFmt formatCode="0.0" sourceLinked="1"/>
        <c:majorTickMark val="out"/>
        <c:minorTickMark val="none"/>
        <c:tickLblPos val="nextTo"/>
        <c:txPr>
          <a:bodyPr/>
          <a:lstStyle/>
          <a:p>
            <a:pPr>
              <a:defRPr sz="900"/>
            </a:pPr>
            <a:endParaRPr lang="en-US"/>
          </a:p>
        </c:txPr>
        <c:crossAx val="159550080"/>
        <c:crosses val="autoZero"/>
        <c:crossBetween val="between"/>
        <c:majorUnit val="3"/>
      </c:valAx>
      <c:spPr>
        <a:ln>
          <a:noFill/>
        </a:ln>
      </c:spPr>
    </c:plotArea>
    <c:legend>
      <c:legendPos val="b"/>
      <c:layout>
        <c:manualLayout>
          <c:xMode val="edge"/>
          <c:yMode val="edge"/>
          <c:x val="0.44470537719262621"/>
          <c:y val="0.93541816647919007"/>
          <c:w val="0.1083225761862909"/>
          <c:h val="5.867742580015136E-2"/>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dirty="0"/>
              <a:t>Year-on-Year Changes</a:t>
            </a:r>
          </a:p>
        </c:rich>
      </c:tx>
      <c:overlay val="0"/>
    </c:title>
    <c:autoTitleDeleted val="0"/>
    <c:plotArea>
      <c:layout>
        <c:manualLayout>
          <c:layoutTarget val="inner"/>
          <c:xMode val="edge"/>
          <c:yMode val="edge"/>
          <c:x val="1.9241980412287255E-2"/>
          <c:y val="7.303762783099782E-2"/>
          <c:w val="0.96354372511463182"/>
          <c:h val="0.92536180803406487"/>
        </c:manualLayout>
      </c:layout>
      <c:barChart>
        <c:barDir val="col"/>
        <c:grouping val="clustered"/>
        <c:varyColors val="0"/>
        <c:ser>
          <c:idx val="0"/>
          <c:order val="0"/>
          <c:tx>
            <c:strRef>
              <c:f>Sheet1!$B$1</c:f>
              <c:strCache>
                <c:ptCount val="1"/>
                <c:pt idx="0">
                  <c:v>LCV</c:v>
                </c:pt>
              </c:strCache>
            </c:strRef>
          </c:tx>
          <c:spPr>
            <a:solidFill>
              <a:srgbClr val="FF0000">
                <a:alpha val="75000"/>
              </a:srgbClr>
            </a:solidFill>
            <a:ln>
              <a:noFill/>
            </a:ln>
          </c:spPr>
          <c:invertIfNegative val="0"/>
          <c:dPt>
            <c:idx val="0"/>
            <c:invertIfNegative val="0"/>
            <c:bubble3D val="0"/>
            <c:extLst>
              <c:ext xmlns:c16="http://schemas.microsoft.com/office/drawing/2014/chart" uri="{C3380CC4-5D6E-409C-BE32-E72D297353CC}">
                <c16:uniqueId val="{00000001-4090-475D-B12F-50092FEA78BF}"/>
              </c:ext>
            </c:extLst>
          </c:dPt>
          <c:dPt>
            <c:idx val="1"/>
            <c:invertIfNegative val="0"/>
            <c:bubble3D val="0"/>
            <c:extLst>
              <c:ext xmlns:c16="http://schemas.microsoft.com/office/drawing/2014/chart" uri="{C3380CC4-5D6E-409C-BE32-E72D297353CC}">
                <c16:uniqueId val="{00000003-4090-475D-B12F-50092FEA78BF}"/>
              </c:ext>
            </c:extLst>
          </c:dPt>
          <c:dPt>
            <c:idx val="2"/>
            <c:invertIfNegative val="0"/>
            <c:bubble3D val="0"/>
            <c:extLst>
              <c:ext xmlns:c16="http://schemas.microsoft.com/office/drawing/2014/chart" uri="{C3380CC4-5D6E-409C-BE32-E72D297353CC}">
                <c16:uniqueId val="{00000005-4090-475D-B12F-50092FEA78BF}"/>
              </c:ext>
            </c:extLst>
          </c:dPt>
          <c:dPt>
            <c:idx val="3"/>
            <c:invertIfNegative val="0"/>
            <c:bubble3D val="0"/>
            <c:extLst>
              <c:ext xmlns:c16="http://schemas.microsoft.com/office/drawing/2014/chart" uri="{C3380CC4-5D6E-409C-BE32-E72D297353CC}">
                <c16:uniqueId val="{00000007-4090-475D-B12F-50092FEA78BF}"/>
              </c:ext>
            </c:extLst>
          </c:dPt>
          <c:dPt>
            <c:idx val="4"/>
            <c:invertIfNegative val="0"/>
            <c:bubble3D val="0"/>
            <c:extLst>
              <c:ext xmlns:c16="http://schemas.microsoft.com/office/drawing/2014/chart" uri="{C3380CC4-5D6E-409C-BE32-E72D297353CC}">
                <c16:uniqueId val="{00000009-4090-475D-B12F-50092FEA78BF}"/>
              </c:ext>
            </c:extLst>
          </c:dPt>
          <c:dPt>
            <c:idx val="5"/>
            <c:invertIfNegative val="0"/>
            <c:bubble3D val="0"/>
            <c:extLst>
              <c:ext xmlns:c16="http://schemas.microsoft.com/office/drawing/2014/chart" uri="{C3380CC4-5D6E-409C-BE32-E72D297353CC}">
                <c16:uniqueId val="{0000000A-4090-475D-B12F-50092FEA78BF}"/>
              </c:ext>
            </c:extLst>
          </c:dPt>
          <c:dPt>
            <c:idx val="6"/>
            <c:invertIfNegative val="0"/>
            <c:bubble3D val="0"/>
            <c:extLst>
              <c:ext xmlns:c16="http://schemas.microsoft.com/office/drawing/2014/chart" uri="{C3380CC4-5D6E-409C-BE32-E72D297353CC}">
                <c16:uniqueId val="{0000000B-4090-475D-B12F-50092FEA78BF}"/>
              </c:ext>
            </c:extLst>
          </c:dPt>
          <c:dPt>
            <c:idx val="7"/>
            <c:invertIfNegative val="0"/>
            <c:bubble3D val="0"/>
            <c:extLst>
              <c:ext xmlns:c16="http://schemas.microsoft.com/office/drawing/2014/chart" uri="{C3380CC4-5D6E-409C-BE32-E72D297353CC}">
                <c16:uniqueId val="{0000000C-4090-475D-B12F-50092FEA78BF}"/>
              </c:ext>
            </c:extLst>
          </c:dPt>
          <c:dPt>
            <c:idx val="8"/>
            <c:invertIfNegative val="0"/>
            <c:bubble3D val="0"/>
            <c:extLst>
              <c:ext xmlns:c16="http://schemas.microsoft.com/office/drawing/2014/chart" uri="{C3380CC4-5D6E-409C-BE32-E72D297353CC}">
                <c16:uniqueId val="{0000000D-4090-475D-B12F-50092FEA78BF}"/>
              </c:ext>
            </c:extLst>
          </c:dPt>
          <c:dPt>
            <c:idx val="9"/>
            <c:invertIfNegative val="0"/>
            <c:bubble3D val="0"/>
            <c:extLst>
              <c:ext xmlns:c16="http://schemas.microsoft.com/office/drawing/2014/chart" uri="{C3380CC4-5D6E-409C-BE32-E72D297353CC}">
                <c16:uniqueId val="{0000000E-4090-475D-B12F-50092FEA78BF}"/>
              </c:ext>
            </c:extLst>
          </c:dPt>
          <c:dPt>
            <c:idx val="10"/>
            <c:invertIfNegative val="0"/>
            <c:bubble3D val="0"/>
            <c:extLst>
              <c:ext xmlns:c16="http://schemas.microsoft.com/office/drawing/2014/chart" uri="{C3380CC4-5D6E-409C-BE32-E72D297353CC}">
                <c16:uniqueId val="{0000000F-4090-475D-B12F-50092FEA78BF}"/>
              </c:ext>
            </c:extLst>
          </c:dPt>
          <c:dPt>
            <c:idx val="11"/>
            <c:invertIfNegative val="0"/>
            <c:bubble3D val="0"/>
            <c:spPr>
              <a:solidFill>
                <a:srgbClr val="00B050">
                  <a:alpha val="75000"/>
                </a:srgbClr>
              </a:solidFill>
              <a:ln>
                <a:noFill/>
              </a:ln>
            </c:spPr>
            <c:extLst>
              <c:ext xmlns:c16="http://schemas.microsoft.com/office/drawing/2014/chart" uri="{C3380CC4-5D6E-409C-BE32-E72D297353CC}">
                <c16:uniqueId val="{00000010-4090-475D-B12F-50092FEA78BF}"/>
              </c:ext>
            </c:extLst>
          </c:dPt>
          <c:dPt>
            <c:idx val="12"/>
            <c:invertIfNegative val="0"/>
            <c:bubble3D val="0"/>
            <c:spPr>
              <a:solidFill>
                <a:srgbClr val="00B050">
                  <a:alpha val="75000"/>
                </a:srgbClr>
              </a:solidFill>
              <a:ln>
                <a:noFill/>
              </a:ln>
            </c:spPr>
            <c:extLst>
              <c:ext xmlns:c16="http://schemas.microsoft.com/office/drawing/2014/chart" uri="{C3380CC4-5D6E-409C-BE32-E72D297353CC}">
                <c16:uniqueId val="{00000011-4090-475D-B12F-50092FEA78BF}"/>
              </c:ext>
            </c:extLst>
          </c:dPt>
          <c:dPt>
            <c:idx val="13"/>
            <c:invertIfNegative val="0"/>
            <c:bubble3D val="0"/>
            <c:spPr>
              <a:solidFill>
                <a:srgbClr val="00B050">
                  <a:alpha val="75000"/>
                </a:srgbClr>
              </a:solidFill>
              <a:ln>
                <a:noFill/>
              </a:ln>
            </c:spPr>
            <c:extLst>
              <c:ext xmlns:c16="http://schemas.microsoft.com/office/drawing/2014/chart" uri="{C3380CC4-5D6E-409C-BE32-E72D297353CC}">
                <c16:uniqueId val="{00000012-4090-475D-B12F-50092FEA78BF}"/>
              </c:ext>
            </c:extLst>
          </c:dPt>
          <c:dPt>
            <c:idx val="14"/>
            <c:invertIfNegative val="0"/>
            <c:bubble3D val="0"/>
            <c:spPr>
              <a:solidFill>
                <a:srgbClr val="00B050">
                  <a:alpha val="75000"/>
                </a:srgbClr>
              </a:solidFill>
              <a:ln>
                <a:noFill/>
              </a:ln>
            </c:spPr>
            <c:extLst>
              <c:ext xmlns:c16="http://schemas.microsoft.com/office/drawing/2014/chart" uri="{C3380CC4-5D6E-409C-BE32-E72D297353CC}">
                <c16:uniqueId val="{00000013-4090-475D-B12F-50092FEA78BF}"/>
              </c:ext>
            </c:extLst>
          </c:dPt>
          <c:dPt>
            <c:idx val="15"/>
            <c:invertIfNegative val="0"/>
            <c:bubble3D val="0"/>
            <c:extLst>
              <c:ext xmlns:c16="http://schemas.microsoft.com/office/drawing/2014/chart" uri="{C3380CC4-5D6E-409C-BE32-E72D297353CC}">
                <c16:uniqueId val="{00000014-4090-475D-B12F-50092FEA78BF}"/>
              </c:ext>
            </c:extLst>
          </c:dPt>
          <c:dLbls>
            <c:spPr>
              <a:noFill/>
              <a:ln>
                <a:noFill/>
              </a:ln>
              <a:effectLst/>
            </c:spPr>
            <c:txPr>
              <a:bodyPr rot="-5400000" vert="horz"/>
              <a:lstStyle/>
              <a:p>
                <a:pPr>
                  <a:defRPr sz="800" b="1"/>
                </a:pPr>
                <a:endParaRPr lang="en-US"/>
              </a:p>
            </c:txPr>
            <c:dLblPos val="inBase"/>
            <c:showLegendKey val="0"/>
            <c:showVal val="1"/>
            <c:showCatName val="1"/>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Cleanliness of vehicle</c:v>
                </c:pt>
                <c:pt idx="1">
                  <c:v>Making you feel important</c:v>
                </c:pt>
                <c:pt idx="2">
                  <c:v>Ownership of queries / problems</c:v>
                </c:pt>
                <c:pt idx="3">
                  <c:v>Trust that vehicle will be taken care of</c:v>
                </c:pt>
                <c:pt idx="4">
                  <c:v>Recommendation</c:v>
                </c:pt>
                <c:pt idx="5">
                  <c:v>Advice you can trust</c:v>
                </c:pt>
                <c:pt idx="6">
                  <c:v>Explanation of work &amp; invoice</c:v>
                </c:pt>
                <c:pt idx="7">
                  <c:v>Effort to understand needs</c:v>
                </c:pt>
                <c:pt idx="8">
                  <c:v>Appreciated as Customer</c:v>
                </c:pt>
                <c:pt idx="9">
                  <c:v>Prepared staff</c:v>
                </c:pt>
                <c:pt idx="10">
                  <c:v>Fixed-right-first-time</c:v>
                </c:pt>
                <c:pt idx="11">
                  <c:v>Contact after delivery</c:v>
                </c:pt>
                <c:pt idx="12">
                  <c:v>Contact about progress</c:v>
                </c:pt>
                <c:pt idx="13">
                  <c:v>Ready on time</c:v>
                </c:pt>
                <c:pt idx="14">
                  <c:v>Transport to next destination</c:v>
                </c:pt>
              </c:strCache>
            </c:strRef>
          </c:cat>
          <c:val>
            <c:numRef>
              <c:f>Sheet1!$B$2:$B$16</c:f>
              <c:numCache>
                <c:formatCode>0.0</c:formatCode>
                <c:ptCount val="15"/>
                <c:pt idx="0">
                  <c:v>-1.467995829000003</c:v>
                </c:pt>
                <c:pt idx="1">
                  <c:v>-1.1825162829999982</c:v>
                </c:pt>
                <c:pt idx="2">
                  <c:v>-1.0513965709999979</c:v>
                </c:pt>
                <c:pt idx="3">
                  <c:v>-0.98751881200000469</c:v>
                </c:pt>
                <c:pt idx="4">
                  <c:v>-0.62269154300000196</c:v>
                </c:pt>
                <c:pt idx="5">
                  <c:v>-0.61069374199999515</c:v>
                </c:pt>
                <c:pt idx="6">
                  <c:v>-0.58033348499999704</c:v>
                </c:pt>
                <c:pt idx="7">
                  <c:v>-0.50645675100000176</c:v>
                </c:pt>
                <c:pt idx="8">
                  <c:v>-0.46208562700000755</c:v>
                </c:pt>
                <c:pt idx="9">
                  <c:v>-0.37731406700000036</c:v>
                </c:pt>
                <c:pt idx="10">
                  <c:v>-0.18816543700000921</c:v>
                </c:pt>
                <c:pt idx="11">
                  <c:v>0.13581319599998665</c:v>
                </c:pt>
                <c:pt idx="12">
                  <c:v>0.33149102199999447</c:v>
                </c:pt>
                <c:pt idx="13">
                  <c:v>0.53615028499999084</c:v>
                </c:pt>
                <c:pt idx="14">
                  <c:v>0.74369835899999259</c:v>
                </c:pt>
              </c:numCache>
            </c:numRef>
          </c:val>
          <c:extLst>
            <c:ext xmlns:c16="http://schemas.microsoft.com/office/drawing/2014/chart" uri="{C3380CC4-5D6E-409C-BE32-E72D297353CC}">
              <c16:uniqueId val="{00000015-4090-475D-B12F-50092FEA78BF}"/>
            </c:ext>
          </c:extLst>
        </c:ser>
        <c:dLbls>
          <c:showLegendKey val="0"/>
          <c:showVal val="1"/>
          <c:showCatName val="0"/>
          <c:showSerName val="0"/>
          <c:showPercent val="0"/>
          <c:showBubbleSize val="0"/>
        </c:dLbls>
        <c:gapWidth val="75"/>
        <c:axId val="159625984"/>
        <c:axId val="159630848"/>
      </c:barChart>
      <c:catAx>
        <c:axId val="159625984"/>
        <c:scaling>
          <c:orientation val="minMax"/>
        </c:scaling>
        <c:delete val="0"/>
        <c:axPos val="b"/>
        <c:numFmt formatCode="General" sourceLinked="0"/>
        <c:majorTickMark val="none"/>
        <c:minorTickMark val="none"/>
        <c:tickLblPos val="none"/>
        <c:crossAx val="159630848"/>
        <c:crosses val="autoZero"/>
        <c:auto val="1"/>
        <c:lblAlgn val="ctr"/>
        <c:lblOffset val="100"/>
        <c:noMultiLvlLbl val="0"/>
      </c:catAx>
      <c:valAx>
        <c:axId val="159630848"/>
        <c:scaling>
          <c:orientation val="minMax"/>
          <c:max val="2"/>
          <c:min val="-2"/>
        </c:scaling>
        <c:delete val="0"/>
        <c:axPos val="l"/>
        <c:numFmt formatCode="0.0" sourceLinked="1"/>
        <c:majorTickMark val="out"/>
        <c:minorTickMark val="none"/>
        <c:tickLblPos val="nextTo"/>
        <c:txPr>
          <a:bodyPr/>
          <a:lstStyle/>
          <a:p>
            <a:pPr>
              <a:defRPr sz="800"/>
            </a:pPr>
            <a:endParaRPr lang="en-US"/>
          </a:p>
        </c:txPr>
        <c:crossAx val="15962598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489680223280859E-2"/>
          <c:y val="3.9285714285714285E-2"/>
          <c:w val="0.92360870145469121"/>
          <c:h val="0.79511642177221076"/>
        </c:manualLayout>
      </c:layout>
      <c:barChart>
        <c:barDir val="bar"/>
        <c:grouping val="clustered"/>
        <c:varyColors val="0"/>
        <c:ser>
          <c:idx val="0"/>
          <c:order val="0"/>
          <c:tx>
            <c:strRef>
              <c:f>Sheet1!$B$1</c:f>
              <c:strCache>
                <c:ptCount val="1"/>
                <c:pt idx="0">
                  <c:v>2014</c:v>
                </c:pt>
              </c:strCache>
            </c:strRef>
          </c:tx>
          <c:spPr>
            <a:solidFill>
              <a:schemeClr val="accent1">
                <a:alpha val="50000"/>
              </a:schemeClr>
            </a:solidFill>
          </c:spPr>
          <c:invertIfNegative val="0"/>
          <c:dLbls>
            <c:spPr>
              <a:noFill/>
              <a:ln>
                <a:noFill/>
              </a:ln>
              <a:effectLst/>
            </c:spPr>
            <c:txPr>
              <a:bodyPr rot="-5400000" vert="horz"/>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Recommendation</c:v>
                </c:pt>
                <c:pt idx="1">
                  <c:v>Appreciated as Customer</c:v>
                </c:pt>
                <c:pt idx="2">
                  <c:v>Advice you can trust</c:v>
                </c:pt>
                <c:pt idx="3">
                  <c:v>Making you feel important</c:v>
                </c:pt>
                <c:pt idx="4">
                  <c:v>Prepared staff </c:v>
                </c:pt>
                <c:pt idx="5">
                  <c:v>Trust that vehicle will be taken care of</c:v>
                </c:pt>
                <c:pt idx="6">
                  <c:v>Effort to understand needs</c:v>
                </c:pt>
                <c:pt idx="7">
                  <c:v>Contact about progress </c:v>
                </c:pt>
                <c:pt idx="8">
                  <c:v>Explanation of work &amp; invoice</c:v>
                </c:pt>
                <c:pt idx="9">
                  <c:v>Cleanliness of vehicle</c:v>
                </c:pt>
                <c:pt idx="10">
                  <c:v>Ownership of queries / problems </c:v>
                </c:pt>
                <c:pt idx="11">
                  <c:v>Transport to next destination</c:v>
                </c:pt>
                <c:pt idx="12">
                  <c:v>Fixed-right-first-time</c:v>
                </c:pt>
                <c:pt idx="13">
                  <c:v>Ready on time</c:v>
                </c:pt>
                <c:pt idx="14">
                  <c:v>Contact after delivery</c:v>
                </c:pt>
              </c:strCache>
            </c:strRef>
          </c:cat>
          <c:val>
            <c:numRef>
              <c:f>Sheet1!$B$2:$B$16</c:f>
            </c:numRef>
          </c:val>
          <c:extLst>
            <c:ext xmlns:c16="http://schemas.microsoft.com/office/drawing/2014/chart" uri="{C3380CC4-5D6E-409C-BE32-E72D297353CC}">
              <c16:uniqueId val="{00000000-B5FA-48E6-8D9A-9F308EDBCAA7}"/>
            </c:ext>
          </c:extLst>
        </c:ser>
        <c:ser>
          <c:idx val="1"/>
          <c:order val="1"/>
          <c:tx>
            <c:strRef>
              <c:f>Sheet1!$C$1</c:f>
              <c:strCache>
                <c:ptCount val="1"/>
                <c:pt idx="0">
                  <c:v>2015</c:v>
                </c:pt>
              </c:strCache>
            </c:strRef>
          </c:tx>
          <c:spPr>
            <a:pattFill prst="smCheck">
              <a:fgClr>
                <a:schemeClr val="accent5"/>
              </a:fgClr>
              <a:bgClr>
                <a:schemeClr val="bg1"/>
              </a:bgClr>
            </a:pattFill>
          </c:spPr>
          <c:invertIfNegative val="0"/>
          <c:dLbls>
            <c:spPr>
              <a:noFill/>
              <a:ln>
                <a:noFill/>
              </a:ln>
              <a:effectLst/>
            </c:spPr>
            <c:txPr>
              <a:bodyPr rot="0" vert="horz"/>
              <a:lstStyle/>
              <a:p>
                <a:pPr>
                  <a:defRPr sz="700" b="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Recommendation</c:v>
                </c:pt>
                <c:pt idx="1">
                  <c:v>Appreciated as Customer</c:v>
                </c:pt>
                <c:pt idx="2">
                  <c:v>Advice you can trust</c:v>
                </c:pt>
                <c:pt idx="3">
                  <c:v>Making you feel important</c:v>
                </c:pt>
                <c:pt idx="4">
                  <c:v>Prepared staff </c:v>
                </c:pt>
                <c:pt idx="5">
                  <c:v>Trust that vehicle will be taken care of</c:v>
                </c:pt>
                <c:pt idx="6">
                  <c:v>Effort to understand needs</c:v>
                </c:pt>
                <c:pt idx="7">
                  <c:v>Contact about progress </c:v>
                </c:pt>
                <c:pt idx="8">
                  <c:v>Explanation of work &amp; invoice</c:v>
                </c:pt>
                <c:pt idx="9">
                  <c:v>Cleanliness of vehicle</c:v>
                </c:pt>
                <c:pt idx="10">
                  <c:v>Ownership of queries / problems </c:v>
                </c:pt>
                <c:pt idx="11">
                  <c:v>Transport to next destination</c:v>
                </c:pt>
                <c:pt idx="12">
                  <c:v>Fixed-right-first-time</c:v>
                </c:pt>
                <c:pt idx="13">
                  <c:v>Ready on time</c:v>
                </c:pt>
                <c:pt idx="14">
                  <c:v>Contact after delivery</c:v>
                </c:pt>
              </c:strCache>
            </c:strRef>
          </c:cat>
          <c:val>
            <c:numRef>
              <c:f>Sheet1!$C$2:$C$16</c:f>
            </c:numRef>
          </c:val>
          <c:extLst>
            <c:ext xmlns:c16="http://schemas.microsoft.com/office/drawing/2014/chart" uri="{C3380CC4-5D6E-409C-BE32-E72D297353CC}">
              <c16:uniqueId val="{00000001-B5FA-48E6-8D9A-9F308EDBCAA7}"/>
            </c:ext>
          </c:extLst>
        </c:ser>
        <c:ser>
          <c:idx val="2"/>
          <c:order val="2"/>
          <c:tx>
            <c:strRef>
              <c:f>Sheet1!$D$1</c:f>
              <c:strCache>
                <c:ptCount val="1"/>
                <c:pt idx="0">
                  <c:v>2016</c:v>
                </c:pt>
              </c:strCache>
            </c:strRef>
          </c:tx>
          <c:spPr>
            <a:solidFill>
              <a:schemeClr val="accent5"/>
            </a:solidFill>
          </c:spPr>
          <c:invertIfNegative val="0"/>
          <c:dLbls>
            <c:spPr>
              <a:noFill/>
              <a:ln>
                <a:noFill/>
              </a:ln>
              <a:effectLst/>
            </c:spPr>
            <c:txPr>
              <a:bodyPr rot="0" vert="horz" wrap="square" lIns="38100" tIns="19050" rIns="38100" bIns="19050" anchor="ctr">
                <a:spAutoFit/>
              </a:bodyPr>
              <a:lstStyle/>
              <a:p>
                <a:pPr>
                  <a:defRPr sz="700" b="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Recommendation</c:v>
                </c:pt>
                <c:pt idx="1">
                  <c:v>Appreciated as Customer</c:v>
                </c:pt>
                <c:pt idx="2">
                  <c:v>Advice you can trust</c:v>
                </c:pt>
                <c:pt idx="3">
                  <c:v>Making you feel important</c:v>
                </c:pt>
                <c:pt idx="4">
                  <c:v>Prepared staff </c:v>
                </c:pt>
                <c:pt idx="5">
                  <c:v>Trust that vehicle will be taken care of</c:v>
                </c:pt>
                <c:pt idx="6">
                  <c:v>Effort to understand needs</c:v>
                </c:pt>
                <c:pt idx="7">
                  <c:v>Contact about progress </c:v>
                </c:pt>
                <c:pt idx="8">
                  <c:v>Explanation of work &amp; invoice</c:v>
                </c:pt>
                <c:pt idx="9">
                  <c:v>Cleanliness of vehicle</c:v>
                </c:pt>
                <c:pt idx="10">
                  <c:v>Ownership of queries / problems </c:v>
                </c:pt>
                <c:pt idx="11">
                  <c:v>Transport to next destination</c:v>
                </c:pt>
                <c:pt idx="12">
                  <c:v>Fixed-right-first-time</c:v>
                </c:pt>
                <c:pt idx="13">
                  <c:v>Ready on time</c:v>
                </c:pt>
                <c:pt idx="14">
                  <c:v>Contact after delivery</c:v>
                </c:pt>
              </c:strCache>
            </c:strRef>
          </c:cat>
          <c:val>
            <c:numRef>
              <c:f>Sheet1!$D$2:$D$16</c:f>
              <c:numCache>
                <c:formatCode>0.0</c:formatCode>
                <c:ptCount val="15"/>
                <c:pt idx="0">
                  <c:v>87.601391987</c:v>
                </c:pt>
                <c:pt idx="1">
                  <c:v>88.051089231000006</c:v>
                </c:pt>
                <c:pt idx="2">
                  <c:v>87.163652596000006</c:v>
                </c:pt>
                <c:pt idx="3">
                  <c:v>86.633955401999998</c:v>
                </c:pt>
                <c:pt idx="4">
                  <c:v>90.836609702000004</c:v>
                </c:pt>
                <c:pt idx="5">
                  <c:v>91.073400617000004</c:v>
                </c:pt>
                <c:pt idx="6">
                  <c:v>89.567121201999996</c:v>
                </c:pt>
                <c:pt idx="7">
                  <c:v>88.882031447000003</c:v>
                </c:pt>
                <c:pt idx="8">
                  <c:v>88.174952278999996</c:v>
                </c:pt>
                <c:pt idx="9">
                  <c:v>88.338273569999998</c:v>
                </c:pt>
                <c:pt idx="10">
                  <c:v>87.631525101999998</c:v>
                </c:pt>
                <c:pt idx="11">
                  <c:v>88.704545038000006</c:v>
                </c:pt>
                <c:pt idx="12">
                  <c:v>91.729229059000005</c:v>
                </c:pt>
                <c:pt idx="13">
                  <c:v>92.234854941999998</c:v>
                </c:pt>
                <c:pt idx="14">
                  <c:v>86.570735131999996</c:v>
                </c:pt>
              </c:numCache>
            </c:numRef>
          </c:val>
          <c:extLst>
            <c:ext xmlns:c16="http://schemas.microsoft.com/office/drawing/2014/chart" uri="{C3380CC4-5D6E-409C-BE32-E72D297353CC}">
              <c16:uniqueId val="{00000000-7D3B-4E1F-A9B9-091A24384C0C}"/>
            </c:ext>
          </c:extLst>
        </c:ser>
        <c:ser>
          <c:idx val="3"/>
          <c:order val="3"/>
          <c:tx>
            <c:strRef>
              <c:f>Sheet1!$E$1</c:f>
              <c:strCache>
                <c:ptCount val="1"/>
                <c:pt idx="0">
                  <c:v>2017</c:v>
                </c:pt>
              </c:strCache>
            </c:strRef>
          </c:tx>
          <c:spPr>
            <a:pattFill prst="smCheck">
              <a:fgClr>
                <a:schemeClr val="accent5"/>
              </a:fgClr>
              <a:bgClr>
                <a:schemeClr val="bg1"/>
              </a:bgClr>
            </a:pattFill>
          </c:spPr>
          <c:invertIfNegative val="0"/>
          <c:dLbls>
            <c:spPr>
              <a:noFill/>
              <a:ln>
                <a:noFill/>
              </a:ln>
              <a:effectLst/>
            </c:spPr>
            <c:txPr>
              <a:bodyPr wrap="square" lIns="38100" tIns="19050" rIns="38100" bIns="19050" anchor="ctr">
                <a:spAutoFit/>
              </a:bodyPr>
              <a:lstStyle/>
              <a:p>
                <a:pPr>
                  <a:defRPr sz="7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Recommendation</c:v>
                </c:pt>
                <c:pt idx="1">
                  <c:v>Appreciated as Customer</c:v>
                </c:pt>
                <c:pt idx="2">
                  <c:v>Advice you can trust</c:v>
                </c:pt>
                <c:pt idx="3">
                  <c:v>Making you feel important</c:v>
                </c:pt>
                <c:pt idx="4">
                  <c:v>Prepared staff </c:v>
                </c:pt>
                <c:pt idx="5">
                  <c:v>Trust that vehicle will be taken care of</c:v>
                </c:pt>
                <c:pt idx="6">
                  <c:v>Effort to understand needs</c:v>
                </c:pt>
                <c:pt idx="7">
                  <c:v>Contact about progress </c:v>
                </c:pt>
                <c:pt idx="8">
                  <c:v>Explanation of work &amp; invoice</c:v>
                </c:pt>
                <c:pt idx="9">
                  <c:v>Cleanliness of vehicle</c:v>
                </c:pt>
                <c:pt idx="10">
                  <c:v>Ownership of queries / problems </c:v>
                </c:pt>
                <c:pt idx="11">
                  <c:v>Transport to next destination</c:v>
                </c:pt>
                <c:pt idx="12">
                  <c:v>Fixed-right-first-time</c:v>
                </c:pt>
                <c:pt idx="13">
                  <c:v>Ready on time</c:v>
                </c:pt>
                <c:pt idx="14">
                  <c:v>Contact after delivery</c:v>
                </c:pt>
              </c:strCache>
            </c:strRef>
          </c:cat>
          <c:val>
            <c:numRef>
              <c:f>Sheet1!$E$2:$E$16</c:f>
              <c:numCache>
                <c:formatCode>0.0</c:formatCode>
                <c:ptCount val="15"/>
                <c:pt idx="0">
                  <c:v>86.975230948999993</c:v>
                </c:pt>
                <c:pt idx="1">
                  <c:v>87.603937052000006</c:v>
                </c:pt>
                <c:pt idx="2">
                  <c:v>86.214415205999998</c:v>
                </c:pt>
                <c:pt idx="3">
                  <c:v>86.334488664000006</c:v>
                </c:pt>
                <c:pt idx="4">
                  <c:v>90.586485640999996</c:v>
                </c:pt>
                <c:pt idx="5">
                  <c:v>90.680156887999999</c:v>
                </c:pt>
                <c:pt idx="6">
                  <c:v>88.755872138000001</c:v>
                </c:pt>
                <c:pt idx="7">
                  <c:v>88.594368415999995</c:v>
                </c:pt>
                <c:pt idx="8">
                  <c:v>87.919840937999993</c:v>
                </c:pt>
                <c:pt idx="9">
                  <c:v>86.839988113000004</c:v>
                </c:pt>
                <c:pt idx="10">
                  <c:v>87.000753927000005</c:v>
                </c:pt>
                <c:pt idx="11">
                  <c:v>88.099539840000006</c:v>
                </c:pt>
                <c:pt idx="12">
                  <c:v>91.286923033999997</c:v>
                </c:pt>
                <c:pt idx="13">
                  <c:v>92.541721834000001</c:v>
                </c:pt>
                <c:pt idx="14">
                  <c:v>85.494485155999996</c:v>
                </c:pt>
              </c:numCache>
            </c:numRef>
          </c:val>
          <c:extLst>
            <c:ext xmlns:c16="http://schemas.microsoft.com/office/drawing/2014/chart" uri="{C3380CC4-5D6E-409C-BE32-E72D297353CC}">
              <c16:uniqueId val="{00000000-B54D-4E92-BB2F-8CF05B27A001}"/>
            </c:ext>
          </c:extLst>
        </c:ser>
        <c:dLbls>
          <c:showLegendKey val="0"/>
          <c:showVal val="0"/>
          <c:showCatName val="0"/>
          <c:showSerName val="0"/>
          <c:showPercent val="0"/>
          <c:showBubbleSize val="0"/>
        </c:dLbls>
        <c:gapWidth val="90"/>
        <c:axId val="159674368"/>
        <c:axId val="159675904"/>
      </c:barChart>
      <c:catAx>
        <c:axId val="159674368"/>
        <c:scaling>
          <c:orientation val="minMax"/>
        </c:scaling>
        <c:delete val="0"/>
        <c:axPos val="l"/>
        <c:numFmt formatCode="General" sourceLinked="0"/>
        <c:majorTickMark val="out"/>
        <c:minorTickMark val="none"/>
        <c:tickLblPos val="nextTo"/>
        <c:txPr>
          <a:bodyPr rot="0" vert="horz"/>
          <a:lstStyle/>
          <a:p>
            <a:pPr>
              <a:defRPr sz="800"/>
            </a:pPr>
            <a:endParaRPr lang="en-US"/>
          </a:p>
        </c:txPr>
        <c:crossAx val="159675904"/>
        <c:crosses val="autoZero"/>
        <c:auto val="1"/>
        <c:lblAlgn val="ctr"/>
        <c:lblOffset val="50"/>
        <c:noMultiLvlLbl val="0"/>
      </c:catAx>
      <c:valAx>
        <c:axId val="159675904"/>
        <c:scaling>
          <c:orientation val="minMax"/>
          <c:min val="76"/>
        </c:scaling>
        <c:delete val="0"/>
        <c:axPos val="b"/>
        <c:numFmt formatCode="0.0" sourceLinked="1"/>
        <c:majorTickMark val="out"/>
        <c:minorTickMark val="none"/>
        <c:tickLblPos val="nextTo"/>
        <c:txPr>
          <a:bodyPr/>
          <a:lstStyle/>
          <a:p>
            <a:pPr>
              <a:defRPr sz="900"/>
            </a:pPr>
            <a:endParaRPr lang="en-US"/>
          </a:p>
        </c:txPr>
        <c:crossAx val="159674368"/>
        <c:crosses val="autoZero"/>
        <c:crossBetween val="between"/>
        <c:majorUnit val="3"/>
      </c:valAx>
      <c:spPr>
        <a:ln>
          <a:noFill/>
        </a:ln>
      </c:spPr>
    </c:plotArea>
    <c:legend>
      <c:legendPos val="b"/>
      <c:layout>
        <c:manualLayout>
          <c:xMode val="edge"/>
          <c:yMode val="edge"/>
          <c:x val="0.44542104798611309"/>
          <c:y val="0.94767717124061401"/>
          <c:w val="8.8153874923369124E-2"/>
          <c:h val="5.0269607799791671E-2"/>
        </c:manualLayout>
      </c:layout>
      <c:overlay val="0"/>
      <c:txPr>
        <a:bodyPr/>
        <a:lstStyle/>
        <a:p>
          <a:pPr>
            <a:defRPr sz="8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dirty="0"/>
              <a:t>Year-on-Year Changes</a:t>
            </a:r>
          </a:p>
        </c:rich>
      </c:tx>
      <c:overlay val="0"/>
    </c:title>
    <c:autoTitleDeleted val="0"/>
    <c:plotArea>
      <c:layout>
        <c:manualLayout>
          <c:layoutTarget val="inner"/>
          <c:xMode val="edge"/>
          <c:yMode val="edge"/>
          <c:x val="1.9241980412287255E-2"/>
          <c:y val="7.303762783099782E-2"/>
          <c:w val="0.96354372511463182"/>
          <c:h val="0.92536180803406487"/>
        </c:manualLayout>
      </c:layout>
      <c:barChart>
        <c:barDir val="col"/>
        <c:grouping val="clustered"/>
        <c:varyColors val="0"/>
        <c:ser>
          <c:idx val="0"/>
          <c:order val="0"/>
          <c:tx>
            <c:strRef>
              <c:f>Sheet1!$B$1</c:f>
              <c:strCache>
                <c:ptCount val="1"/>
                <c:pt idx="0">
                  <c:v>LCV</c:v>
                </c:pt>
              </c:strCache>
            </c:strRef>
          </c:tx>
          <c:spPr>
            <a:solidFill>
              <a:srgbClr val="FF0000">
                <a:alpha val="75000"/>
              </a:srgbClr>
            </a:solidFill>
            <a:ln>
              <a:noFill/>
            </a:ln>
          </c:spPr>
          <c:invertIfNegative val="0"/>
          <c:dPt>
            <c:idx val="0"/>
            <c:invertIfNegative val="0"/>
            <c:bubble3D val="0"/>
            <c:extLst>
              <c:ext xmlns:c16="http://schemas.microsoft.com/office/drawing/2014/chart" uri="{C3380CC4-5D6E-409C-BE32-E72D297353CC}">
                <c16:uniqueId val="{00000001-A444-4FA9-829E-21975C5C0BE3}"/>
              </c:ext>
            </c:extLst>
          </c:dPt>
          <c:dPt>
            <c:idx val="1"/>
            <c:invertIfNegative val="0"/>
            <c:bubble3D val="0"/>
            <c:extLst>
              <c:ext xmlns:c16="http://schemas.microsoft.com/office/drawing/2014/chart" uri="{C3380CC4-5D6E-409C-BE32-E72D297353CC}">
                <c16:uniqueId val="{00000002-A444-4FA9-829E-21975C5C0BE3}"/>
              </c:ext>
            </c:extLst>
          </c:dPt>
          <c:dPt>
            <c:idx val="2"/>
            <c:invertIfNegative val="0"/>
            <c:bubble3D val="0"/>
            <c:extLst>
              <c:ext xmlns:c16="http://schemas.microsoft.com/office/drawing/2014/chart" uri="{C3380CC4-5D6E-409C-BE32-E72D297353CC}">
                <c16:uniqueId val="{00000003-A444-4FA9-829E-21975C5C0BE3}"/>
              </c:ext>
            </c:extLst>
          </c:dPt>
          <c:dPt>
            <c:idx val="3"/>
            <c:invertIfNegative val="0"/>
            <c:bubble3D val="0"/>
            <c:extLst>
              <c:ext xmlns:c16="http://schemas.microsoft.com/office/drawing/2014/chart" uri="{C3380CC4-5D6E-409C-BE32-E72D297353CC}">
                <c16:uniqueId val="{00000004-A444-4FA9-829E-21975C5C0BE3}"/>
              </c:ext>
            </c:extLst>
          </c:dPt>
          <c:dPt>
            <c:idx val="4"/>
            <c:invertIfNegative val="0"/>
            <c:bubble3D val="0"/>
            <c:extLst>
              <c:ext xmlns:c16="http://schemas.microsoft.com/office/drawing/2014/chart" uri="{C3380CC4-5D6E-409C-BE32-E72D297353CC}">
                <c16:uniqueId val="{00000005-A444-4FA9-829E-21975C5C0BE3}"/>
              </c:ext>
            </c:extLst>
          </c:dPt>
          <c:dPt>
            <c:idx val="5"/>
            <c:invertIfNegative val="0"/>
            <c:bubble3D val="0"/>
            <c:extLst>
              <c:ext xmlns:c16="http://schemas.microsoft.com/office/drawing/2014/chart" uri="{C3380CC4-5D6E-409C-BE32-E72D297353CC}">
                <c16:uniqueId val="{00000006-A444-4FA9-829E-21975C5C0BE3}"/>
              </c:ext>
            </c:extLst>
          </c:dPt>
          <c:dPt>
            <c:idx val="6"/>
            <c:invertIfNegative val="0"/>
            <c:bubble3D val="0"/>
            <c:extLst>
              <c:ext xmlns:c16="http://schemas.microsoft.com/office/drawing/2014/chart" uri="{C3380CC4-5D6E-409C-BE32-E72D297353CC}">
                <c16:uniqueId val="{00000007-A444-4FA9-829E-21975C5C0BE3}"/>
              </c:ext>
            </c:extLst>
          </c:dPt>
          <c:dPt>
            <c:idx val="7"/>
            <c:invertIfNegative val="0"/>
            <c:bubble3D val="0"/>
            <c:extLst>
              <c:ext xmlns:c16="http://schemas.microsoft.com/office/drawing/2014/chart" uri="{C3380CC4-5D6E-409C-BE32-E72D297353CC}">
                <c16:uniqueId val="{00000008-A444-4FA9-829E-21975C5C0BE3}"/>
              </c:ext>
            </c:extLst>
          </c:dPt>
          <c:dPt>
            <c:idx val="8"/>
            <c:invertIfNegative val="0"/>
            <c:bubble3D val="0"/>
            <c:extLst>
              <c:ext xmlns:c16="http://schemas.microsoft.com/office/drawing/2014/chart" uri="{C3380CC4-5D6E-409C-BE32-E72D297353CC}">
                <c16:uniqueId val="{00000009-A444-4FA9-829E-21975C5C0BE3}"/>
              </c:ext>
            </c:extLst>
          </c:dPt>
          <c:dPt>
            <c:idx val="9"/>
            <c:invertIfNegative val="0"/>
            <c:bubble3D val="0"/>
            <c:extLst>
              <c:ext xmlns:c16="http://schemas.microsoft.com/office/drawing/2014/chart" uri="{C3380CC4-5D6E-409C-BE32-E72D297353CC}">
                <c16:uniqueId val="{0000000A-A444-4FA9-829E-21975C5C0BE3}"/>
              </c:ext>
            </c:extLst>
          </c:dPt>
          <c:dPt>
            <c:idx val="10"/>
            <c:invertIfNegative val="0"/>
            <c:bubble3D val="0"/>
            <c:extLst>
              <c:ext xmlns:c16="http://schemas.microsoft.com/office/drawing/2014/chart" uri="{C3380CC4-5D6E-409C-BE32-E72D297353CC}">
                <c16:uniqueId val="{0000000B-A444-4FA9-829E-21975C5C0BE3}"/>
              </c:ext>
            </c:extLst>
          </c:dPt>
          <c:dPt>
            <c:idx val="11"/>
            <c:invertIfNegative val="0"/>
            <c:bubble3D val="0"/>
            <c:extLst>
              <c:ext xmlns:c16="http://schemas.microsoft.com/office/drawing/2014/chart" uri="{C3380CC4-5D6E-409C-BE32-E72D297353CC}">
                <c16:uniqueId val="{0000000C-A444-4FA9-829E-21975C5C0BE3}"/>
              </c:ext>
            </c:extLst>
          </c:dPt>
          <c:dPt>
            <c:idx val="12"/>
            <c:invertIfNegative val="0"/>
            <c:bubble3D val="0"/>
            <c:extLst>
              <c:ext xmlns:c16="http://schemas.microsoft.com/office/drawing/2014/chart" uri="{C3380CC4-5D6E-409C-BE32-E72D297353CC}">
                <c16:uniqueId val="{0000000D-A444-4FA9-829E-21975C5C0BE3}"/>
              </c:ext>
            </c:extLst>
          </c:dPt>
          <c:dPt>
            <c:idx val="13"/>
            <c:invertIfNegative val="0"/>
            <c:bubble3D val="0"/>
            <c:extLst>
              <c:ext xmlns:c16="http://schemas.microsoft.com/office/drawing/2014/chart" uri="{C3380CC4-5D6E-409C-BE32-E72D297353CC}">
                <c16:uniqueId val="{0000000E-A444-4FA9-829E-21975C5C0BE3}"/>
              </c:ext>
            </c:extLst>
          </c:dPt>
          <c:dPt>
            <c:idx val="14"/>
            <c:invertIfNegative val="0"/>
            <c:bubble3D val="0"/>
            <c:spPr>
              <a:solidFill>
                <a:srgbClr val="00B050">
                  <a:alpha val="75000"/>
                </a:srgbClr>
              </a:solidFill>
              <a:ln>
                <a:noFill/>
              </a:ln>
            </c:spPr>
            <c:extLst>
              <c:ext xmlns:c16="http://schemas.microsoft.com/office/drawing/2014/chart" uri="{C3380CC4-5D6E-409C-BE32-E72D297353CC}">
                <c16:uniqueId val="{0000000F-A444-4FA9-829E-21975C5C0BE3}"/>
              </c:ext>
            </c:extLst>
          </c:dPt>
          <c:dPt>
            <c:idx val="15"/>
            <c:invertIfNegative val="0"/>
            <c:bubble3D val="0"/>
            <c:extLst>
              <c:ext xmlns:c16="http://schemas.microsoft.com/office/drawing/2014/chart" uri="{C3380CC4-5D6E-409C-BE32-E72D297353CC}">
                <c16:uniqueId val="{00000010-A444-4FA9-829E-21975C5C0BE3}"/>
              </c:ext>
            </c:extLst>
          </c:dPt>
          <c:dLbls>
            <c:spPr>
              <a:noFill/>
              <a:ln>
                <a:noFill/>
              </a:ln>
              <a:effectLst/>
            </c:spPr>
            <c:txPr>
              <a:bodyPr rot="-5400000" vert="horz" wrap="square"/>
              <a:lstStyle/>
              <a:p>
                <a:pPr>
                  <a:defRPr sz="800" b="1"/>
                </a:pPr>
                <a:endParaRPr lang="en-US"/>
              </a:p>
            </c:txPr>
            <c:dLblPos val="inBase"/>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Sheet1!$A$2:$A$16</c:f>
              <c:strCache>
                <c:ptCount val="15"/>
                <c:pt idx="0">
                  <c:v>Cleanliness of vehicle</c:v>
                </c:pt>
                <c:pt idx="1">
                  <c:v>Contact after delivery</c:v>
                </c:pt>
                <c:pt idx="2">
                  <c:v>Advice you can trust</c:v>
                </c:pt>
                <c:pt idx="3">
                  <c:v>Effort to understand needs</c:v>
                </c:pt>
                <c:pt idx="4">
                  <c:v>Ownership of queries / problems</c:v>
                </c:pt>
                <c:pt idx="5">
                  <c:v>Recommendation</c:v>
                </c:pt>
                <c:pt idx="6">
                  <c:v>Transport to next destination</c:v>
                </c:pt>
                <c:pt idx="7">
                  <c:v>Appreciated as Customer</c:v>
                </c:pt>
                <c:pt idx="8">
                  <c:v>Fixed-right-first-time</c:v>
                </c:pt>
                <c:pt idx="9">
                  <c:v>Trust that vehicle will be taken care of</c:v>
                </c:pt>
                <c:pt idx="10">
                  <c:v>Making you feel important</c:v>
                </c:pt>
                <c:pt idx="11">
                  <c:v>Contact about progress</c:v>
                </c:pt>
                <c:pt idx="12">
                  <c:v>Explanation of work &amp; invoice</c:v>
                </c:pt>
                <c:pt idx="13">
                  <c:v>Prepared staff</c:v>
                </c:pt>
                <c:pt idx="14">
                  <c:v>Ready on time</c:v>
                </c:pt>
              </c:strCache>
            </c:strRef>
          </c:cat>
          <c:val>
            <c:numRef>
              <c:f>Sheet1!$B$2:$B$16</c:f>
              <c:numCache>
                <c:formatCode>0.0</c:formatCode>
                <c:ptCount val="15"/>
                <c:pt idx="0">
                  <c:v>-1.4982854569999944</c:v>
                </c:pt>
                <c:pt idx="1">
                  <c:v>-1.0762499759999997</c:v>
                </c:pt>
                <c:pt idx="2">
                  <c:v>-0.94923739000000751</c:v>
                </c:pt>
                <c:pt idx="3">
                  <c:v>-0.81124906399999475</c:v>
                </c:pt>
                <c:pt idx="4">
                  <c:v>-0.63077117499999247</c:v>
                </c:pt>
                <c:pt idx="5">
                  <c:v>-0.62616103800000644</c:v>
                </c:pt>
                <c:pt idx="6">
                  <c:v>-0.60500519800000063</c:v>
                </c:pt>
                <c:pt idx="7">
                  <c:v>-0.44715217899999971</c:v>
                </c:pt>
                <c:pt idx="8">
                  <c:v>-0.44230602500000771</c:v>
                </c:pt>
                <c:pt idx="9">
                  <c:v>-0.39324372900000526</c:v>
                </c:pt>
                <c:pt idx="10">
                  <c:v>-0.29946673799999246</c:v>
                </c:pt>
                <c:pt idx="11">
                  <c:v>-0.28766303100000812</c:v>
                </c:pt>
                <c:pt idx="12">
                  <c:v>-0.25511134100000277</c:v>
                </c:pt>
                <c:pt idx="13">
                  <c:v>-0.25012406100000817</c:v>
                </c:pt>
                <c:pt idx="14">
                  <c:v>0.30686689200000217</c:v>
                </c:pt>
              </c:numCache>
            </c:numRef>
          </c:val>
          <c:extLst>
            <c:ext xmlns:c16="http://schemas.microsoft.com/office/drawing/2014/chart" uri="{C3380CC4-5D6E-409C-BE32-E72D297353CC}">
              <c16:uniqueId val="{00000011-A444-4FA9-829E-21975C5C0BE3}"/>
            </c:ext>
          </c:extLst>
        </c:ser>
        <c:dLbls>
          <c:showLegendKey val="0"/>
          <c:showVal val="1"/>
          <c:showCatName val="0"/>
          <c:showSerName val="0"/>
          <c:showPercent val="0"/>
          <c:showBubbleSize val="0"/>
        </c:dLbls>
        <c:gapWidth val="75"/>
        <c:axId val="159733632"/>
        <c:axId val="159749248"/>
      </c:barChart>
      <c:catAx>
        <c:axId val="159733632"/>
        <c:scaling>
          <c:orientation val="minMax"/>
        </c:scaling>
        <c:delete val="0"/>
        <c:axPos val="b"/>
        <c:numFmt formatCode="General" sourceLinked="0"/>
        <c:majorTickMark val="none"/>
        <c:minorTickMark val="none"/>
        <c:tickLblPos val="none"/>
        <c:crossAx val="159749248"/>
        <c:crosses val="autoZero"/>
        <c:auto val="1"/>
        <c:lblAlgn val="ctr"/>
        <c:lblOffset val="100"/>
        <c:noMultiLvlLbl val="0"/>
      </c:catAx>
      <c:valAx>
        <c:axId val="159749248"/>
        <c:scaling>
          <c:orientation val="minMax"/>
          <c:max val="3"/>
          <c:min val="-3"/>
        </c:scaling>
        <c:delete val="0"/>
        <c:axPos val="l"/>
        <c:numFmt formatCode="0.0" sourceLinked="1"/>
        <c:majorTickMark val="out"/>
        <c:minorTickMark val="none"/>
        <c:tickLblPos val="nextTo"/>
        <c:txPr>
          <a:bodyPr/>
          <a:lstStyle/>
          <a:p>
            <a:pPr>
              <a:defRPr sz="800"/>
            </a:pPr>
            <a:endParaRPr lang="en-US"/>
          </a:p>
        </c:txPr>
        <c:crossAx val="15973363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188970656150969"/>
          <c:y val="6.1831950693892787E-2"/>
          <c:w val="0.31845608190942581"/>
          <c:h val="0.79345982069563825"/>
        </c:manualLayout>
      </c:layout>
      <c:radarChart>
        <c:radarStyle val="marker"/>
        <c:varyColors val="0"/>
        <c:ser>
          <c:idx val="0"/>
          <c:order val="0"/>
          <c:tx>
            <c:strRef>
              <c:f>Sheet1!$B$1</c:f>
              <c:strCache>
                <c:ptCount val="1"/>
                <c:pt idx="0">
                  <c:v>Combined</c:v>
                </c:pt>
              </c:strCache>
            </c:strRef>
          </c:tx>
          <c:spPr>
            <a:ln w="28575">
              <a:solidFill>
                <a:srgbClr val="000000"/>
              </a:solidFill>
              <a:prstDash val="sysDash"/>
            </a:ln>
          </c:spPr>
          <c:marker>
            <c:symbol val="none"/>
          </c:marker>
          <c:cat>
            <c:strRef>
              <c:f>Sheet1!$A$2:$A$16</c:f>
              <c:strCache>
                <c:ptCount val="15"/>
                <c:pt idx="0">
                  <c:v>Recommendation</c:v>
                </c:pt>
                <c:pt idx="1">
                  <c:v>Appreciated as Customer</c:v>
                </c:pt>
                <c:pt idx="2">
                  <c:v>Advice you can trust</c:v>
                </c:pt>
                <c:pt idx="3">
                  <c:v>Making you feel important</c:v>
                </c:pt>
                <c:pt idx="4">
                  <c:v>Prepared staff</c:v>
                </c:pt>
                <c:pt idx="5">
                  <c:v>Trust that vehicle will be taken care of</c:v>
                </c:pt>
                <c:pt idx="6">
                  <c:v>Effort to understand needs</c:v>
                </c:pt>
                <c:pt idx="7">
                  <c:v>Contact about progress</c:v>
                </c:pt>
                <c:pt idx="8">
                  <c:v>Explanation of work &amp; invoice</c:v>
                </c:pt>
                <c:pt idx="9">
                  <c:v>Cleanliness of vehicle</c:v>
                </c:pt>
                <c:pt idx="10">
                  <c:v>Ownership of queries / problems</c:v>
                </c:pt>
                <c:pt idx="11">
                  <c:v>Transport to next destination</c:v>
                </c:pt>
                <c:pt idx="12">
                  <c:v>Fixed-right-first-time</c:v>
                </c:pt>
                <c:pt idx="13">
                  <c:v>Ready on time</c:v>
                </c:pt>
                <c:pt idx="14">
                  <c:v>Contact after delivery</c:v>
                </c:pt>
              </c:strCache>
            </c:strRef>
          </c:cat>
          <c:val>
            <c:numRef>
              <c:f>Sheet1!$B$2:$B$16</c:f>
            </c:numRef>
          </c:val>
          <c:extLst>
            <c:ext xmlns:c16="http://schemas.microsoft.com/office/drawing/2014/chart" uri="{C3380CC4-5D6E-409C-BE32-E72D297353CC}">
              <c16:uniqueId val="{00000000-F28D-4334-9D37-70995E970EA5}"/>
            </c:ext>
          </c:extLst>
        </c:ser>
        <c:ser>
          <c:idx val="1"/>
          <c:order val="1"/>
          <c:tx>
            <c:strRef>
              <c:f>Sheet1!$C$1</c:f>
              <c:strCache>
                <c:ptCount val="1"/>
                <c:pt idx="0">
                  <c:v>Passenger</c:v>
                </c:pt>
              </c:strCache>
            </c:strRef>
          </c:tx>
          <c:spPr>
            <a:ln w="19050" cmpd="sng">
              <a:solidFill>
                <a:schemeClr val="tx2"/>
              </a:solidFill>
            </a:ln>
          </c:spPr>
          <c:marker>
            <c:symbol val="diamond"/>
            <c:size val="5"/>
            <c:spPr>
              <a:solidFill>
                <a:schemeClr val="tx2"/>
              </a:solidFill>
              <a:ln>
                <a:solidFill>
                  <a:schemeClr val="tx2"/>
                </a:solidFill>
              </a:ln>
            </c:spPr>
          </c:marker>
          <c:cat>
            <c:strRef>
              <c:f>Sheet1!$A$2:$A$16</c:f>
              <c:strCache>
                <c:ptCount val="15"/>
                <c:pt idx="0">
                  <c:v>Recommendation</c:v>
                </c:pt>
                <c:pt idx="1">
                  <c:v>Appreciated as Customer</c:v>
                </c:pt>
                <c:pt idx="2">
                  <c:v>Advice you can trust</c:v>
                </c:pt>
                <c:pt idx="3">
                  <c:v>Making you feel important</c:v>
                </c:pt>
                <c:pt idx="4">
                  <c:v>Prepared staff</c:v>
                </c:pt>
                <c:pt idx="5">
                  <c:v>Trust that vehicle will be taken care of</c:v>
                </c:pt>
                <c:pt idx="6">
                  <c:v>Effort to understand needs</c:v>
                </c:pt>
                <c:pt idx="7">
                  <c:v>Contact about progress</c:v>
                </c:pt>
                <c:pt idx="8">
                  <c:v>Explanation of work &amp; invoice</c:v>
                </c:pt>
                <c:pt idx="9">
                  <c:v>Cleanliness of vehicle</c:v>
                </c:pt>
                <c:pt idx="10">
                  <c:v>Ownership of queries / problems</c:v>
                </c:pt>
                <c:pt idx="11">
                  <c:v>Transport to next destination</c:v>
                </c:pt>
                <c:pt idx="12">
                  <c:v>Fixed-right-first-time</c:v>
                </c:pt>
                <c:pt idx="13">
                  <c:v>Ready on time</c:v>
                </c:pt>
                <c:pt idx="14">
                  <c:v>Contact after delivery</c:v>
                </c:pt>
              </c:strCache>
            </c:strRef>
          </c:cat>
          <c:val>
            <c:numRef>
              <c:f>Sheet1!$C$2:$C$16</c:f>
              <c:numCache>
                <c:formatCode>0.0</c:formatCode>
                <c:ptCount val="15"/>
                <c:pt idx="0">
                  <c:v>87.131804348000003</c:v>
                </c:pt>
                <c:pt idx="1">
                  <c:v>87.042574740999996</c:v>
                </c:pt>
                <c:pt idx="2">
                  <c:v>85.984262778000002</c:v>
                </c:pt>
                <c:pt idx="3">
                  <c:v>85.350358682999996</c:v>
                </c:pt>
                <c:pt idx="4">
                  <c:v>90.715000369999998</c:v>
                </c:pt>
                <c:pt idx="5">
                  <c:v>90.936873474999999</c:v>
                </c:pt>
                <c:pt idx="6">
                  <c:v>88.599118464</c:v>
                </c:pt>
                <c:pt idx="7">
                  <c:v>88.368427733999994</c:v>
                </c:pt>
                <c:pt idx="8">
                  <c:v>86.865381597999999</c:v>
                </c:pt>
                <c:pt idx="9">
                  <c:v>88.251082750999998</c:v>
                </c:pt>
                <c:pt idx="10">
                  <c:v>86.793963501999997</c:v>
                </c:pt>
                <c:pt idx="11">
                  <c:v>93.720524519999998</c:v>
                </c:pt>
                <c:pt idx="12">
                  <c:v>91.063133570999995</c:v>
                </c:pt>
                <c:pt idx="13">
                  <c:v>92.425964558999993</c:v>
                </c:pt>
                <c:pt idx="14">
                  <c:v>84.885238802999993</c:v>
                </c:pt>
              </c:numCache>
            </c:numRef>
          </c:val>
          <c:extLst>
            <c:ext xmlns:c16="http://schemas.microsoft.com/office/drawing/2014/chart" uri="{C3380CC4-5D6E-409C-BE32-E72D297353CC}">
              <c16:uniqueId val="{00000001-F28D-4334-9D37-70995E970EA5}"/>
            </c:ext>
          </c:extLst>
        </c:ser>
        <c:ser>
          <c:idx val="2"/>
          <c:order val="2"/>
          <c:tx>
            <c:strRef>
              <c:f>Sheet1!$D$1</c:f>
              <c:strCache>
                <c:ptCount val="1"/>
                <c:pt idx="0">
                  <c:v>Light Commercial</c:v>
                </c:pt>
              </c:strCache>
            </c:strRef>
          </c:tx>
          <c:spPr>
            <a:ln w="19050">
              <a:solidFill>
                <a:schemeClr val="accent5"/>
              </a:solidFill>
            </a:ln>
          </c:spPr>
          <c:marker>
            <c:symbol val="diamond"/>
            <c:size val="5"/>
            <c:spPr>
              <a:solidFill>
                <a:schemeClr val="bg1"/>
              </a:solidFill>
              <a:ln>
                <a:solidFill>
                  <a:schemeClr val="accent5"/>
                </a:solidFill>
              </a:ln>
            </c:spPr>
          </c:marker>
          <c:cat>
            <c:strRef>
              <c:f>Sheet1!$A$2:$A$16</c:f>
              <c:strCache>
                <c:ptCount val="15"/>
                <c:pt idx="0">
                  <c:v>Recommendation</c:v>
                </c:pt>
                <c:pt idx="1">
                  <c:v>Appreciated as Customer</c:v>
                </c:pt>
                <c:pt idx="2">
                  <c:v>Advice you can trust</c:v>
                </c:pt>
                <c:pt idx="3">
                  <c:v>Making you feel important</c:v>
                </c:pt>
                <c:pt idx="4">
                  <c:v>Prepared staff</c:v>
                </c:pt>
                <c:pt idx="5">
                  <c:v>Trust that vehicle will be taken care of</c:v>
                </c:pt>
                <c:pt idx="6">
                  <c:v>Effort to understand needs</c:v>
                </c:pt>
                <c:pt idx="7">
                  <c:v>Contact about progress</c:v>
                </c:pt>
                <c:pt idx="8">
                  <c:v>Explanation of work &amp; invoice</c:v>
                </c:pt>
                <c:pt idx="9">
                  <c:v>Cleanliness of vehicle</c:v>
                </c:pt>
                <c:pt idx="10">
                  <c:v>Ownership of queries / problems</c:v>
                </c:pt>
                <c:pt idx="11">
                  <c:v>Transport to next destination</c:v>
                </c:pt>
                <c:pt idx="12">
                  <c:v>Fixed-right-first-time</c:v>
                </c:pt>
                <c:pt idx="13">
                  <c:v>Ready on time</c:v>
                </c:pt>
                <c:pt idx="14">
                  <c:v>Contact after delivery</c:v>
                </c:pt>
              </c:strCache>
            </c:strRef>
          </c:cat>
          <c:val>
            <c:numRef>
              <c:f>Sheet1!$D$2:$D$16</c:f>
              <c:numCache>
                <c:formatCode>0.0</c:formatCode>
                <c:ptCount val="15"/>
                <c:pt idx="0">
                  <c:v>86.975230948999993</c:v>
                </c:pt>
                <c:pt idx="1">
                  <c:v>87.603937052000006</c:v>
                </c:pt>
                <c:pt idx="2">
                  <c:v>86.214415205999998</c:v>
                </c:pt>
                <c:pt idx="3">
                  <c:v>86.334488664000006</c:v>
                </c:pt>
                <c:pt idx="4">
                  <c:v>90.586485640999996</c:v>
                </c:pt>
                <c:pt idx="5">
                  <c:v>90.680156887999999</c:v>
                </c:pt>
                <c:pt idx="6">
                  <c:v>88.755872138000001</c:v>
                </c:pt>
                <c:pt idx="7">
                  <c:v>88.594368415999995</c:v>
                </c:pt>
                <c:pt idx="8">
                  <c:v>87.919840937999993</c:v>
                </c:pt>
                <c:pt idx="9">
                  <c:v>86.839988113000004</c:v>
                </c:pt>
                <c:pt idx="10">
                  <c:v>87.000753927000005</c:v>
                </c:pt>
                <c:pt idx="11">
                  <c:v>88.099539840000006</c:v>
                </c:pt>
                <c:pt idx="12">
                  <c:v>91.286923033999997</c:v>
                </c:pt>
                <c:pt idx="13">
                  <c:v>92.541721834000001</c:v>
                </c:pt>
                <c:pt idx="14">
                  <c:v>85.494485155999996</c:v>
                </c:pt>
              </c:numCache>
            </c:numRef>
          </c:val>
          <c:extLst>
            <c:ext xmlns:c16="http://schemas.microsoft.com/office/drawing/2014/chart" uri="{C3380CC4-5D6E-409C-BE32-E72D297353CC}">
              <c16:uniqueId val="{00000002-F28D-4334-9D37-70995E970EA5}"/>
            </c:ext>
          </c:extLst>
        </c:ser>
        <c:dLbls>
          <c:showLegendKey val="0"/>
          <c:showVal val="0"/>
          <c:showCatName val="0"/>
          <c:showSerName val="0"/>
          <c:showPercent val="0"/>
          <c:showBubbleSize val="0"/>
        </c:dLbls>
        <c:axId val="159792128"/>
        <c:axId val="159798400"/>
      </c:radarChart>
      <c:catAx>
        <c:axId val="159792128"/>
        <c:scaling>
          <c:orientation val="minMax"/>
        </c:scaling>
        <c:delete val="0"/>
        <c:axPos val="b"/>
        <c:majorGridlines/>
        <c:numFmt formatCode="General" sourceLinked="0"/>
        <c:majorTickMark val="out"/>
        <c:minorTickMark val="none"/>
        <c:tickLblPos val="nextTo"/>
        <c:txPr>
          <a:bodyPr/>
          <a:lstStyle/>
          <a:p>
            <a:pPr>
              <a:defRPr sz="1050" b="1"/>
            </a:pPr>
            <a:endParaRPr lang="en-US"/>
          </a:p>
        </c:txPr>
        <c:crossAx val="159798400"/>
        <c:crosses val="autoZero"/>
        <c:auto val="1"/>
        <c:lblAlgn val="ctr"/>
        <c:lblOffset val="100"/>
        <c:noMultiLvlLbl val="0"/>
      </c:catAx>
      <c:valAx>
        <c:axId val="159798400"/>
        <c:scaling>
          <c:orientation val="minMax"/>
          <c:min val="80"/>
        </c:scaling>
        <c:delete val="0"/>
        <c:axPos val="l"/>
        <c:majorGridlines/>
        <c:numFmt formatCode="0.0" sourceLinked="1"/>
        <c:majorTickMark val="cross"/>
        <c:minorTickMark val="none"/>
        <c:tickLblPos val="nextTo"/>
        <c:txPr>
          <a:bodyPr/>
          <a:lstStyle/>
          <a:p>
            <a:pPr>
              <a:defRPr sz="900"/>
            </a:pPr>
            <a:endParaRPr lang="en-US"/>
          </a:p>
        </c:txPr>
        <c:crossAx val="159792128"/>
        <c:crosses val="autoZero"/>
        <c:crossBetween val="between"/>
        <c:majorUnit val="3"/>
      </c:valAx>
    </c:plotArea>
    <c:legend>
      <c:legendPos val="tr"/>
      <c:overlay val="1"/>
      <c:txPr>
        <a:bodyPr/>
        <a:lstStyle/>
        <a:p>
          <a:pPr>
            <a:defRPr sz="1000"/>
          </a:pPr>
          <a:endParaRPr lang="en-US"/>
        </a:p>
      </c:txPr>
    </c:legend>
    <c:plotVisOnly val="1"/>
    <c:dispBlanksAs val="gap"/>
    <c:showDLblsOverMax val="0"/>
  </c:chart>
  <c:txPr>
    <a:bodyPr/>
    <a:lstStyle/>
    <a:p>
      <a:pPr>
        <a:defRPr sz="105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2D7EB7"/>
            </a:solidFill>
            <a:ln>
              <a:noFill/>
            </a:ln>
            <a:effectLst/>
          </c:spPr>
          <c:invertIfNegative val="0"/>
          <c:cat>
            <c:strRef>
              <c:f>Sheet1!$A$2</c:f>
              <c:strCache>
                <c:ptCount val="1"/>
                <c:pt idx="0">
                  <c:v>Category 1</c:v>
                </c:pt>
              </c:strCache>
            </c:strRef>
          </c:cat>
          <c:val>
            <c:numRef>
              <c:f>Sheet1!$B$2</c:f>
              <c:numCache>
                <c:formatCode>General</c:formatCode>
                <c:ptCount val="1"/>
                <c:pt idx="0">
                  <c:v>84.4</c:v>
                </c:pt>
              </c:numCache>
            </c:numRef>
          </c:val>
          <c:extLst>
            <c:ext xmlns:c16="http://schemas.microsoft.com/office/drawing/2014/chart" uri="{C3380CC4-5D6E-409C-BE32-E72D297353CC}">
              <c16:uniqueId val="{00000000-1A19-4B8B-9298-6CF158BCC5A4}"/>
            </c:ext>
          </c:extLst>
        </c:ser>
        <c:dLbls>
          <c:showLegendKey val="0"/>
          <c:showVal val="0"/>
          <c:showCatName val="0"/>
          <c:showSerName val="0"/>
          <c:showPercent val="0"/>
          <c:showBubbleSize val="0"/>
        </c:dLbls>
        <c:gapWidth val="219"/>
        <c:overlap val="-27"/>
        <c:axId val="561023520"/>
        <c:axId val="561017944"/>
      </c:barChart>
      <c:catAx>
        <c:axId val="561023520"/>
        <c:scaling>
          <c:orientation val="minMax"/>
        </c:scaling>
        <c:delete val="1"/>
        <c:axPos val="b"/>
        <c:numFmt formatCode="General" sourceLinked="1"/>
        <c:majorTickMark val="none"/>
        <c:minorTickMark val="none"/>
        <c:tickLblPos val="nextTo"/>
        <c:crossAx val="561017944"/>
        <c:crosses val="autoZero"/>
        <c:auto val="1"/>
        <c:lblAlgn val="ctr"/>
        <c:lblOffset val="100"/>
        <c:noMultiLvlLbl val="0"/>
      </c:catAx>
      <c:valAx>
        <c:axId val="561017944"/>
        <c:scaling>
          <c:orientation val="minMax"/>
        </c:scaling>
        <c:delete val="1"/>
        <c:axPos val="l"/>
        <c:numFmt formatCode="General" sourceLinked="1"/>
        <c:majorTickMark val="none"/>
        <c:minorTickMark val="none"/>
        <c:tickLblPos val="nextTo"/>
        <c:crossAx val="561023520"/>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035755140006911E-2"/>
          <c:y val="3.8026086793794558E-2"/>
          <c:w val="0.83592848971998623"/>
          <c:h val="0.92394782641241091"/>
        </c:manualLayout>
      </c:layout>
      <c:barChart>
        <c:barDir val="col"/>
        <c:grouping val="percentStacked"/>
        <c:varyColors val="0"/>
        <c:ser>
          <c:idx val="0"/>
          <c:order val="0"/>
          <c:tx>
            <c:strRef>
              <c:f>Sheet1!$B$1</c:f>
              <c:strCache>
                <c:ptCount val="1"/>
                <c:pt idx="0">
                  <c:v>Femal</c:v>
                </c:pt>
              </c:strCache>
            </c:strRef>
          </c:tx>
          <c:spPr>
            <a:solidFill>
              <a:srgbClr val="D25C9C"/>
            </a:solidFill>
            <a:ln>
              <a:noFill/>
            </a:ln>
            <a:effectLst/>
          </c:spPr>
          <c:invertIfNegative val="0"/>
          <c:cat>
            <c:strRef>
              <c:f>Sheet1!$A$2</c:f>
              <c:strCache>
                <c:ptCount val="1"/>
                <c:pt idx="0">
                  <c:v>Category 1</c:v>
                </c:pt>
              </c:strCache>
            </c:strRef>
          </c:cat>
          <c:val>
            <c:numRef>
              <c:f>Sheet1!$B$2</c:f>
              <c:numCache>
                <c:formatCode>General</c:formatCode>
                <c:ptCount val="1"/>
                <c:pt idx="0">
                  <c:v>40.6</c:v>
                </c:pt>
              </c:numCache>
            </c:numRef>
          </c:val>
          <c:extLst>
            <c:ext xmlns:c16="http://schemas.microsoft.com/office/drawing/2014/chart" uri="{C3380CC4-5D6E-409C-BE32-E72D297353CC}">
              <c16:uniqueId val="{00000000-0B0D-43CD-88D0-6DD9CAC00030}"/>
            </c:ext>
          </c:extLst>
        </c:ser>
        <c:ser>
          <c:idx val="1"/>
          <c:order val="1"/>
          <c:tx>
            <c:strRef>
              <c:f>Sheet1!$C$1</c:f>
              <c:strCache>
                <c:ptCount val="1"/>
                <c:pt idx="0">
                  <c:v>Male</c:v>
                </c:pt>
              </c:strCache>
            </c:strRef>
          </c:tx>
          <c:spPr>
            <a:noFill/>
            <a:ln>
              <a:noFill/>
            </a:ln>
            <a:effectLst/>
          </c:spPr>
          <c:invertIfNegative val="0"/>
          <c:cat>
            <c:strRef>
              <c:f>Sheet1!$A$2</c:f>
              <c:strCache>
                <c:ptCount val="1"/>
                <c:pt idx="0">
                  <c:v>Category 1</c:v>
                </c:pt>
              </c:strCache>
            </c:strRef>
          </c:cat>
          <c:val>
            <c:numRef>
              <c:f>Sheet1!$C$2</c:f>
              <c:numCache>
                <c:formatCode>General</c:formatCode>
                <c:ptCount val="1"/>
                <c:pt idx="0">
                  <c:v>59.4</c:v>
                </c:pt>
              </c:numCache>
            </c:numRef>
          </c:val>
          <c:extLst>
            <c:ext xmlns:c16="http://schemas.microsoft.com/office/drawing/2014/chart" uri="{C3380CC4-5D6E-409C-BE32-E72D297353CC}">
              <c16:uniqueId val="{00000001-0B0D-43CD-88D0-6DD9CAC00030}"/>
            </c:ext>
          </c:extLst>
        </c:ser>
        <c:dLbls>
          <c:showLegendKey val="0"/>
          <c:showVal val="0"/>
          <c:showCatName val="0"/>
          <c:showSerName val="0"/>
          <c:showPercent val="0"/>
          <c:showBubbleSize val="0"/>
        </c:dLbls>
        <c:gapWidth val="150"/>
        <c:overlap val="100"/>
        <c:axId val="441551984"/>
        <c:axId val="441552768"/>
      </c:barChart>
      <c:catAx>
        <c:axId val="441551984"/>
        <c:scaling>
          <c:orientation val="minMax"/>
        </c:scaling>
        <c:delete val="1"/>
        <c:axPos val="b"/>
        <c:numFmt formatCode="General" sourceLinked="1"/>
        <c:majorTickMark val="none"/>
        <c:minorTickMark val="none"/>
        <c:tickLblPos val="nextTo"/>
        <c:crossAx val="441552768"/>
        <c:crosses val="autoZero"/>
        <c:auto val="1"/>
        <c:lblAlgn val="ctr"/>
        <c:lblOffset val="100"/>
        <c:noMultiLvlLbl val="0"/>
      </c:catAx>
      <c:valAx>
        <c:axId val="441552768"/>
        <c:scaling>
          <c:orientation val="minMax"/>
        </c:scaling>
        <c:delete val="1"/>
        <c:axPos val="l"/>
        <c:numFmt formatCode="0%" sourceLinked="1"/>
        <c:majorTickMark val="none"/>
        <c:minorTickMark val="none"/>
        <c:tickLblPos val="nextTo"/>
        <c:crossAx val="4415519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035755140006911E-2"/>
          <c:y val="3.8026086793794558E-2"/>
          <c:w val="0.83592848971998623"/>
          <c:h val="0.92394782641241091"/>
        </c:manualLayout>
      </c:layout>
      <c:barChart>
        <c:barDir val="col"/>
        <c:grouping val="percentStacked"/>
        <c:varyColors val="0"/>
        <c:ser>
          <c:idx val="0"/>
          <c:order val="0"/>
          <c:tx>
            <c:strRef>
              <c:f>Sheet1!$B$1</c:f>
              <c:strCache>
                <c:ptCount val="1"/>
                <c:pt idx="0">
                  <c:v>Series 1</c:v>
                </c:pt>
              </c:strCache>
            </c:strRef>
          </c:tx>
          <c:spPr>
            <a:solidFill>
              <a:srgbClr val="2D7EB7"/>
            </a:solidFill>
            <a:ln>
              <a:noFill/>
            </a:ln>
            <a:effectLst/>
          </c:spPr>
          <c:invertIfNegative val="0"/>
          <c:cat>
            <c:strRef>
              <c:f>Sheet1!$A$2</c:f>
              <c:strCache>
                <c:ptCount val="1"/>
                <c:pt idx="0">
                  <c:v>Category 1</c:v>
                </c:pt>
              </c:strCache>
            </c:strRef>
          </c:cat>
          <c:val>
            <c:numRef>
              <c:f>Sheet1!$B$2</c:f>
              <c:numCache>
                <c:formatCode>General</c:formatCode>
                <c:ptCount val="1"/>
                <c:pt idx="0">
                  <c:v>58.2</c:v>
                </c:pt>
              </c:numCache>
            </c:numRef>
          </c:val>
          <c:extLst>
            <c:ext xmlns:c16="http://schemas.microsoft.com/office/drawing/2014/chart" uri="{C3380CC4-5D6E-409C-BE32-E72D297353CC}">
              <c16:uniqueId val="{00000000-9E34-42E5-B8E1-2379335C615F}"/>
            </c:ext>
          </c:extLst>
        </c:ser>
        <c:ser>
          <c:idx val="1"/>
          <c:order val="1"/>
          <c:tx>
            <c:strRef>
              <c:f>Sheet1!$C$1</c:f>
              <c:strCache>
                <c:ptCount val="1"/>
                <c:pt idx="0">
                  <c:v>Series 2</c:v>
                </c:pt>
              </c:strCache>
            </c:strRef>
          </c:tx>
          <c:spPr>
            <a:noFill/>
            <a:ln>
              <a:noFill/>
            </a:ln>
            <a:effectLst/>
          </c:spPr>
          <c:invertIfNegative val="0"/>
          <c:cat>
            <c:strRef>
              <c:f>Sheet1!$A$2</c:f>
              <c:strCache>
                <c:ptCount val="1"/>
                <c:pt idx="0">
                  <c:v>Category 1</c:v>
                </c:pt>
              </c:strCache>
            </c:strRef>
          </c:cat>
          <c:val>
            <c:numRef>
              <c:f>Sheet1!$C$2</c:f>
              <c:numCache>
                <c:formatCode>General</c:formatCode>
                <c:ptCount val="1"/>
                <c:pt idx="0">
                  <c:v>41.8</c:v>
                </c:pt>
              </c:numCache>
            </c:numRef>
          </c:val>
          <c:extLst>
            <c:ext xmlns:c16="http://schemas.microsoft.com/office/drawing/2014/chart" uri="{C3380CC4-5D6E-409C-BE32-E72D297353CC}">
              <c16:uniqueId val="{00000001-9E34-42E5-B8E1-2379335C615F}"/>
            </c:ext>
          </c:extLst>
        </c:ser>
        <c:dLbls>
          <c:showLegendKey val="0"/>
          <c:showVal val="0"/>
          <c:showCatName val="0"/>
          <c:showSerName val="0"/>
          <c:showPercent val="0"/>
          <c:showBubbleSize val="0"/>
        </c:dLbls>
        <c:gapWidth val="150"/>
        <c:overlap val="100"/>
        <c:axId val="441526112"/>
        <c:axId val="441521800"/>
      </c:barChart>
      <c:catAx>
        <c:axId val="441526112"/>
        <c:scaling>
          <c:orientation val="minMax"/>
        </c:scaling>
        <c:delete val="1"/>
        <c:axPos val="b"/>
        <c:numFmt formatCode="General" sourceLinked="1"/>
        <c:majorTickMark val="none"/>
        <c:minorTickMark val="none"/>
        <c:tickLblPos val="nextTo"/>
        <c:crossAx val="441521800"/>
        <c:crosses val="autoZero"/>
        <c:auto val="1"/>
        <c:lblAlgn val="ctr"/>
        <c:lblOffset val="100"/>
        <c:noMultiLvlLbl val="0"/>
      </c:catAx>
      <c:valAx>
        <c:axId val="441521800"/>
        <c:scaling>
          <c:orientation val="minMax"/>
        </c:scaling>
        <c:delete val="1"/>
        <c:axPos val="l"/>
        <c:numFmt formatCode="0%" sourceLinked="1"/>
        <c:majorTickMark val="none"/>
        <c:minorTickMark val="none"/>
        <c:tickLblPos val="nextTo"/>
        <c:crossAx val="441526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035755140006911E-2"/>
          <c:y val="3.8026086793794558E-2"/>
          <c:w val="0.83592848971998623"/>
          <c:h val="0.92394782641241091"/>
        </c:manualLayout>
      </c:layout>
      <c:barChart>
        <c:barDir val="col"/>
        <c:grouping val="percentStacked"/>
        <c:varyColors val="0"/>
        <c:ser>
          <c:idx val="0"/>
          <c:order val="0"/>
          <c:tx>
            <c:strRef>
              <c:f>Sheet1!$B$1</c:f>
              <c:strCache>
                <c:ptCount val="1"/>
                <c:pt idx="0">
                  <c:v>Female</c:v>
                </c:pt>
              </c:strCache>
            </c:strRef>
          </c:tx>
          <c:spPr>
            <a:solidFill>
              <a:srgbClr val="D25C9C"/>
            </a:solidFill>
            <a:ln>
              <a:noFill/>
            </a:ln>
            <a:effectLst/>
          </c:spPr>
          <c:invertIfNegative val="0"/>
          <c:cat>
            <c:strRef>
              <c:f>Sheet1!$A$2</c:f>
              <c:strCache>
                <c:ptCount val="1"/>
                <c:pt idx="0">
                  <c:v>Category 1</c:v>
                </c:pt>
              </c:strCache>
            </c:strRef>
          </c:cat>
          <c:val>
            <c:numRef>
              <c:f>Sheet1!$B$2</c:f>
              <c:numCache>
                <c:formatCode>General</c:formatCode>
                <c:ptCount val="1"/>
                <c:pt idx="0">
                  <c:v>15.3</c:v>
                </c:pt>
              </c:numCache>
            </c:numRef>
          </c:val>
          <c:extLst>
            <c:ext xmlns:c16="http://schemas.microsoft.com/office/drawing/2014/chart" uri="{C3380CC4-5D6E-409C-BE32-E72D297353CC}">
              <c16:uniqueId val="{00000000-77A3-457C-8A58-7EE9F88B5619}"/>
            </c:ext>
          </c:extLst>
        </c:ser>
        <c:ser>
          <c:idx val="1"/>
          <c:order val="1"/>
          <c:tx>
            <c:strRef>
              <c:f>Sheet1!$C$1</c:f>
              <c:strCache>
                <c:ptCount val="1"/>
                <c:pt idx="0">
                  <c:v>Male</c:v>
                </c:pt>
              </c:strCache>
            </c:strRef>
          </c:tx>
          <c:spPr>
            <a:noFill/>
            <a:ln>
              <a:noFill/>
            </a:ln>
            <a:effectLst/>
          </c:spPr>
          <c:invertIfNegative val="0"/>
          <c:cat>
            <c:strRef>
              <c:f>Sheet1!$A$2</c:f>
              <c:strCache>
                <c:ptCount val="1"/>
                <c:pt idx="0">
                  <c:v>Category 1</c:v>
                </c:pt>
              </c:strCache>
            </c:strRef>
          </c:cat>
          <c:val>
            <c:numRef>
              <c:f>Sheet1!$C$2</c:f>
              <c:numCache>
                <c:formatCode>General</c:formatCode>
                <c:ptCount val="1"/>
                <c:pt idx="0">
                  <c:v>84.7</c:v>
                </c:pt>
              </c:numCache>
            </c:numRef>
          </c:val>
          <c:extLst>
            <c:ext xmlns:c16="http://schemas.microsoft.com/office/drawing/2014/chart" uri="{C3380CC4-5D6E-409C-BE32-E72D297353CC}">
              <c16:uniqueId val="{00000001-77A3-457C-8A58-7EE9F88B5619}"/>
            </c:ext>
          </c:extLst>
        </c:ser>
        <c:dLbls>
          <c:showLegendKey val="0"/>
          <c:showVal val="0"/>
          <c:showCatName val="0"/>
          <c:showSerName val="0"/>
          <c:showPercent val="0"/>
          <c:showBubbleSize val="0"/>
        </c:dLbls>
        <c:gapWidth val="150"/>
        <c:overlap val="100"/>
        <c:axId val="441551984"/>
        <c:axId val="441552768"/>
      </c:barChart>
      <c:catAx>
        <c:axId val="441551984"/>
        <c:scaling>
          <c:orientation val="minMax"/>
        </c:scaling>
        <c:delete val="1"/>
        <c:axPos val="b"/>
        <c:numFmt formatCode="General" sourceLinked="1"/>
        <c:majorTickMark val="none"/>
        <c:minorTickMark val="none"/>
        <c:tickLblPos val="nextTo"/>
        <c:crossAx val="441552768"/>
        <c:crosses val="autoZero"/>
        <c:auto val="1"/>
        <c:lblAlgn val="ctr"/>
        <c:lblOffset val="100"/>
        <c:noMultiLvlLbl val="0"/>
      </c:catAx>
      <c:valAx>
        <c:axId val="441552768"/>
        <c:scaling>
          <c:orientation val="minMax"/>
        </c:scaling>
        <c:delete val="1"/>
        <c:axPos val="l"/>
        <c:numFmt formatCode="0%" sourceLinked="1"/>
        <c:majorTickMark val="none"/>
        <c:minorTickMark val="none"/>
        <c:tickLblPos val="nextTo"/>
        <c:crossAx val="4415519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761180870756064"/>
          <c:y val="6.1831950693892787E-2"/>
          <c:w val="0.84238819129243925"/>
          <c:h val="0.79345982069563825"/>
        </c:manualLayout>
      </c:layout>
      <c:barChart>
        <c:barDir val="col"/>
        <c:grouping val="clustered"/>
        <c:varyColors val="0"/>
        <c:ser>
          <c:idx val="0"/>
          <c:order val="0"/>
          <c:tx>
            <c:strRef>
              <c:f>Sheet1!$B$1</c:f>
              <c:strCache>
                <c:ptCount val="1"/>
                <c:pt idx="0">
                  <c:v>Passenger</c:v>
                </c:pt>
              </c:strCache>
            </c:strRef>
          </c:tx>
          <c:spPr>
            <a:solidFill>
              <a:schemeClr val="tx2"/>
            </a:solidFill>
            <a:ln w="28575">
              <a:noFill/>
              <a:prstDash val="sysDash"/>
            </a:ln>
          </c:spPr>
          <c:invertIfNegative val="0"/>
          <c:dLbls>
            <c:spPr>
              <a:noFill/>
              <a:ln>
                <a:noFill/>
              </a:ln>
              <a:effectLst/>
            </c:spPr>
            <c:txPr>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Male</c:v>
                </c:pt>
                <c:pt idx="1">
                  <c:v>Female</c:v>
                </c:pt>
              </c:strCache>
            </c:strRef>
          </c:cat>
          <c:val>
            <c:numRef>
              <c:f>Sheet1!$B$2:$B$3</c:f>
              <c:numCache>
                <c:formatCode>0.0</c:formatCode>
                <c:ptCount val="2"/>
                <c:pt idx="0">
                  <c:v>93.711179951999995</c:v>
                </c:pt>
                <c:pt idx="1">
                  <c:v>94.000874686000003</c:v>
                </c:pt>
              </c:numCache>
            </c:numRef>
          </c:val>
          <c:extLst>
            <c:ext xmlns:c16="http://schemas.microsoft.com/office/drawing/2014/chart" uri="{C3380CC4-5D6E-409C-BE32-E72D297353CC}">
              <c16:uniqueId val="{00000000-6F8F-4DFE-A1D8-892C719E0888}"/>
            </c:ext>
          </c:extLst>
        </c:ser>
        <c:ser>
          <c:idx val="1"/>
          <c:order val="1"/>
          <c:tx>
            <c:strRef>
              <c:f>Sheet1!$C$1</c:f>
              <c:strCache>
                <c:ptCount val="1"/>
                <c:pt idx="0">
                  <c:v>Light Commercial</c:v>
                </c:pt>
              </c:strCache>
            </c:strRef>
          </c:tx>
          <c:spPr>
            <a:solidFill>
              <a:schemeClr val="accent5"/>
            </a:solidFill>
            <a:ln w="28575" cmpd="dbl">
              <a:noFill/>
            </a:ln>
          </c:spPr>
          <c:invertIfNegative val="0"/>
          <c:dLbls>
            <c:numFmt formatCode="#,##0.0" sourceLinked="0"/>
            <c:spPr>
              <a:noFill/>
              <a:ln>
                <a:noFill/>
              </a:ln>
              <a:effectLst/>
            </c:spPr>
            <c:txPr>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Male</c:v>
                </c:pt>
                <c:pt idx="1">
                  <c:v>Female</c:v>
                </c:pt>
              </c:strCache>
            </c:strRef>
          </c:cat>
          <c:val>
            <c:numRef>
              <c:f>Sheet1!$C$2:$C$3</c:f>
              <c:numCache>
                <c:formatCode>0.0</c:formatCode>
                <c:ptCount val="2"/>
                <c:pt idx="0">
                  <c:v>94.161835921000005</c:v>
                </c:pt>
                <c:pt idx="1">
                  <c:v>95.809365845000002</c:v>
                </c:pt>
              </c:numCache>
            </c:numRef>
          </c:val>
          <c:extLst>
            <c:ext xmlns:c16="http://schemas.microsoft.com/office/drawing/2014/chart" uri="{C3380CC4-5D6E-409C-BE32-E72D297353CC}">
              <c16:uniqueId val="{00000001-6F8F-4DFE-A1D8-892C719E0888}"/>
            </c:ext>
          </c:extLst>
        </c:ser>
        <c:dLbls>
          <c:showLegendKey val="0"/>
          <c:showVal val="0"/>
          <c:showCatName val="0"/>
          <c:showSerName val="0"/>
          <c:showPercent val="0"/>
          <c:showBubbleSize val="0"/>
        </c:dLbls>
        <c:gapWidth val="150"/>
        <c:axId val="159888896"/>
        <c:axId val="159890432"/>
      </c:barChart>
      <c:catAx>
        <c:axId val="159888896"/>
        <c:scaling>
          <c:orientation val="minMax"/>
        </c:scaling>
        <c:delete val="0"/>
        <c:axPos val="b"/>
        <c:majorGridlines>
          <c:spPr>
            <a:ln>
              <a:solidFill>
                <a:schemeClr val="bg1">
                  <a:lumMod val="75000"/>
                </a:schemeClr>
              </a:solidFill>
            </a:ln>
          </c:spPr>
        </c:majorGridlines>
        <c:numFmt formatCode="General" sourceLinked="1"/>
        <c:majorTickMark val="out"/>
        <c:minorTickMark val="none"/>
        <c:tickLblPos val="nextTo"/>
        <c:txPr>
          <a:bodyPr/>
          <a:lstStyle/>
          <a:p>
            <a:pPr>
              <a:defRPr sz="900" b="1"/>
            </a:pPr>
            <a:endParaRPr lang="en-US"/>
          </a:p>
        </c:txPr>
        <c:crossAx val="159890432"/>
        <c:crosses val="autoZero"/>
        <c:auto val="1"/>
        <c:lblAlgn val="ctr"/>
        <c:lblOffset val="100"/>
        <c:noMultiLvlLbl val="0"/>
      </c:catAx>
      <c:valAx>
        <c:axId val="159890432"/>
        <c:scaling>
          <c:orientation val="minMax"/>
          <c:max val="100"/>
          <c:min val="0"/>
        </c:scaling>
        <c:delete val="0"/>
        <c:axPos val="l"/>
        <c:majorGridlines>
          <c:spPr>
            <a:ln>
              <a:solidFill>
                <a:schemeClr val="bg1">
                  <a:lumMod val="85000"/>
                </a:schemeClr>
              </a:solidFill>
            </a:ln>
          </c:spPr>
        </c:majorGridlines>
        <c:title>
          <c:tx>
            <c:rich>
              <a:bodyPr rot="-5400000" vert="horz"/>
              <a:lstStyle/>
              <a:p>
                <a:pPr>
                  <a:defRPr/>
                </a:pPr>
                <a:r>
                  <a:rPr lang="en-GB" dirty="0"/>
                  <a:t>Sales</a:t>
                </a:r>
                <a:r>
                  <a:rPr lang="en-GB" baseline="0" dirty="0"/>
                  <a:t> Index (%)</a:t>
                </a:r>
                <a:endParaRPr lang="en-GB" dirty="0"/>
              </a:p>
            </c:rich>
          </c:tx>
          <c:overlay val="0"/>
        </c:title>
        <c:numFmt formatCode="#,##0.0" sourceLinked="0"/>
        <c:majorTickMark val="cross"/>
        <c:minorTickMark val="none"/>
        <c:tickLblPos val="nextTo"/>
        <c:txPr>
          <a:bodyPr/>
          <a:lstStyle/>
          <a:p>
            <a:pPr>
              <a:defRPr sz="900"/>
            </a:pPr>
            <a:endParaRPr lang="en-US"/>
          </a:p>
        </c:txPr>
        <c:crossAx val="159888896"/>
        <c:crosses val="autoZero"/>
        <c:crossBetween val="between"/>
        <c:majorUnit val="10"/>
      </c:valAx>
    </c:plotArea>
    <c:legend>
      <c:legendPos val="b"/>
      <c:overlay val="0"/>
      <c:txPr>
        <a:bodyPr/>
        <a:lstStyle/>
        <a:p>
          <a:pPr>
            <a:defRPr sz="1000"/>
          </a:pPr>
          <a:endParaRPr lang="en-US"/>
        </a:p>
      </c:txPr>
    </c:legend>
    <c:plotVisOnly val="1"/>
    <c:dispBlanksAs val="gap"/>
    <c:showDLblsOverMax val="0"/>
  </c:chart>
  <c:txPr>
    <a:bodyPr/>
    <a:lstStyle/>
    <a:p>
      <a:pPr>
        <a:defRPr sz="105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13780845171500072"/>
          <c:y val="0.1761602569412343"/>
          <c:w val="0.5895016009127042"/>
          <c:h val="0.82176411961020601"/>
        </c:manualLayout>
      </c:layout>
      <c:pieChart>
        <c:varyColors val="1"/>
        <c:ser>
          <c:idx val="0"/>
          <c:order val="0"/>
          <c:tx>
            <c:strRef>
              <c:f>Sheet1!$B$1</c:f>
              <c:strCache>
                <c:ptCount val="1"/>
                <c:pt idx="0">
                  <c:v>Passenger</c:v>
                </c:pt>
              </c:strCache>
            </c:strRef>
          </c:tx>
          <c:dPt>
            <c:idx val="0"/>
            <c:bubble3D val="0"/>
            <c:spPr>
              <a:solidFill>
                <a:srgbClr val="97B5E1"/>
              </a:solidFill>
              <a:ln>
                <a:noFill/>
              </a:ln>
              <a:effectLst/>
            </c:spPr>
            <c:extLst>
              <c:ext xmlns:c16="http://schemas.microsoft.com/office/drawing/2014/chart" uri="{C3380CC4-5D6E-409C-BE32-E72D297353CC}">
                <c16:uniqueId val="{00000001-D556-4B83-B970-17E834F9352F}"/>
              </c:ext>
            </c:extLst>
          </c:dPt>
          <c:dPt>
            <c:idx val="1"/>
            <c:bubble3D val="0"/>
            <c:spPr>
              <a:solidFill>
                <a:srgbClr val="5E8CD0"/>
              </a:solidFill>
              <a:ln>
                <a:noFill/>
              </a:ln>
              <a:effectLst/>
            </c:spPr>
            <c:extLst>
              <c:ext xmlns:c16="http://schemas.microsoft.com/office/drawing/2014/chart" uri="{C3380CC4-5D6E-409C-BE32-E72D297353CC}">
                <c16:uniqueId val="{00000004-D556-4B83-B970-17E834F9352F}"/>
              </c:ext>
            </c:extLst>
          </c:dPt>
          <c:dPt>
            <c:idx val="2"/>
            <c:bubble3D val="0"/>
            <c:spPr>
              <a:solidFill>
                <a:srgbClr val="284F88"/>
              </a:solidFill>
              <a:ln>
                <a:noFill/>
              </a:ln>
              <a:effectLst/>
            </c:spPr>
            <c:extLst>
              <c:ext xmlns:c16="http://schemas.microsoft.com/office/drawing/2014/chart" uri="{C3380CC4-5D6E-409C-BE32-E72D297353CC}">
                <c16:uniqueId val="{00000005-D556-4B83-B970-17E834F9352F}"/>
              </c:ext>
            </c:extLst>
          </c:dPt>
          <c:dPt>
            <c:idx val="3"/>
            <c:bubble3D val="0"/>
            <c:spPr>
              <a:solidFill>
                <a:schemeClr val="tx2"/>
              </a:solidFill>
              <a:ln>
                <a:noFill/>
              </a:ln>
              <a:effectLst/>
            </c:spPr>
            <c:extLst>
              <c:ext xmlns:c16="http://schemas.microsoft.com/office/drawing/2014/chart" uri="{C3380CC4-5D6E-409C-BE32-E72D297353CC}">
                <c16:uniqueId val="{00000003-D556-4B83-B970-17E834F9352F}"/>
              </c:ext>
            </c:extLst>
          </c:dPt>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Sheet1!$A$2:$A$5</c:f>
              <c:strCache>
                <c:ptCount val="4"/>
                <c:pt idx="0">
                  <c:v>18 - 24 (n=203)</c:v>
                </c:pt>
                <c:pt idx="1">
                  <c:v>25 - 34 (n=1463)</c:v>
                </c:pt>
                <c:pt idx="2">
                  <c:v>35 - 49 (n=2097)</c:v>
                </c:pt>
                <c:pt idx="3">
                  <c:v>50+ (n=1922)</c:v>
                </c:pt>
              </c:strCache>
            </c:strRef>
          </c:cat>
          <c:val>
            <c:numRef>
              <c:f>Sheet1!$B$2:$B$5</c:f>
              <c:numCache>
                <c:formatCode>0.0%</c:formatCode>
                <c:ptCount val="4"/>
                <c:pt idx="0">
                  <c:v>4.3999999999999997E-2</c:v>
                </c:pt>
                <c:pt idx="1">
                  <c:v>0.29399999999999998</c:v>
                </c:pt>
                <c:pt idx="2">
                  <c:v>0.35699999999999998</c:v>
                </c:pt>
                <c:pt idx="3">
                  <c:v>0.29199999999999998</c:v>
                </c:pt>
              </c:numCache>
            </c:numRef>
          </c:val>
          <c:extLst>
            <c:ext xmlns:c16="http://schemas.microsoft.com/office/drawing/2014/chart" uri="{C3380CC4-5D6E-409C-BE32-E72D297353CC}">
              <c16:uniqueId val="{00000002-D556-4B83-B970-17E834F9352F}"/>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3780845171500072"/>
          <c:y val="0.1761602569412343"/>
          <c:w val="0.5895016009127042"/>
          <c:h val="0.82176411961020601"/>
        </c:manualLayout>
      </c:layout>
      <c:pieChart>
        <c:varyColors val="1"/>
        <c:ser>
          <c:idx val="0"/>
          <c:order val="0"/>
          <c:tx>
            <c:strRef>
              <c:f>Sheet1!$B$1</c:f>
              <c:strCache>
                <c:ptCount val="1"/>
                <c:pt idx="0">
                  <c:v>LCV</c:v>
                </c:pt>
              </c:strCache>
            </c:strRef>
          </c:tx>
          <c:dPt>
            <c:idx val="0"/>
            <c:bubble3D val="0"/>
            <c:spPr>
              <a:solidFill>
                <a:schemeClr val="accent5">
                  <a:tint val="58000"/>
                </a:schemeClr>
              </a:solidFill>
              <a:ln>
                <a:noFill/>
              </a:ln>
              <a:effectLst/>
            </c:spPr>
            <c:extLst>
              <c:ext xmlns:c16="http://schemas.microsoft.com/office/drawing/2014/chart" uri="{C3380CC4-5D6E-409C-BE32-E72D297353CC}">
                <c16:uniqueId val="{00000001-63D6-4582-B707-B7DD06804D79}"/>
              </c:ext>
            </c:extLst>
          </c:dPt>
          <c:dPt>
            <c:idx val="1"/>
            <c:bubble3D val="0"/>
            <c:spPr>
              <a:solidFill>
                <a:schemeClr val="accent5">
                  <a:tint val="86000"/>
                </a:schemeClr>
              </a:solidFill>
              <a:ln>
                <a:noFill/>
              </a:ln>
              <a:effectLst/>
            </c:spPr>
            <c:extLst>
              <c:ext xmlns:c16="http://schemas.microsoft.com/office/drawing/2014/chart" uri="{C3380CC4-5D6E-409C-BE32-E72D297353CC}">
                <c16:uniqueId val="{00000003-4178-4F00-A3D2-951E922FA127}"/>
              </c:ext>
            </c:extLst>
          </c:dPt>
          <c:dPt>
            <c:idx val="2"/>
            <c:bubble3D val="0"/>
            <c:spPr>
              <a:solidFill>
                <a:schemeClr val="accent5">
                  <a:shade val="86000"/>
                </a:schemeClr>
              </a:solidFill>
              <a:ln>
                <a:noFill/>
              </a:ln>
              <a:effectLst/>
            </c:spPr>
            <c:extLst>
              <c:ext xmlns:c16="http://schemas.microsoft.com/office/drawing/2014/chart" uri="{C3380CC4-5D6E-409C-BE32-E72D297353CC}">
                <c16:uniqueId val="{00000005-4178-4F00-A3D2-951E922FA127}"/>
              </c:ext>
            </c:extLst>
          </c:dPt>
          <c:dPt>
            <c:idx val="3"/>
            <c:bubble3D val="0"/>
            <c:spPr>
              <a:solidFill>
                <a:schemeClr val="accent5">
                  <a:shade val="58000"/>
                </a:schemeClr>
              </a:solidFill>
              <a:ln>
                <a:noFill/>
              </a:ln>
              <a:effectLst/>
            </c:spPr>
            <c:extLst>
              <c:ext xmlns:c16="http://schemas.microsoft.com/office/drawing/2014/chart" uri="{C3380CC4-5D6E-409C-BE32-E72D297353CC}">
                <c16:uniqueId val="{00000007-4178-4F00-A3D2-951E922FA127}"/>
              </c:ext>
            </c:extLst>
          </c:dPt>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Sheet1!$A$2:$A$5</c:f>
              <c:strCache>
                <c:ptCount val="4"/>
                <c:pt idx="0">
                  <c:v>18 - 24 (n=72)</c:v>
                </c:pt>
                <c:pt idx="1">
                  <c:v>25 - 34 (n=629)</c:v>
                </c:pt>
                <c:pt idx="2">
                  <c:v>35 - 49 (n=1290)</c:v>
                </c:pt>
                <c:pt idx="3">
                  <c:v>50+ (n=1157)</c:v>
                </c:pt>
              </c:strCache>
            </c:strRef>
          </c:cat>
          <c:val>
            <c:numRef>
              <c:f>Sheet1!$B$2:$B$5</c:f>
              <c:numCache>
                <c:formatCode>0%</c:formatCode>
                <c:ptCount val="4"/>
                <c:pt idx="0">
                  <c:v>2.3E-2</c:v>
                </c:pt>
                <c:pt idx="1">
                  <c:v>0.193</c:v>
                </c:pt>
                <c:pt idx="2">
                  <c:v>0.40500000000000003</c:v>
                </c:pt>
                <c:pt idx="3">
                  <c:v>0.37</c:v>
                </c:pt>
              </c:numCache>
            </c:numRef>
          </c:val>
          <c:extLst>
            <c:ext xmlns:c16="http://schemas.microsoft.com/office/drawing/2014/chart" uri="{C3380CC4-5D6E-409C-BE32-E72D297353CC}">
              <c16:uniqueId val="{00000002-63D6-4582-B707-B7DD06804D79}"/>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00207125456579"/>
          <c:y val="3.3586588407027697E-2"/>
          <c:w val="0.85972928056482023"/>
          <c:h val="0.82161643587654987"/>
        </c:manualLayout>
      </c:layout>
      <c:barChart>
        <c:barDir val="col"/>
        <c:grouping val="clustered"/>
        <c:varyColors val="0"/>
        <c:ser>
          <c:idx val="1"/>
          <c:order val="0"/>
          <c:tx>
            <c:strRef>
              <c:f>Sheet1!$B$1</c:f>
              <c:strCache>
                <c:ptCount val="1"/>
                <c:pt idx="0">
                  <c:v>Passenger</c:v>
                </c:pt>
              </c:strCache>
            </c:strRef>
          </c:tx>
          <c:spPr>
            <a:solidFill>
              <a:schemeClr val="tx2"/>
            </a:solidFill>
            <a:ln w="28575" cmpd="dbl">
              <a:noFill/>
            </a:ln>
          </c:spPr>
          <c:invertIfNegative val="0"/>
          <c:dLbls>
            <c:spPr>
              <a:noFill/>
              <a:ln>
                <a:noFill/>
              </a:ln>
              <a:effectLst/>
            </c:spPr>
            <c:txPr>
              <a:bodyPr wrap="square" lIns="38100" tIns="19050" rIns="38100" bIns="19050" anchor="ctr">
                <a:spAutoFit/>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18 - 24 </c:v>
                </c:pt>
                <c:pt idx="1">
                  <c:v>25 - 34 </c:v>
                </c:pt>
                <c:pt idx="2">
                  <c:v>35 - 49</c:v>
                </c:pt>
                <c:pt idx="3">
                  <c:v>50 + </c:v>
                </c:pt>
              </c:strCache>
            </c:strRef>
          </c:cat>
          <c:val>
            <c:numRef>
              <c:f>Sheet1!$B$2:$B$5</c:f>
              <c:numCache>
                <c:formatCode>0.0</c:formatCode>
                <c:ptCount val="4"/>
                <c:pt idx="0">
                  <c:v>94.560675222</c:v>
                </c:pt>
                <c:pt idx="1">
                  <c:v>93.294198307000002</c:v>
                </c:pt>
                <c:pt idx="2">
                  <c:v>93.747291884999996</c:v>
                </c:pt>
                <c:pt idx="3">
                  <c:v>94.430032796999996</c:v>
                </c:pt>
              </c:numCache>
            </c:numRef>
          </c:val>
          <c:extLst>
            <c:ext xmlns:c16="http://schemas.microsoft.com/office/drawing/2014/chart" uri="{C3380CC4-5D6E-409C-BE32-E72D297353CC}">
              <c16:uniqueId val="{00000000-EDE5-4CCD-B878-824389A47E29}"/>
            </c:ext>
          </c:extLst>
        </c:ser>
        <c:ser>
          <c:idx val="2"/>
          <c:order val="1"/>
          <c:tx>
            <c:strRef>
              <c:f>Sheet1!$C$1</c:f>
              <c:strCache>
                <c:ptCount val="1"/>
                <c:pt idx="0">
                  <c:v>Light Commercial</c:v>
                </c:pt>
              </c:strCache>
            </c:strRef>
          </c:tx>
          <c:spPr>
            <a:solidFill>
              <a:schemeClr val="accent5"/>
            </a:solidFill>
            <a:ln>
              <a:noFill/>
            </a:ln>
          </c:spPr>
          <c:invertIfNegative val="0"/>
          <c:dLbls>
            <c:spPr>
              <a:noFill/>
              <a:ln>
                <a:noFill/>
              </a:ln>
              <a:effectLst/>
            </c:spPr>
            <c:txPr>
              <a:bodyPr wrap="square" lIns="38100" tIns="19050" rIns="38100" bIns="19050" anchor="ctr">
                <a:spAutoFit/>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18 - 24 </c:v>
                </c:pt>
                <c:pt idx="1">
                  <c:v>25 - 34 </c:v>
                </c:pt>
                <c:pt idx="2">
                  <c:v>35 - 49</c:v>
                </c:pt>
                <c:pt idx="3">
                  <c:v>50 + </c:v>
                </c:pt>
              </c:strCache>
            </c:strRef>
          </c:cat>
          <c:val>
            <c:numRef>
              <c:f>Sheet1!$C$2:$C$5</c:f>
              <c:numCache>
                <c:formatCode>0.0</c:formatCode>
                <c:ptCount val="4"/>
                <c:pt idx="0">
                  <c:v>93.225014090000002</c:v>
                </c:pt>
                <c:pt idx="1">
                  <c:v>93.764110955000007</c:v>
                </c:pt>
                <c:pt idx="2">
                  <c:v>94.744032313000005</c:v>
                </c:pt>
                <c:pt idx="3">
                  <c:v>94.564605900000004</c:v>
                </c:pt>
              </c:numCache>
            </c:numRef>
          </c:val>
          <c:extLst>
            <c:ext xmlns:c16="http://schemas.microsoft.com/office/drawing/2014/chart" uri="{C3380CC4-5D6E-409C-BE32-E72D297353CC}">
              <c16:uniqueId val="{00000001-EDE5-4CCD-B878-824389A47E29}"/>
            </c:ext>
          </c:extLst>
        </c:ser>
        <c:dLbls>
          <c:showLegendKey val="0"/>
          <c:showVal val="0"/>
          <c:showCatName val="0"/>
          <c:showSerName val="0"/>
          <c:showPercent val="0"/>
          <c:showBubbleSize val="0"/>
        </c:dLbls>
        <c:gapWidth val="150"/>
        <c:overlap val="-5"/>
        <c:axId val="129363968"/>
        <c:axId val="129365888"/>
      </c:barChart>
      <c:catAx>
        <c:axId val="129363968"/>
        <c:scaling>
          <c:orientation val="minMax"/>
        </c:scaling>
        <c:delete val="0"/>
        <c:axPos val="b"/>
        <c:majorGridlines>
          <c:spPr>
            <a:ln>
              <a:solidFill>
                <a:schemeClr val="bg1">
                  <a:lumMod val="75000"/>
                </a:schemeClr>
              </a:solidFill>
            </a:ln>
          </c:spPr>
        </c:majorGridlines>
        <c:numFmt formatCode="General" sourceLinked="1"/>
        <c:majorTickMark val="out"/>
        <c:minorTickMark val="none"/>
        <c:tickLblPos val="nextTo"/>
        <c:txPr>
          <a:bodyPr/>
          <a:lstStyle/>
          <a:p>
            <a:pPr>
              <a:defRPr sz="900" b="1"/>
            </a:pPr>
            <a:endParaRPr lang="en-US"/>
          </a:p>
        </c:txPr>
        <c:crossAx val="129365888"/>
        <c:crosses val="autoZero"/>
        <c:auto val="1"/>
        <c:lblAlgn val="ctr"/>
        <c:lblOffset val="100"/>
        <c:noMultiLvlLbl val="0"/>
      </c:catAx>
      <c:valAx>
        <c:axId val="129365888"/>
        <c:scaling>
          <c:orientation val="minMax"/>
          <c:max val="100"/>
          <c:min val="0"/>
        </c:scaling>
        <c:delete val="0"/>
        <c:axPos val="l"/>
        <c:majorGridlines>
          <c:spPr>
            <a:ln>
              <a:solidFill>
                <a:schemeClr val="bg1">
                  <a:lumMod val="85000"/>
                </a:schemeClr>
              </a:solidFill>
            </a:ln>
          </c:spPr>
        </c:majorGridlines>
        <c:title>
          <c:tx>
            <c:rich>
              <a:bodyPr/>
              <a:lstStyle/>
              <a:p>
                <a:pPr>
                  <a:defRPr sz="1050"/>
                </a:pPr>
                <a:r>
                  <a:rPr lang="en-GB" sz="1050" b="1" i="0" baseline="0" dirty="0">
                    <a:effectLst/>
                  </a:rPr>
                  <a:t>Sales Index (%)</a:t>
                </a:r>
                <a:endParaRPr lang="en-ZA" sz="1050" dirty="0">
                  <a:effectLst/>
                </a:endParaRPr>
              </a:p>
            </c:rich>
          </c:tx>
          <c:overlay val="0"/>
        </c:title>
        <c:numFmt formatCode="#,##0.0" sourceLinked="0"/>
        <c:majorTickMark val="cross"/>
        <c:minorTickMark val="none"/>
        <c:tickLblPos val="nextTo"/>
        <c:txPr>
          <a:bodyPr/>
          <a:lstStyle/>
          <a:p>
            <a:pPr>
              <a:defRPr sz="900"/>
            </a:pPr>
            <a:endParaRPr lang="en-US"/>
          </a:p>
        </c:txPr>
        <c:crossAx val="129363968"/>
        <c:crosses val="autoZero"/>
        <c:crossBetween val="between"/>
        <c:majorUnit val="10"/>
      </c:valAx>
    </c:plotArea>
    <c:legend>
      <c:legendPos val="b"/>
      <c:overlay val="0"/>
      <c:txPr>
        <a:bodyPr/>
        <a:lstStyle/>
        <a:p>
          <a:pPr>
            <a:defRPr sz="1000"/>
          </a:pPr>
          <a:endParaRPr lang="en-US"/>
        </a:p>
      </c:txPr>
    </c:legend>
    <c:plotVisOnly val="1"/>
    <c:dispBlanksAs val="gap"/>
    <c:showDLblsOverMax val="0"/>
  </c:chart>
  <c:txPr>
    <a:bodyPr/>
    <a:lstStyle/>
    <a:p>
      <a:pPr>
        <a:defRPr sz="1050"/>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13780845171500072"/>
          <c:y val="0.1761602569412343"/>
          <c:w val="0.5895016009127042"/>
          <c:h val="0.82176411961020601"/>
        </c:manualLayout>
      </c:layout>
      <c:pieChart>
        <c:varyColors val="1"/>
        <c:ser>
          <c:idx val="0"/>
          <c:order val="0"/>
          <c:tx>
            <c:strRef>
              <c:f>Sheet1!$B$1</c:f>
              <c:strCache>
                <c:ptCount val="1"/>
                <c:pt idx="0">
                  <c:v>Passenger</c:v>
                </c:pt>
              </c:strCache>
            </c:strRef>
          </c:tx>
          <c:dPt>
            <c:idx val="0"/>
            <c:bubble3D val="0"/>
            <c:spPr>
              <a:solidFill>
                <a:srgbClr val="97B5E1"/>
              </a:solidFill>
              <a:ln>
                <a:noFill/>
              </a:ln>
              <a:effectLst/>
            </c:spPr>
            <c:extLst>
              <c:ext xmlns:c16="http://schemas.microsoft.com/office/drawing/2014/chart" uri="{C3380CC4-5D6E-409C-BE32-E72D297353CC}">
                <c16:uniqueId val="{00000001-D556-4B83-B970-17E834F9352F}"/>
              </c:ext>
            </c:extLst>
          </c:dPt>
          <c:dPt>
            <c:idx val="1"/>
            <c:bubble3D val="0"/>
            <c:spPr>
              <a:solidFill>
                <a:srgbClr val="5E8CD0"/>
              </a:solidFill>
              <a:ln>
                <a:noFill/>
              </a:ln>
              <a:effectLst/>
            </c:spPr>
            <c:extLst>
              <c:ext xmlns:c16="http://schemas.microsoft.com/office/drawing/2014/chart" uri="{C3380CC4-5D6E-409C-BE32-E72D297353CC}">
                <c16:uniqueId val="{00000004-D556-4B83-B970-17E834F9352F}"/>
              </c:ext>
            </c:extLst>
          </c:dPt>
          <c:dPt>
            <c:idx val="2"/>
            <c:bubble3D val="0"/>
            <c:spPr>
              <a:solidFill>
                <a:srgbClr val="284F88"/>
              </a:solidFill>
              <a:ln>
                <a:noFill/>
              </a:ln>
              <a:effectLst/>
            </c:spPr>
            <c:extLst>
              <c:ext xmlns:c16="http://schemas.microsoft.com/office/drawing/2014/chart" uri="{C3380CC4-5D6E-409C-BE32-E72D297353CC}">
                <c16:uniqueId val="{00000005-D556-4B83-B970-17E834F9352F}"/>
              </c:ext>
            </c:extLst>
          </c:dPt>
          <c:dPt>
            <c:idx val="3"/>
            <c:bubble3D val="0"/>
            <c:spPr>
              <a:solidFill>
                <a:schemeClr val="tx2"/>
              </a:solidFill>
              <a:ln>
                <a:noFill/>
              </a:ln>
              <a:effectLst/>
            </c:spPr>
            <c:extLst>
              <c:ext xmlns:c16="http://schemas.microsoft.com/office/drawing/2014/chart" uri="{C3380CC4-5D6E-409C-BE32-E72D297353CC}">
                <c16:uniqueId val="{00000003-D556-4B83-B970-17E834F9352F}"/>
              </c:ext>
            </c:extLst>
          </c:dPt>
          <c:dPt>
            <c:idx val="4"/>
            <c:bubble3D val="0"/>
            <c:spPr>
              <a:solidFill>
                <a:schemeClr val="tx2">
                  <a:lumMod val="50000"/>
                </a:schemeClr>
              </a:solidFill>
              <a:ln>
                <a:noFill/>
              </a:ln>
              <a:effectLst/>
            </c:spPr>
            <c:extLst>
              <c:ext xmlns:c16="http://schemas.microsoft.com/office/drawing/2014/chart" uri="{C3380CC4-5D6E-409C-BE32-E72D297353CC}">
                <c16:uniqueId val="{00000000-7B96-4DCD-B6E1-D0F06573CD73}"/>
              </c:ext>
            </c:extLst>
          </c:dPt>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Sheet1!$A$2:$A$6</c:f>
              <c:strCache>
                <c:ptCount val="5"/>
                <c:pt idx="0">
                  <c:v>Asian (n=109)</c:v>
                </c:pt>
                <c:pt idx="1">
                  <c:v>Black (n=2204)</c:v>
                </c:pt>
                <c:pt idx="2">
                  <c:v>Coloured (n=354)</c:v>
                </c:pt>
                <c:pt idx="3">
                  <c:v>Indian (n=402)</c:v>
                </c:pt>
                <c:pt idx="4">
                  <c:v>White (n=2239)</c:v>
                </c:pt>
              </c:strCache>
            </c:strRef>
          </c:cat>
          <c:val>
            <c:numRef>
              <c:f>Sheet1!$B$2:$B$6</c:f>
              <c:numCache>
                <c:formatCode>0.0%</c:formatCode>
                <c:ptCount val="5"/>
                <c:pt idx="0">
                  <c:v>0.02</c:v>
                </c:pt>
                <c:pt idx="1">
                  <c:v>0.41299999999999998</c:v>
                </c:pt>
                <c:pt idx="2">
                  <c:v>6.7000000000000004E-2</c:v>
                </c:pt>
                <c:pt idx="3">
                  <c:v>7.4999999999999997E-2</c:v>
                </c:pt>
                <c:pt idx="4">
                  <c:v>0.34300000000000003</c:v>
                </c:pt>
              </c:numCache>
            </c:numRef>
          </c:val>
          <c:extLst>
            <c:ext xmlns:c16="http://schemas.microsoft.com/office/drawing/2014/chart" uri="{C3380CC4-5D6E-409C-BE32-E72D297353CC}">
              <c16:uniqueId val="{00000002-D556-4B83-B970-17E834F9352F}"/>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3780845171500072"/>
          <c:y val="0.1761602569412343"/>
          <c:w val="0.5895016009127042"/>
          <c:h val="0.82176411961020601"/>
        </c:manualLayout>
      </c:layout>
      <c:pieChart>
        <c:varyColors val="1"/>
        <c:ser>
          <c:idx val="0"/>
          <c:order val="0"/>
          <c:tx>
            <c:strRef>
              <c:f>Sheet1!$B$1</c:f>
              <c:strCache>
                <c:ptCount val="1"/>
                <c:pt idx="0">
                  <c:v>LCV</c:v>
                </c:pt>
              </c:strCache>
            </c:strRef>
          </c:tx>
          <c:dPt>
            <c:idx val="0"/>
            <c:bubble3D val="0"/>
            <c:spPr>
              <a:solidFill>
                <a:schemeClr val="accent5">
                  <a:tint val="54000"/>
                </a:schemeClr>
              </a:solidFill>
              <a:ln>
                <a:noFill/>
              </a:ln>
              <a:effectLst/>
            </c:spPr>
            <c:extLst>
              <c:ext xmlns:c16="http://schemas.microsoft.com/office/drawing/2014/chart" uri="{C3380CC4-5D6E-409C-BE32-E72D297353CC}">
                <c16:uniqueId val="{00000001-63D6-4582-B707-B7DD06804D79}"/>
              </c:ext>
            </c:extLst>
          </c:dPt>
          <c:dPt>
            <c:idx val="1"/>
            <c:bubble3D val="0"/>
            <c:spPr>
              <a:solidFill>
                <a:schemeClr val="accent5">
                  <a:tint val="77000"/>
                </a:schemeClr>
              </a:solidFill>
              <a:ln>
                <a:noFill/>
              </a:ln>
              <a:effectLst/>
            </c:spPr>
            <c:extLst>
              <c:ext xmlns:c16="http://schemas.microsoft.com/office/drawing/2014/chart" uri="{C3380CC4-5D6E-409C-BE32-E72D297353CC}">
                <c16:uniqueId val="{00000003-0E01-459F-B7D7-A1728ADB6F23}"/>
              </c:ext>
            </c:extLst>
          </c:dPt>
          <c:dPt>
            <c:idx val="2"/>
            <c:bubble3D val="0"/>
            <c:spPr>
              <a:solidFill>
                <a:schemeClr val="accent5"/>
              </a:solidFill>
              <a:ln>
                <a:noFill/>
              </a:ln>
              <a:effectLst/>
            </c:spPr>
            <c:extLst>
              <c:ext xmlns:c16="http://schemas.microsoft.com/office/drawing/2014/chart" uri="{C3380CC4-5D6E-409C-BE32-E72D297353CC}">
                <c16:uniqueId val="{00000005-0E01-459F-B7D7-A1728ADB6F23}"/>
              </c:ext>
            </c:extLst>
          </c:dPt>
          <c:dPt>
            <c:idx val="3"/>
            <c:bubble3D val="0"/>
            <c:spPr>
              <a:solidFill>
                <a:schemeClr val="accent5">
                  <a:shade val="76000"/>
                </a:schemeClr>
              </a:solidFill>
              <a:ln>
                <a:noFill/>
              </a:ln>
              <a:effectLst/>
            </c:spPr>
            <c:extLst>
              <c:ext xmlns:c16="http://schemas.microsoft.com/office/drawing/2014/chart" uri="{C3380CC4-5D6E-409C-BE32-E72D297353CC}">
                <c16:uniqueId val="{00000007-0E01-459F-B7D7-A1728ADB6F23}"/>
              </c:ext>
            </c:extLst>
          </c:dPt>
          <c:dPt>
            <c:idx val="4"/>
            <c:bubble3D val="0"/>
            <c:spPr>
              <a:solidFill>
                <a:schemeClr val="accent5">
                  <a:shade val="53000"/>
                </a:schemeClr>
              </a:solidFill>
              <a:ln>
                <a:noFill/>
              </a:ln>
              <a:effectLst/>
            </c:spPr>
            <c:extLst>
              <c:ext xmlns:c16="http://schemas.microsoft.com/office/drawing/2014/chart" uri="{C3380CC4-5D6E-409C-BE32-E72D297353CC}">
                <c16:uniqueId val="{00000009-0E01-459F-B7D7-A1728ADB6F23}"/>
              </c:ext>
            </c:extLst>
          </c:dPt>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Sheet1!$A$2:$A$6</c:f>
              <c:strCache>
                <c:ptCount val="5"/>
                <c:pt idx="0">
                  <c:v>Asian (n=36)</c:v>
                </c:pt>
                <c:pt idx="1">
                  <c:v>Black (n=1091)</c:v>
                </c:pt>
                <c:pt idx="2">
                  <c:v>Coloured (n=121)</c:v>
                </c:pt>
                <c:pt idx="3">
                  <c:v>Indian (n=147)</c:v>
                </c:pt>
                <c:pt idx="4">
                  <c:v>White (n=1535)</c:v>
                </c:pt>
              </c:strCache>
            </c:strRef>
          </c:cat>
          <c:val>
            <c:numRef>
              <c:f>Sheet1!$B$2:$B$6</c:f>
              <c:numCache>
                <c:formatCode>0.0%</c:formatCode>
                <c:ptCount val="5"/>
                <c:pt idx="0">
                  <c:v>1.0999999999999999E-2</c:v>
                </c:pt>
                <c:pt idx="1">
                  <c:v>0.34799999999999998</c:v>
                </c:pt>
                <c:pt idx="2">
                  <c:v>3.6999999999999998E-2</c:v>
                </c:pt>
                <c:pt idx="3">
                  <c:v>4.2000000000000003E-2</c:v>
                </c:pt>
                <c:pt idx="4">
                  <c:v>0.48699999999999999</c:v>
                </c:pt>
              </c:numCache>
            </c:numRef>
          </c:val>
          <c:extLst>
            <c:ext xmlns:c16="http://schemas.microsoft.com/office/drawing/2014/chart" uri="{C3380CC4-5D6E-409C-BE32-E72D297353CC}">
              <c16:uniqueId val="{00000002-63D6-4582-B707-B7DD06804D79}"/>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00207125456579"/>
          <c:y val="3.3586588407027697E-2"/>
          <c:w val="0.85972928056482023"/>
          <c:h val="0.82161643587654987"/>
        </c:manualLayout>
      </c:layout>
      <c:barChart>
        <c:barDir val="col"/>
        <c:grouping val="clustered"/>
        <c:varyColors val="0"/>
        <c:ser>
          <c:idx val="1"/>
          <c:order val="0"/>
          <c:tx>
            <c:strRef>
              <c:f>Sheet1!$B$1</c:f>
              <c:strCache>
                <c:ptCount val="1"/>
                <c:pt idx="0">
                  <c:v>Passenger</c:v>
                </c:pt>
              </c:strCache>
            </c:strRef>
          </c:tx>
          <c:spPr>
            <a:solidFill>
              <a:schemeClr val="tx2"/>
            </a:solidFill>
            <a:ln w="28575" cmpd="dbl">
              <a:noFill/>
            </a:ln>
          </c:spPr>
          <c:invertIfNegative val="0"/>
          <c:dLbls>
            <c:spPr>
              <a:noFill/>
              <a:ln>
                <a:noFill/>
              </a:ln>
              <a:effectLst/>
            </c:spPr>
            <c:txPr>
              <a:bodyPr wrap="square" lIns="38100" tIns="19050" rIns="38100" bIns="19050" anchor="ctr">
                <a:spAutoFit/>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Asian</c:v>
                </c:pt>
                <c:pt idx="1">
                  <c:v>Black</c:v>
                </c:pt>
                <c:pt idx="2">
                  <c:v>Coloured</c:v>
                </c:pt>
                <c:pt idx="3">
                  <c:v>Indian</c:v>
                </c:pt>
                <c:pt idx="4">
                  <c:v>White</c:v>
                </c:pt>
              </c:strCache>
            </c:strRef>
          </c:cat>
          <c:val>
            <c:numRef>
              <c:f>Sheet1!$B$2:$B$6</c:f>
              <c:numCache>
                <c:formatCode>0.0</c:formatCode>
                <c:ptCount val="5"/>
                <c:pt idx="0">
                  <c:v>94.662543654000004</c:v>
                </c:pt>
                <c:pt idx="1">
                  <c:v>94.077718445000002</c:v>
                </c:pt>
                <c:pt idx="2">
                  <c:v>94.001757912000002</c:v>
                </c:pt>
                <c:pt idx="3">
                  <c:v>92.914881557000001</c:v>
                </c:pt>
                <c:pt idx="4">
                  <c:v>94.110003454999998</c:v>
                </c:pt>
              </c:numCache>
            </c:numRef>
          </c:val>
          <c:extLst>
            <c:ext xmlns:c16="http://schemas.microsoft.com/office/drawing/2014/chart" uri="{C3380CC4-5D6E-409C-BE32-E72D297353CC}">
              <c16:uniqueId val="{00000000-EDE5-4CCD-B878-824389A47E29}"/>
            </c:ext>
          </c:extLst>
        </c:ser>
        <c:ser>
          <c:idx val="2"/>
          <c:order val="1"/>
          <c:tx>
            <c:strRef>
              <c:f>Sheet1!$C$1</c:f>
              <c:strCache>
                <c:ptCount val="1"/>
                <c:pt idx="0">
                  <c:v>Light Commercial</c:v>
                </c:pt>
              </c:strCache>
            </c:strRef>
          </c:tx>
          <c:spPr>
            <a:solidFill>
              <a:schemeClr val="accent5"/>
            </a:solidFill>
            <a:ln>
              <a:noFill/>
            </a:ln>
          </c:spPr>
          <c:invertIfNegative val="0"/>
          <c:dLbls>
            <c:spPr>
              <a:noFill/>
              <a:ln>
                <a:noFill/>
              </a:ln>
              <a:effectLst/>
            </c:spPr>
            <c:txPr>
              <a:bodyPr wrap="square" lIns="38100" tIns="19050" rIns="38100" bIns="19050" anchor="ctr">
                <a:spAutoFit/>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Asian</c:v>
                </c:pt>
                <c:pt idx="1">
                  <c:v>Black</c:v>
                </c:pt>
                <c:pt idx="2">
                  <c:v>Coloured</c:v>
                </c:pt>
                <c:pt idx="3">
                  <c:v>Indian</c:v>
                </c:pt>
                <c:pt idx="4">
                  <c:v>White</c:v>
                </c:pt>
              </c:strCache>
            </c:strRef>
          </c:cat>
          <c:val>
            <c:numRef>
              <c:f>Sheet1!$C$2:$C$6</c:f>
              <c:numCache>
                <c:formatCode>0.0</c:formatCode>
                <c:ptCount val="5"/>
                <c:pt idx="0">
                  <c:v>95.145843611000004</c:v>
                </c:pt>
                <c:pt idx="1">
                  <c:v>95.078780519999995</c:v>
                </c:pt>
                <c:pt idx="2">
                  <c:v>93.202301069000001</c:v>
                </c:pt>
                <c:pt idx="3">
                  <c:v>94.747768503000003</c:v>
                </c:pt>
                <c:pt idx="4">
                  <c:v>94.136197112000005</c:v>
                </c:pt>
              </c:numCache>
            </c:numRef>
          </c:val>
          <c:extLst>
            <c:ext xmlns:c16="http://schemas.microsoft.com/office/drawing/2014/chart" uri="{C3380CC4-5D6E-409C-BE32-E72D297353CC}">
              <c16:uniqueId val="{00000001-EDE5-4CCD-B878-824389A47E29}"/>
            </c:ext>
          </c:extLst>
        </c:ser>
        <c:dLbls>
          <c:showLegendKey val="0"/>
          <c:showVal val="0"/>
          <c:showCatName val="0"/>
          <c:showSerName val="0"/>
          <c:showPercent val="0"/>
          <c:showBubbleSize val="0"/>
        </c:dLbls>
        <c:gapWidth val="150"/>
        <c:overlap val="-5"/>
        <c:axId val="129363968"/>
        <c:axId val="129365888"/>
      </c:barChart>
      <c:catAx>
        <c:axId val="129363968"/>
        <c:scaling>
          <c:orientation val="minMax"/>
        </c:scaling>
        <c:delete val="0"/>
        <c:axPos val="b"/>
        <c:majorGridlines>
          <c:spPr>
            <a:ln>
              <a:solidFill>
                <a:schemeClr val="bg1">
                  <a:lumMod val="75000"/>
                </a:schemeClr>
              </a:solidFill>
            </a:ln>
          </c:spPr>
        </c:majorGridlines>
        <c:numFmt formatCode="General" sourceLinked="1"/>
        <c:majorTickMark val="out"/>
        <c:minorTickMark val="none"/>
        <c:tickLblPos val="nextTo"/>
        <c:txPr>
          <a:bodyPr/>
          <a:lstStyle/>
          <a:p>
            <a:pPr>
              <a:defRPr sz="900" b="1"/>
            </a:pPr>
            <a:endParaRPr lang="en-US"/>
          </a:p>
        </c:txPr>
        <c:crossAx val="129365888"/>
        <c:crosses val="autoZero"/>
        <c:auto val="1"/>
        <c:lblAlgn val="ctr"/>
        <c:lblOffset val="100"/>
        <c:noMultiLvlLbl val="0"/>
      </c:catAx>
      <c:valAx>
        <c:axId val="129365888"/>
        <c:scaling>
          <c:orientation val="minMax"/>
          <c:max val="100"/>
          <c:min val="0"/>
        </c:scaling>
        <c:delete val="0"/>
        <c:axPos val="l"/>
        <c:majorGridlines>
          <c:spPr>
            <a:ln>
              <a:solidFill>
                <a:schemeClr val="bg1">
                  <a:lumMod val="85000"/>
                </a:schemeClr>
              </a:solidFill>
            </a:ln>
          </c:spPr>
        </c:majorGridlines>
        <c:title>
          <c:tx>
            <c:rich>
              <a:bodyPr/>
              <a:lstStyle/>
              <a:p>
                <a:pPr>
                  <a:defRPr sz="1050"/>
                </a:pPr>
                <a:r>
                  <a:rPr lang="en-GB" sz="1050" b="1" i="0" baseline="0" dirty="0">
                    <a:effectLst/>
                  </a:rPr>
                  <a:t>Sales Index (%)</a:t>
                </a:r>
                <a:endParaRPr lang="en-ZA" sz="1050" dirty="0">
                  <a:effectLst/>
                </a:endParaRPr>
              </a:p>
            </c:rich>
          </c:tx>
          <c:overlay val="0"/>
        </c:title>
        <c:numFmt formatCode="#,##0.0" sourceLinked="0"/>
        <c:majorTickMark val="cross"/>
        <c:minorTickMark val="none"/>
        <c:tickLblPos val="nextTo"/>
        <c:txPr>
          <a:bodyPr/>
          <a:lstStyle/>
          <a:p>
            <a:pPr>
              <a:defRPr sz="900"/>
            </a:pPr>
            <a:endParaRPr lang="en-US"/>
          </a:p>
        </c:txPr>
        <c:crossAx val="129363968"/>
        <c:crosses val="autoZero"/>
        <c:crossBetween val="between"/>
        <c:majorUnit val="10"/>
      </c:valAx>
    </c:plotArea>
    <c:legend>
      <c:legendPos val="b"/>
      <c:overlay val="0"/>
      <c:txPr>
        <a:bodyPr/>
        <a:lstStyle/>
        <a:p>
          <a:pPr>
            <a:defRPr sz="1000"/>
          </a:pPr>
          <a:endParaRPr lang="en-US"/>
        </a:p>
      </c:txPr>
    </c:legend>
    <c:plotVisOnly val="1"/>
    <c:dispBlanksAs val="gap"/>
    <c:showDLblsOverMax val="0"/>
  </c:chart>
  <c:txPr>
    <a:bodyPr/>
    <a:lstStyle/>
    <a:p>
      <a:pPr>
        <a:defRPr sz="1050"/>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13780845171500072"/>
          <c:y val="0.1761602569412343"/>
          <c:w val="0.5895016009127042"/>
          <c:h val="0.82176411961020601"/>
        </c:manualLayout>
      </c:layout>
      <c:pieChart>
        <c:varyColors val="1"/>
        <c:ser>
          <c:idx val="0"/>
          <c:order val="0"/>
          <c:tx>
            <c:strRef>
              <c:f>Sheet1!$B$1</c:f>
              <c:strCache>
                <c:ptCount val="1"/>
                <c:pt idx="0">
                  <c:v>Passenger</c:v>
                </c:pt>
              </c:strCache>
            </c:strRef>
          </c:tx>
          <c:dPt>
            <c:idx val="0"/>
            <c:bubble3D val="0"/>
            <c:spPr>
              <a:solidFill>
                <a:srgbClr val="D8E3F4"/>
              </a:solidFill>
              <a:ln>
                <a:noFill/>
              </a:ln>
              <a:effectLst/>
            </c:spPr>
            <c:extLst>
              <c:ext xmlns:c16="http://schemas.microsoft.com/office/drawing/2014/chart" uri="{C3380CC4-5D6E-409C-BE32-E72D297353CC}">
                <c16:uniqueId val="{00000001-D556-4B83-B970-17E834F9352F}"/>
              </c:ext>
            </c:extLst>
          </c:dPt>
          <c:dPt>
            <c:idx val="1"/>
            <c:bubble3D val="0"/>
            <c:spPr>
              <a:solidFill>
                <a:schemeClr val="tx2">
                  <a:lumMod val="20000"/>
                  <a:lumOff val="80000"/>
                </a:schemeClr>
              </a:solidFill>
              <a:ln>
                <a:noFill/>
              </a:ln>
              <a:effectLst/>
            </c:spPr>
            <c:extLst>
              <c:ext xmlns:c16="http://schemas.microsoft.com/office/drawing/2014/chart" uri="{C3380CC4-5D6E-409C-BE32-E72D297353CC}">
                <c16:uniqueId val="{00000004-D556-4B83-B970-17E834F9352F}"/>
              </c:ext>
            </c:extLst>
          </c:dPt>
          <c:dPt>
            <c:idx val="2"/>
            <c:bubble3D val="0"/>
            <c:spPr>
              <a:solidFill>
                <a:srgbClr val="B8CCEA"/>
              </a:solidFill>
              <a:ln>
                <a:noFill/>
              </a:ln>
              <a:effectLst/>
            </c:spPr>
            <c:extLst>
              <c:ext xmlns:c16="http://schemas.microsoft.com/office/drawing/2014/chart" uri="{C3380CC4-5D6E-409C-BE32-E72D297353CC}">
                <c16:uniqueId val="{00000005-D556-4B83-B970-17E834F9352F}"/>
              </c:ext>
            </c:extLst>
          </c:dPt>
          <c:dPt>
            <c:idx val="3"/>
            <c:bubble3D val="0"/>
            <c:spPr>
              <a:solidFill>
                <a:srgbClr val="97B5E1"/>
              </a:solidFill>
              <a:ln>
                <a:noFill/>
              </a:ln>
              <a:effectLst/>
            </c:spPr>
            <c:extLst>
              <c:ext xmlns:c16="http://schemas.microsoft.com/office/drawing/2014/chart" uri="{C3380CC4-5D6E-409C-BE32-E72D297353CC}">
                <c16:uniqueId val="{00000003-D556-4B83-B970-17E834F9352F}"/>
              </c:ext>
            </c:extLst>
          </c:dPt>
          <c:dPt>
            <c:idx val="4"/>
            <c:bubble3D val="0"/>
            <c:spPr>
              <a:solidFill>
                <a:srgbClr val="6E97D4"/>
              </a:solidFill>
              <a:ln>
                <a:noFill/>
              </a:ln>
              <a:effectLst/>
            </c:spPr>
            <c:extLst>
              <c:ext xmlns:c16="http://schemas.microsoft.com/office/drawing/2014/chart" uri="{C3380CC4-5D6E-409C-BE32-E72D297353CC}">
                <c16:uniqueId val="{00000000-7B96-4DCD-B6E1-D0F06573CD73}"/>
              </c:ext>
            </c:extLst>
          </c:dPt>
          <c:dPt>
            <c:idx val="5"/>
            <c:bubble3D val="0"/>
            <c:spPr>
              <a:solidFill>
                <a:srgbClr val="4B7EC9"/>
              </a:solidFill>
              <a:ln>
                <a:noFill/>
              </a:ln>
              <a:effectLst/>
            </c:spPr>
            <c:extLst>
              <c:ext xmlns:c16="http://schemas.microsoft.com/office/drawing/2014/chart" uri="{C3380CC4-5D6E-409C-BE32-E72D297353CC}">
                <c16:uniqueId val="{00000000-D8DA-43C8-AEBA-922F9FE668B2}"/>
              </c:ext>
            </c:extLst>
          </c:dPt>
          <c:dPt>
            <c:idx val="6"/>
            <c:bubble3D val="0"/>
            <c:spPr>
              <a:solidFill>
                <a:srgbClr val="3160A5"/>
              </a:solidFill>
              <a:ln>
                <a:noFill/>
              </a:ln>
              <a:effectLst/>
            </c:spPr>
            <c:extLst>
              <c:ext xmlns:c16="http://schemas.microsoft.com/office/drawing/2014/chart" uri="{C3380CC4-5D6E-409C-BE32-E72D297353CC}">
                <c16:uniqueId val="{00000002-D8DA-43C8-AEBA-922F9FE668B2}"/>
              </c:ext>
            </c:extLst>
          </c:dPt>
          <c:dPt>
            <c:idx val="7"/>
            <c:bubble3D val="0"/>
            <c:spPr>
              <a:solidFill>
                <a:srgbClr val="274D85"/>
              </a:solidFill>
              <a:ln>
                <a:noFill/>
              </a:ln>
              <a:effectLst/>
            </c:spPr>
            <c:extLst>
              <c:ext xmlns:c16="http://schemas.microsoft.com/office/drawing/2014/chart" uri="{C3380CC4-5D6E-409C-BE32-E72D297353CC}">
                <c16:uniqueId val="{00000001-D8DA-43C8-AEBA-922F9FE668B2}"/>
              </c:ext>
            </c:extLst>
          </c:dPt>
          <c:dPt>
            <c:idx val="8"/>
            <c:bubble3D val="0"/>
            <c:spPr>
              <a:solidFill>
                <a:schemeClr val="tx2"/>
              </a:solidFill>
              <a:ln>
                <a:noFill/>
              </a:ln>
              <a:effectLst/>
            </c:spPr>
            <c:extLst>
              <c:ext xmlns:c16="http://schemas.microsoft.com/office/drawing/2014/chart" uri="{C3380CC4-5D6E-409C-BE32-E72D297353CC}">
                <c16:uniqueId val="{00000003-D8DA-43C8-AEBA-922F9FE668B2}"/>
              </c:ext>
            </c:extLst>
          </c:dPt>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Sheet1!$A$2:$A$10</c:f>
              <c:strCache>
                <c:ptCount val="9"/>
                <c:pt idx="0">
                  <c:v>Eastern Cape (n=388)</c:v>
                </c:pt>
                <c:pt idx="1">
                  <c:v>Free State (n=208)</c:v>
                </c:pt>
                <c:pt idx="2">
                  <c:v>Gauteng (n=2584)</c:v>
                </c:pt>
                <c:pt idx="3">
                  <c:v>KwaZulu Natal (n=893)</c:v>
                </c:pt>
                <c:pt idx="4">
                  <c:v>Limpopo (n=257)</c:v>
                </c:pt>
                <c:pt idx="5">
                  <c:v>Mpumalanga (n=313)</c:v>
                </c:pt>
                <c:pt idx="6">
                  <c:v>Northern Cape (n=53)</c:v>
                </c:pt>
                <c:pt idx="7">
                  <c:v>North West Province (n=280)</c:v>
                </c:pt>
                <c:pt idx="8">
                  <c:v>Western Cape (n=776)</c:v>
                </c:pt>
              </c:strCache>
            </c:strRef>
          </c:cat>
          <c:val>
            <c:numRef>
              <c:f>Sheet1!$B$2:$B$10</c:f>
              <c:numCache>
                <c:formatCode>0.0%</c:formatCode>
                <c:ptCount val="9"/>
                <c:pt idx="0">
                  <c:v>6.7384508509899271E-2</c:v>
                </c:pt>
                <c:pt idx="1">
                  <c:v>3.612365404654394E-2</c:v>
                </c:pt>
                <c:pt idx="2">
                  <c:v>0.44876693296283432</c:v>
                </c:pt>
                <c:pt idx="3">
                  <c:v>0.15508857242097951</c:v>
                </c:pt>
                <c:pt idx="4">
                  <c:v>4.4633553317124E-2</c:v>
                </c:pt>
                <c:pt idx="5">
                  <c:v>5.4359152483501219E-2</c:v>
                </c:pt>
                <c:pt idx="6">
                  <c:v>9.2045849253212918E-3</c:v>
                </c:pt>
                <c:pt idx="7">
                  <c:v>4.8627995831886074E-2</c:v>
                </c:pt>
                <c:pt idx="8">
                  <c:v>0.13476901701979854</c:v>
                </c:pt>
              </c:numCache>
            </c:numRef>
          </c:val>
          <c:extLst>
            <c:ext xmlns:c16="http://schemas.microsoft.com/office/drawing/2014/chart" uri="{C3380CC4-5D6E-409C-BE32-E72D297353CC}">
              <c16:uniqueId val="{00000002-D556-4B83-B970-17E834F9352F}"/>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5475857496896384"/>
          <c:y val="0.18739672514717459"/>
          <c:w val="0.32852508098761563"/>
          <c:h val="0.77139762249411459"/>
        </c:manualLayout>
      </c:layout>
      <c:overlay val="0"/>
      <c:spPr>
        <a:noFill/>
        <a:ln>
          <a:noFill/>
        </a:ln>
        <a:effectLst/>
      </c:spPr>
      <c:txPr>
        <a:bodyPr rot="0" spcFirstLastPara="1" vertOverflow="ellipsis" vert="horz" wrap="square" anchor="ctr" anchorCtr="1"/>
        <a:lstStyle/>
        <a:p>
          <a:pPr>
            <a:defRPr sz="85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3780845171500072"/>
          <c:y val="0.1761602569412343"/>
          <c:w val="0.5895016009127042"/>
          <c:h val="0.82176411961020601"/>
        </c:manualLayout>
      </c:layout>
      <c:pieChart>
        <c:varyColors val="1"/>
        <c:ser>
          <c:idx val="0"/>
          <c:order val="0"/>
          <c:tx>
            <c:strRef>
              <c:f>Sheet1!$B$1</c:f>
              <c:strCache>
                <c:ptCount val="1"/>
                <c:pt idx="0">
                  <c:v>Light Commercial</c:v>
                </c:pt>
              </c:strCache>
            </c:strRef>
          </c:tx>
          <c:dPt>
            <c:idx val="0"/>
            <c:bubble3D val="0"/>
            <c:spPr>
              <a:solidFill>
                <a:schemeClr val="accent5">
                  <a:tint val="44000"/>
                </a:schemeClr>
              </a:solidFill>
              <a:ln>
                <a:noFill/>
              </a:ln>
              <a:effectLst/>
            </c:spPr>
            <c:extLst>
              <c:ext xmlns:c16="http://schemas.microsoft.com/office/drawing/2014/chart" uri="{C3380CC4-5D6E-409C-BE32-E72D297353CC}">
                <c16:uniqueId val="{00000001-63D6-4582-B707-B7DD06804D79}"/>
              </c:ext>
            </c:extLst>
          </c:dPt>
          <c:dPt>
            <c:idx val="1"/>
            <c:bubble3D val="0"/>
            <c:spPr>
              <a:solidFill>
                <a:schemeClr val="accent5">
                  <a:tint val="58000"/>
                </a:schemeClr>
              </a:solidFill>
              <a:ln>
                <a:noFill/>
              </a:ln>
              <a:effectLst/>
            </c:spPr>
            <c:extLst>
              <c:ext xmlns:c16="http://schemas.microsoft.com/office/drawing/2014/chart" uri="{C3380CC4-5D6E-409C-BE32-E72D297353CC}">
                <c16:uniqueId val="{00000003-A6DD-4D13-9076-695CAA2AF150}"/>
              </c:ext>
            </c:extLst>
          </c:dPt>
          <c:dPt>
            <c:idx val="2"/>
            <c:bubble3D val="0"/>
            <c:spPr>
              <a:solidFill>
                <a:schemeClr val="accent5">
                  <a:tint val="72000"/>
                </a:schemeClr>
              </a:solidFill>
              <a:ln>
                <a:noFill/>
              </a:ln>
              <a:effectLst/>
            </c:spPr>
            <c:extLst>
              <c:ext xmlns:c16="http://schemas.microsoft.com/office/drawing/2014/chart" uri="{C3380CC4-5D6E-409C-BE32-E72D297353CC}">
                <c16:uniqueId val="{00000005-A6DD-4D13-9076-695CAA2AF150}"/>
              </c:ext>
            </c:extLst>
          </c:dPt>
          <c:dPt>
            <c:idx val="3"/>
            <c:bubble3D val="0"/>
            <c:spPr>
              <a:solidFill>
                <a:schemeClr val="accent5">
                  <a:tint val="86000"/>
                </a:schemeClr>
              </a:solidFill>
              <a:ln>
                <a:noFill/>
              </a:ln>
              <a:effectLst/>
            </c:spPr>
            <c:extLst>
              <c:ext xmlns:c16="http://schemas.microsoft.com/office/drawing/2014/chart" uri="{C3380CC4-5D6E-409C-BE32-E72D297353CC}">
                <c16:uniqueId val="{00000007-A6DD-4D13-9076-695CAA2AF150}"/>
              </c:ext>
            </c:extLst>
          </c:dPt>
          <c:dPt>
            <c:idx val="4"/>
            <c:bubble3D val="0"/>
            <c:spPr>
              <a:solidFill>
                <a:schemeClr val="accent5"/>
              </a:solidFill>
              <a:ln>
                <a:noFill/>
              </a:ln>
              <a:effectLst/>
            </c:spPr>
            <c:extLst>
              <c:ext xmlns:c16="http://schemas.microsoft.com/office/drawing/2014/chart" uri="{C3380CC4-5D6E-409C-BE32-E72D297353CC}">
                <c16:uniqueId val="{00000009-A6DD-4D13-9076-695CAA2AF150}"/>
              </c:ext>
            </c:extLst>
          </c:dPt>
          <c:dPt>
            <c:idx val="5"/>
            <c:bubble3D val="0"/>
            <c:spPr>
              <a:solidFill>
                <a:schemeClr val="accent5">
                  <a:shade val="86000"/>
                </a:schemeClr>
              </a:solidFill>
              <a:ln>
                <a:noFill/>
              </a:ln>
              <a:effectLst/>
            </c:spPr>
            <c:extLst>
              <c:ext xmlns:c16="http://schemas.microsoft.com/office/drawing/2014/chart" uri="{C3380CC4-5D6E-409C-BE32-E72D297353CC}">
                <c16:uniqueId val="{0000000B-A6DD-4D13-9076-695CAA2AF150}"/>
              </c:ext>
            </c:extLst>
          </c:dPt>
          <c:dPt>
            <c:idx val="6"/>
            <c:bubble3D val="0"/>
            <c:spPr>
              <a:solidFill>
                <a:schemeClr val="accent5">
                  <a:shade val="72000"/>
                </a:schemeClr>
              </a:solidFill>
              <a:ln>
                <a:noFill/>
              </a:ln>
              <a:effectLst/>
            </c:spPr>
            <c:extLst>
              <c:ext xmlns:c16="http://schemas.microsoft.com/office/drawing/2014/chart" uri="{C3380CC4-5D6E-409C-BE32-E72D297353CC}">
                <c16:uniqueId val="{0000000D-A6DD-4D13-9076-695CAA2AF150}"/>
              </c:ext>
            </c:extLst>
          </c:dPt>
          <c:dPt>
            <c:idx val="7"/>
            <c:bubble3D val="0"/>
            <c:spPr>
              <a:solidFill>
                <a:schemeClr val="accent5">
                  <a:shade val="58000"/>
                </a:schemeClr>
              </a:solidFill>
              <a:ln>
                <a:noFill/>
              </a:ln>
              <a:effectLst/>
            </c:spPr>
            <c:extLst>
              <c:ext xmlns:c16="http://schemas.microsoft.com/office/drawing/2014/chart" uri="{C3380CC4-5D6E-409C-BE32-E72D297353CC}">
                <c16:uniqueId val="{0000000F-A6DD-4D13-9076-695CAA2AF150}"/>
              </c:ext>
            </c:extLst>
          </c:dPt>
          <c:dPt>
            <c:idx val="8"/>
            <c:bubble3D val="0"/>
            <c:spPr>
              <a:solidFill>
                <a:schemeClr val="accent5">
                  <a:shade val="44000"/>
                </a:schemeClr>
              </a:solidFill>
              <a:ln>
                <a:noFill/>
              </a:ln>
              <a:effectLst/>
            </c:spPr>
            <c:extLst>
              <c:ext xmlns:c16="http://schemas.microsoft.com/office/drawing/2014/chart" uri="{C3380CC4-5D6E-409C-BE32-E72D297353CC}">
                <c16:uniqueId val="{00000011-A6DD-4D13-9076-695CAA2AF150}"/>
              </c:ext>
            </c:extLst>
          </c:dPt>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Sheet1!$A$2:$A$10</c:f>
              <c:strCache>
                <c:ptCount val="9"/>
                <c:pt idx="0">
                  <c:v>Eastern Cape (n=243)</c:v>
                </c:pt>
                <c:pt idx="1">
                  <c:v>Free State (n=133)</c:v>
                </c:pt>
                <c:pt idx="2">
                  <c:v>Gauteng (n=1133)</c:v>
                </c:pt>
                <c:pt idx="3">
                  <c:v>KwaZulu Natal (n=455)</c:v>
                </c:pt>
                <c:pt idx="4">
                  <c:v>Limpopo (n=287)</c:v>
                </c:pt>
                <c:pt idx="5">
                  <c:v>Mpumalanga (n=261)</c:v>
                </c:pt>
                <c:pt idx="6">
                  <c:v>Northern Cape (n=63)</c:v>
                </c:pt>
                <c:pt idx="7">
                  <c:v>North West Province (n=205)</c:v>
                </c:pt>
                <c:pt idx="8">
                  <c:v>Western Cape (n=396)</c:v>
                </c:pt>
              </c:strCache>
            </c:strRef>
          </c:cat>
          <c:val>
            <c:numRef>
              <c:f>Sheet1!$B$2:$B$10</c:f>
              <c:numCache>
                <c:formatCode>0.0%</c:formatCode>
                <c:ptCount val="9"/>
                <c:pt idx="0">
                  <c:v>7.6487252124645896E-2</c:v>
                </c:pt>
                <c:pt idx="1">
                  <c:v>4.1863393138180674E-2</c:v>
                </c:pt>
                <c:pt idx="2">
                  <c:v>0.35662574756059173</c:v>
                </c:pt>
                <c:pt idx="3">
                  <c:v>0.14321687126219704</c:v>
                </c:pt>
                <c:pt idx="4">
                  <c:v>9.0336795719231977E-2</c:v>
                </c:pt>
                <c:pt idx="5">
                  <c:v>8.2152974504249299E-2</c:v>
                </c:pt>
                <c:pt idx="6">
                  <c:v>1.9830028328611898E-2</c:v>
                </c:pt>
                <c:pt idx="7">
                  <c:v>6.4526282656594269E-2</c:v>
                </c:pt>
                <c:pt idx="8">
                  <c:v>0.12464589235127478</c:v>
                </c:pt>
              </c:numCache>
            </c:numRef>
          </c:val>
          <c:extLst>
            <c:ext xmlns:c16="http://schemas.microsoft.com/office/drawing/2014/chart" uri="{C3380CC4-5D6E-409C-BE32-E72D297353CC}">
              <c16:uniqueId val="{00000002-63D6-4582-B707-B7DD06804D79}"/>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6071552922122445"/>
          <c:y val="0.13479740265140225"/>
          <c:w val="0.3225980154067225"/>
          <c:h val="0.85948676724347017"/>
        </c:manualLayout>
      </c:layout>
      <c:overlay val="0"/>
      <c:spPr>
        <a:noFill/>
        <a:ln>
          <a:noFill/>
        </a:ln>
        <a:effectLst/>
      </c:spPr>
      <c:txPr>
        <a:bodyPr rot="0" spcFirstLastPara="1" vertOverflow="ellipsis" vert="horz" wrap="square" anchor="ctr" anchorCtr="1"/>
        <a:lstStyle/>
        <a:p>
          <a:pPr>
            <a:defRPr sz="85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00207125456579"/>
          <c:y val="3.3586588407027697E-2"/>
          <c:w val="0.85972928056482023"/>
          <c:h val="0.82161643587654987"/>
        </c:manualLayout>
      </c:layout>
      <c:barChart>
        <c:barDir val="col"/>
        <c:grouping val="clustered"/>
        <c:varyColors val="0"/>
        <c:ser>
          <c:idx val="1"/>
          <c:order val="0"/>
          <c:tx>
            <c:strRef>
              <c:f>Sheet1!$B$1</c:f>
              <c:strCache>
                <c:ptCount val="1"/>
                <c:pt idx="0">
                  <c:v>Passenger</c:v>
                </c:pt>
              </c:strCache>
            </c:strRef>
          </c:tx>
          <c:spPr>
            <a:solidFill>
              <a:schemeClr val="tx2"/>
            </a:solidFill>
            <a:ln w="28575" cmpd="dbl">
              <a:noFill/>
            </a:ln>
          </c:spPr>
          <c:invertIfNegative val="0"/>
          <c:dLbls>
            <c:spPr>
              <a:noFill/>
              <a:ln>
                <a:noFill/>
              </a:ln>
              <a:effectLst/>
            </c:spPr>
            <c:txPr>
              <a:bodyPr rot="-5400000" vert="horz" wrap="square" lIns="38100" tIns="19050" rIns="38100" bIns="19050" anchor="ctr">
                <a:spAutoFit/>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9"/>
                <c:pt idx="0">
                  <c:v>Eastern Cape</c:v>
                </c:pt>
                <c:pt idx="1">
                  <c:v>Free State</c:v>
                </c:pt>
                <c:pt idx="2">
                  <c:v>Gauteng</c:v>
                </c:pt>
                <c:pt idx="3">
                  <c:v>KwaZulu Natal</c:v>
                </c:pt>
                <c:pt idx="4">
                  <c:v>Limpopo</c:v>
                </c:pt>
                <c:pt idx="5">
                  <c:v>Mpumalanga</c:v>
                </c:pt>
                <c:pt idx="6">
                  <c:v>Northern Cape</c:v>
                </c:pt>
                <c:pt idx="7">
                  <c:v>North West Province</c:v>
                </c:pt>
                <c:pt idx="8">
                  <c:v>Western Cape</c:v>
                </c:pt>
              </c:strCache>
            </c:strRef>
          </c:cat>
          <c:val>
            <c:numRef>
              <c:f>Sheet1!$B$2:$B$10</c:f>
              <c:numCache>
                <c:formatCode>0.0</c:formatCode>
                <c:ptCount val="9"/>
                <c:pt idx="0">
                  <c:v>94.279020794999994</c:v>
                </c:pt>
                <c:pt idx="1">
                  <c:v>94.805466581000005</c:v>
                </c:pt>
                <c:pt idx="2">
                  <c:v>93.688040260999998</c:v>
                </c:pt>
                <c:pt idx="3">
                  <c:v>93.720270541999994</c:v>
                </c:pt>
                <c:pt idx="4">
                  <c:v>94.110968338000006</c:v>
                </c:pt>
                <c:pt idx="5">
                  <c:v>93.993723099999997</c:v>
                </c:pt>
                <c:pt idx="6">
                  <c:v>94.929761861000003</c:v>
                </c:pt>
                <c:pt idx="7">
                  <c:v>93.605409659000003</c:v>
                </c:pt>
                <c:pt idx="8">
                  <c:v>93.932351460000007</c:v>
                </c:pt>
              </c:numCache>
            </c:numRef>
          </c:val>
          <c:extLst>
            <c:ext xmlns:c16="http://schemas.microsoft.com/office/drawing/2014/chart" uri="{C3380CC4-5D6E-409C-BE32-E72D297353CC}">
              <c16:uniqueId val="{00000000-EDE5-4CCD-B878-824389A47E29}"/>
            </c:ext>
          </c:extLst>
        </c:ser>
        <c:ser>
          <c:idx val="2"/>
          <c:order val="1"/>
          <c:tx>
            <c:strRef>
              <c:f>Sheet1!$C$1</c:f>
              <c:strCache>
                <c:ptCount val="1"/>
                <c:pt idx="0">
                  <c:v>Light Commercial</c:v>
                </c:pt>
              </c:strCache>
            </c:strRef>
          </c:tx>
          <c:spPr>
            <a:solidFill>
              <a:schemeClr val="accent5"/>
            </a:solidFill>
            <a:ln>
              <a:noFill/>
            </a:ln>
          </c:spPr>
          <c:invertIfNegative val="0"/>
          <c:dLbls>
            <c:spPr>
              <a:noFill/>
              <a:ln>
                <a:noFill/>
              </a:ln>
              <a:effectLst/>
            </c:spPr>
            <c:txPr>
              <a:bodyPr rot="-5400000" vert="horz" wrap="square" lIns="38100" tIns="19050" rIns="38100" bIns="19050" anchor="ctr">
                <a:spAutoFit/>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9"/>
                <c:pt idx="0">
                  <c:v>Eastern Cape</c:v>
                </c:pt>
                <c:pt idx="1">
                  <c:v>Free State</c:v>
                </c:pt>
                <c:pt idx="2">
                  <c:v>Gauteng</c:v>
                </c:pt>
                <c:pt idx="3">
                  <c:v>KwaZulu Natal</c:v>
                </c:pt>
                <c:pt idx="4">
                  <c:v>Limpopo</c:v>
                </c:pt>
                <c:pt idx="5">
                  <c:v>Mpumalanga</c:v>
                </c:pt>
                <c:pt idx="6">
                  <c:v>Northern Cape</c:v>
                </c:pt>
                <c:pt idx="7">
                  <c:v>North West Province</c:v>
                </c:pt>
                <c:pt idx="8">
                  <c:v>Western Cape</c:v>
                </c:pt>
              </c:strCache>
            </c:strRef>
          </c:cat>
          <c:val>
            <c:numRef>
              <c:f>Sheet1!$C$2:$C$10</c:f>
              <c:numCache>
                <c:formatCode>0.0</c:formatCode>
                <c:ptCount val="9"/>
                <c:pt idx="0">
                  <c:v>93.685336781000004</c:v>
                </c:pt>
                <c:pt idx="1">
                  <c:v>95.341611663999998</c:v>
                </c:pt>
                <c:pt idx="2">
                  <c:v>94.335168167000006</c:v>
                </c:pt>
                <c:pt idx="3">
                  <c:v>94.465694073999998</c:v>
                </c:pt>
                <c:pt idx="4">
                  <c:v>95.090877445000004</c:v>
                </c:pt>
                <c:pt idx="5">
                  <c:v>93.984857993000006</c:v>
                </c:pt>
                <c:pt idx="6">
                  <c:v>96.593784451000005</c:v>
                </c:pt>
                <c:pt idx="7">
                  <c:v>95.191725681999998</c:v>
                </c:pt>
                <c:pt idx="8">
                  <c:v>93.611201081000004</c:v>
                </c:pt>
              </c:numCache>
            </c:numRef>
          </c:val>
          <c:extLst>
            <c:ext xmlns:c16="http://schemas.microsoft.com/office/drawing/2014/chart" uri="{C3380CC4-5D6E-409C-BE32-E72D297353CC}">
              <c16:uniqueId val="{00000001-EDE5-4CCD-B878-824389A47E29}"/>
            </c:ext>
          </c:extLst>
        </c:ser>
        <c:dLbls>
          <c:showLegendKey val="0"/>
          <c:showVal val="0"/>
          <c:showCatName val="0"/>
          <c:showSerName val="0"/>
          <c:showPercent val="0"/>
          <c:showBubbleSize val="0"/>
        </c:dLbls>
        <c:gapWidth val="150"/>
        <c:overlap val="-5"/>
        <c:axId val="129363968"/>
        <c:axId val="129365888"/>
      </c:barChart>
      <c:catAx>
        <c:axId val="129363968"/>
        <c:scaling>
          <c:orientation val="minMax"/>
        </c:scaling>
        <c:delete val="0"/>
        <c:axPos val="b"/>
        <c:majorGridlines>
          <c:spPr>
            <a:ln>
              <a:solidFill>
                <a:schemeClr val="bg1">
                  <a:lumMod val="75000"/>
                </a:schemeClr>
              </a:solidFill>
            </a:ln>
          </c:spPr>
        </c:majorGridlines>
        <c:numFmt formatCode="General" sourceLinked="1"/>
        <c:majorTickMark val="out"/>
        <c:minorTickMark val="none"/>
        <c:tickLblPos val="nextTo"/>
        <c:txPr>
          <a:bodyPr rot="-5400000" vert="horz"/>
          <a:lstStyle/>
          <a:p>
            <a:pPr>
              <a:defRPr sz="800" b="1"/>
            </a:pPr>
            <a:endParaRPr lang="en-US"/>
          </a:p>
        </c:txPr>
        <c:crossAx val="129365888"/>
        <c:crosses val="autoZero"/>
        <c:auto val="1"/>
        <c:lblAlgn val="ctr"/>
        <c:lblOffset val="100"/>
        <c:noMultiLvlLbl val="0"/>
      </c:catAx>
      <c:valAx>
        <c:axId val="129365888"/>
        <c:scaling>
          <c:orientation val="minMax"/>
          <c:max val="100"/>
          <c:min val="0"/>
        </c:scaling>
        <c:delete val="0"/>
        <c:axPos val="l"/>
        <c:majorGridlines>
          <c:spPr>
            <a:ln>
              <a:solidFill>
                <a:schemeClr val="bg1">
                  <a:lumMod val="85000"/>
                </a:schemeClr>
              </a:solidFill>
            </a:ln>
          </c:spPr>
        </c:majorGridlines>
        <c:title>
          <c:tx>
            <c:rich>
              <a:bodyPr/>
              <a:lstStyle/>
              <a:p>
                <a:pPr>
                  <a:defRPr sz="1050"/>
                </a:pPr>
                <a:r>
                  <a:rPr lang="en-GB" sz="1050" b="1" i="0" baseline="0" dirty="0">
                    <a:effectLst/>
                  </a:rPr>
                  <a:t>Sales Index (%)</a:t>
                </a:r>
                <a:endParaRPr lang="en-ZA" sz="1050" dirty="0">
                  <a:effectLst/>
                </a:endParaRPr>
              </a:p>
            </c:rich>
          </c:tx>
          <c:overlay val="0"/>
        </c:title>
        <c:numFmt formatCode="#,##0.0" sourceLinked="0"/>
        <c:majorTickMark val="cross"/>
        <c:minorTickMark val="none"/>
        <c:tickLblPos val="nextTo"/>
        <c:txPr>
          <a:bodyPr/>
          <a:lstStyle/>
          <a:p>
            <a:pPr>
              <a:defRPr sz="900"/>
            </a:pPr>
            <a:endParaRPr lang="en-US"/>
          </a:p>
        </c:txPr>
        <c:crossAx val="129363968"/>
        <c:crosses val="autoZero"/>
        <c:crossBetween val="between"/>
        <c:majorUnit val="10"/>
      </c:valAx>
    </c:plotArea>
    <c:plotVisOnly val="1"/>
    <c:dispBlanksAs val="gap"/>
    <c:showDLblsOverMax val="0"/>
  </c:chart>
  <c:txPr>
    <a:bodyPr/>
    <a:lstStyle/>
    <a:p>
      <a:pPr>
        <a:defRPr sz="1050"/>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2D7EB7"/>
            </a:solidFill>
            <a:ln>
              <a:noFill/>
            </a:ln>
            <a:effectLst/>
          </c:spPr>
          <c:invertIfNegative val="0"/>
          <c:cat>
            <c:strRef>
              <c:f>Sheet1!$A$2</c:f>
              <c:strCache>
                <c:ptCount val="1"/>
                <c:pt idx="0">
                  <c:v>Category 1</c:v>
                </c:pt>
              </c:strCache>
            </c:strRef>
          </c:cat>
          <c:val>
            <c:numRef>
              <c:f>Sheet1!$B$2</c:f>
              <c:numCache>
                <c:formatCode>General</c:formatCode>
                <c:ptCount val="1"/>
                <c:pt idx="0">
                  <c:v>90.7</c:v>
                </c:pt>
              </c:numCache>
            </c:numRef>
          </c:val>
          <c:extLst>
            <c:ext xmlns:c16="http://schemas.microsoft.com/office/drawing/2014/chart" uri="{C3380CC4-5D6E-409C-BE32-E72D297353CC}">
              <c16:uniqueId val="{00000000-1A19-4B8B-9298-6CF158BCC5A4}"/>
            </c:ext>
          </c:extLst>
        </c:ser>
        <c:dLbls>
          <c:showLegendKey val="0"/>
          <c:showVal val="0"/>
          <c:showCatName val="0"/>
          <c:showSerName val="0"/>
          <c:showPercent val="0"/>
          <c:showBubbleSize val="0"/>
        </c:dLbls>
        <c:gapWidth val="219"/>
        <c:overlap val="-27"/>
        <c:axId val="561023520"/>
        <c:axId val="561017944"/>
      </c:barChart>
      <c:catAx>
        <c:axId val="561023520"/>
        <c:scaling>
          <c:orientation val="minMax"/>
        </c:scaling>
        <c:delete val="1"/>
        <c:axPos val="b"/>
        <c:numFmt formatCode="General" sourceLinked="1"/>
        <c:majorTickMark val="none"/>
        <c:minorTickMark val="none"/>
        <c:tickLblPos val="nextTo"/>
        <c:crossAx val="561017944"/>
        <c:crosses val="autoZero"/>
        <c:auto val="1"/>
        <c:lblAlgn val="ctr"/>
        <c:lblOffset val="100"/>
        <c:noMultiLvlLbl val="0"/>
      </c:catAx>
      <c:valAx>
        <c:axId val="561017944"/>
        <c:scaling>
          <c:orientation val="minMax"/>
        </c:scaling>
        <c:delete val="1"/>
        <c:axPos val="l"/>
        <c:numFmt formatCode="General" sourceLinked="1"/>
        <c:majorTickMark val="none"/>
        <c:minorTickMark val="none"/>
        <c:tickLblPos val="nextTo"/>
        <c:crossAx val="561023520"/>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035755140006911E-2"/>
          <c:y val="3.8026086793794558E-2"/>
          <c:w val="0.83592848971998623"/>
          <c:h val="0.92394782641241091"/>
        </c:manualLayout>
      </c:layout>
      <c:barChart>
        <c:barDir val="col"/>
        <c:grouping val="percentStacked"/>
        <c:varyColors val="0"/>
        <c:ser>
          <c:idx val="0"/>
          <c:order val="0"/>
          <c:tx>
            <c:strRef>
              <c:f>Sheet1!$B$1</c:f>
              <c:strCache>
                <c:ptCount val="1"/>
                <c:pt idx="0">
                  <c:v>Female</c:v>
                </c:pt>
              </c:strCache>
            </c:strRef>
          </c:tx>
          <c:spPr>
            <a:solidFill>
              <a:srgbClr val="D25C9C"/>
            </a:solidFill>
            <a:ln>
              <a:noFill/>
            </a:ln>
            <a:effectLst/>
          </c:spPr>
          <c:invertIfNegative val="0"/>
          <c:cat>
            <c:strRef>
              <c:f>Sheet1!$A$2</c:f>
              <c:strCache>
                <c:ptCount val="1"/>
                <c:pt idx="0">
                  <c:v>Gender</c:v>
                </c:pt>
              </c:strCache>
            </c:strRef>
          </c:cat>
          <c:val>
            <c:numRef>
              <c:f>Sheet1!$B$2</c:f>
              <c:numCache>
                <c:formatCode>General</c:formatCode>
                <c:ptCount val="1"/>
                <c:pt idx="0">
                  <c:v>67.400000000000006</c:v>
                </c:pt>
              </c:numCache>
            </c:numRef>
          </c:val>
          <c:extLst>
            <c:ext xmlns:c16="http://schemas.microsoft.com/office/drawing/2014/chart" uri="{C3380CC4-5D6E-409C-BE32-E72D297353CC}">
              <c16:uniqueId val="{00000000-0B0D-43CD-88D0-6DD9CAC00030}"/>
            </c:ext>
          </c:extLst>
        </c:ser>
        <c:ser>
          <c:idx val="1"/>
          <c:order val="1"/>
          <c:tx>
            <c:strRef>
              <c:f>Sheet1!$C$1</c:f>
              <c:strCache>
                <c:ptCount val="1"/>
                <c:pt idx="0">
                  <c:v>Male</c:v>
                </c:pt>
              </c:strCache>
            </c:strRef>
          </c:tx>
          <c:spPr>
            <a:noFill/>
            <a:ln>
              <a:noFill/>
            </a:ln>
            <a:effectLst/>
          </c:spPr>
          <c:invertIfNegative val="0"/>
          <c:cat>
            <c:strRef>
              <c:f>Sheet1!$A$2</c:f>
              <c:strCache>
                <c:ptCount val="1"/>
                <c:pt idx="0">
                  <c:v>Gender</c:v>
                </c:pt>
              </c:strCache>
            </c:strRef>
          </c:cat>
          <c:val>
            <c:numRef>
              <c:f>Sheet1!$C$2</c:f>
              <c:numCache>
                <c:formatCode>General</c:formatCode>
                <c:ptCount val="1"/>
                <c:pt idx="0">
                  <c:v>32.6</c:v>
                </c:pt>
              </c:numCache>
            </c:numRef>
          </c:val>
          <c:extLst>
            <c:ext xmlns:c16="http://schemas.microsoft.com/office/drawing/2014/chart" uri="{C3380CC4-5D6E-409C-BE32-E72D297353CC}">
              <c16:uniqueId val="{00000001-0B0D-43CD-88D0-6DD9CAC00030}"/>
            </c:ext>
          </c:extLst>
        </c:ser>
        <c:dLbls>
          <c:showLegendKey val="0"/>
          <c:showVal val="0"/>
          <c:showCatName val="0"/>
          <c:showSerName val="0"/>
          <c:showPercent val="0"/>
          <c:showBubbleSize val="0"/>
        </c:dLbls>
        <c:gapWidth val="150"/>
        <c:overlap val="100"/>
        <c:axId val="441551984"/>
        <c:axId val="441552768"/>
      </c:barChart>
      <c:catAx>
        <c:axId val="441551984"/>
        <c:scaling>
          <c:orientation val="minMax"/>
        </c:scaling>
        <c:delete val="1"/>
        <c:axPos val="b"/>
        <c:numFmt formatCode="General" sourceLinked="1"/>
        <c:majorTickMark val="none"/>
        <c:minorTickMark val="none"/>
        <c:tickLblPos val="nextTo"/>
        <c:crossAx val="441552768"/>
        <c:crosses val="autoZero"/>
        <c:auto val="1"/>
        <c:lblAlgn val="ctr"/>
        <c:lblOffset val="100"/>
        <c:noMultiLvlLbl val="0"/>
      </c:catAx>
      <c:valAx>
        <c:axId val="441552768"/>
        <c:scaling>
          <c:orientation val="minMax"/>
        </c:scaling>
        <c:delete val="1"/>
        <c:axPos val="l"/>
        <c:numFmt formatCode="0%" sourceLinked="1"/>
        <c:majorTickMark val="none"/>
        <c:minorTickMark val="none"/>
        <c:tickLblPos val="nextTo"/>
        <c:crossAx val="4415519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035755140006911E-2"/>
          <c:y val="3.8026086793794558E-2"/>
          <c:w val="0.83592848971998623"/>
          <c:h val="0.92394782641241091"/>
        </c:manualLayout>
      </c:layout>
      <c:barChart>
        <c:barDir val="col"/>
        <c:grouping val="percentStacked"/>
        <c:varyColors val="0"/>
        <c:ser>
          <c:idx val="0"/>
          <c:order val="0"/>
          <c:tx>
            <c:strRef>
              <c:f>Sheet1!$B$1</c:f>
              <c:strCache>
                <c:ptCount val="1"/>
                <c:pt idx="0">
                  <c:v>Series 1</c:v>
                </c:pt>
              </c:strCache>
            </c:strRef>
          </c:tx>
          <c:spPr>
            <a:solidFill>
              <a:srgbClr val="2D7EB7"/>
            </a:solidFill>
            <a:ln>
              <a:noFill/>
            </a:ln>
            <a:effectLst/>
          </c:spPr>
          <c:invertIfNegative val="0"/>
          <c:cat>
            <c:strRef>
              <c:f>Sheet1!$A$2</c:f>
              <c:strCache>
                <c:ptCount val="1"/>
                <c:pt idx="0">
                  <c:v>Category 1</c:v>
                </c:pt>
              </c:strCache>
            </c:strRef>
          </c:cat>
          <c:val>
            <c:numRef>
              <c:f>Sheet1!$B$2</c:f>
              <c:numCache>
                <c:formatCode>General</c:formatCode>
                <c:ptCount val="1"/>
                <c:pt idx="0">
                  <c:v>67.5</c:v>
                </c:pt>
              </c:numCache>
            </c:numRef>
          </c:val>
          <c:extLst>
            <c:ext xmlns:c16="http://schemas.microsoft.com/office/drawing/2014/chart" uri="{C3380CC4-5D6E-409C-BE32-E72D297353CC}">
              <c16:uniqueId val="{00000000-9E34-42E5-B8E1-2379335C615F}"/>
            </c:ext>
          </c:extLst>
        </c:ser>
        <c:ser>
          <c:idx val="1"/>
          <c:order val="1"/>
          <c:tx>
            <c:strRef>
              <c:f>Sheet1!$C$1</c:f>
              <c:strCache>
                <c:ptCount val="1"/>
                <c:pt idx="0">
                  <c:v>Series 2</c:v>
                </c:pt>
              </c:strCache>
            </c:strRef>
          </c:tx>
          <c:spPr>
            <a:noFill/>
            <a:ln>
              <a:noFill/>
            </a:ln>
            <a:effectLst/>
          </c:spPr>
          <c:invertIfNegative val="0"/>
          <c:cat>
            <c:strRef>
              <c:f>Sheet1!$A$2</c:f>
              <c:strCache>
                <c:ptCount val="1"/>
                <c:pt idx="0">
                  <c:v>Category 1</c:v>
                </c:pt>
              </c:strCache>
            </c:strRef>
          </c:cat>
          <c:val>
            <c:numRef>
              <c:f>Sheet1!$C$2</c:f>
              <c:numCache>
                <c:formatCode>General</c:formatCode>
                <c:ptCount val="1"/>
                <c:pt idx="0">
                  <c:v>32.5</c:v>
                </c:pt>
              </c:numCache>
            </c:numRef>
          </c:val>
          <c:extLst>
            <c:ext xmlns:c16="http://schemas.microsoft.com/office/drawing/2014/chart" uri="{C3380CC4-5D6E-409C-BE32-E72D297353CC}">
              <c16:uniqueId val="{00000001-9E34-42E5-B8E1-2379335C615F}"/>
            </c:ext>
          </c:extLst>
        </c:ser>
        <c:dLbls>
          <c:showLegendKey val="0"/>
          <c:showVal val="0"/>
          <c:showCatName val="0"/>
          <c:showSerName val="0"/>
          <c:showPercent val="0"/>
          <c:showBubbleSize val="0"/>
        </c:dLbls>
        <c:gapWidth val="150"/>
        <c:overlap val="100"/>
        <c:axId val="441526112"/>
        <c:axId val="441521800"/>
      </c:barChart>
      <c:catAx>
        <c:axId val="441526112"/>
        <c:scaling>
          <c:orientation val="minMax"/>
        </c:scaling>
        <c:delete val="1"/>
        <c:axPos val="b"/>
        <c:numFmt formatCode="General" sourceLinked="1"/>
        <c:majorTickMark val="none"/>
        <c:minorTickMark val="none"/>
        <c:tickLblPos val="nextTo"/>
        <c:crossAx val="441521800"/>
        <c:crosses val="autoZero"/>
        <c:auto val="1"/>
        <c:lblAlgn val="ctr"/>
        <c:lblOffset val="100"/>
        <c:noMultiLvlLbl val="0"/>
      </c:catAx>
      <c:valAx>
        <c:axId val="441521800"/>
        <c:scaling>
          <c:orientation val="minMax"/>
        </c:scaling>
        <c:delete val="1"/>
        <c:axPos val="l"/>
        <c:numFmt formatCode="0%" sourceLinked="1"/>
        <c:majorTickMark val="none"/>
        <c:minorTickMark val="none"/>
        <c:tickLblPos val="nextTo"/>
        <c:crossAx val="441526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035755140006911E-2"/>
          <c:y val="3.8026086793794558E-2"/>
          <c:w val="0.83592848971998623"/>
          <c:h val="0.92394782641241091"/>
        </c:manualLayout>
      </c:layout>
      <c:barChart>
        <c:barDir val="col"/>
        <c:grouping val="percentStacked"/>
        <c:varyColors val="0"/>
        <c:ser>
          <c:idx val="0"/>
          <c:order val="0"/>
          <c:tx>
            <c:strRef>
              <c:f>Sheet1!$B$1</c:f>
              <c:strCache>
                <c:ptCount val="1"/>
                <c:pt idx="0">
                  <c:v>Female</c:v>
                </c:pt>
              </c:strCache>
            </c:strRef>
          </c:tx>
          <c:spPr>
            <a:solidFill>
              <a:srgbClr val="D25C9C"/>
            </a:solidFill>
            <a:ln>
              <a:noFill/>
            </a:ln>
            <a:effectLst/>
          </c:spPr>
          <c:invertIfNegative val="0"/>
          <c:cat>
            <c:strRef>
              <c:f>Sheet1!$A$2</c:f>
              <c:strCache>
                <c:ptCount val="1"/>
                <c:pt idx="0">
                  <c:v>Gender</c:v>
                </c:pt>
              </c:strCache>
            </c:strRef>
          </c:cat>
          <c:val>
            <c:numRef>
              <c:f>Sheet1!$B$2</c:f>
              <c:numCache>
                <c:formatCode>General</c:formatCode>
                <c:ptCount val="1"/>
                <c:pt idx="0">
                  <c:v>9.1999999999999993</c:v>
                </c:pt>
              </c:numCache>
            </c:numRef>
          </c:val>
          <c:extLst>
            <c:ext xmlns:c16="http://schemas.microsoft.com/office/drawing/2014/chart" uri="{C3380CC4-5D6E-409C-BE32-E72D297353CC}">
              <c16:uniqueId val="{00000000-77A3-457C-8A58-7EE9F88B5619}"/>
            </c:ext>
          </c:extLst>
        </c:ser>
        <c:ser>
          <c:idx val="1"/>
          <c:order val="1"/>
          <c:tx>
            <c:strRef>
              <c:f>Sheet1!$C$1</c:f>
              <c:strCache>
                <c:ptCount val="1"/>
                <c:pt idx="0">
                  <c:v>Male</c:v>
                </c:pt>
              </c:strCache>
            </c:strRef>
          </c:tx>
          <c:spPr>
            <a:noFill/>
            <a:ln>
              <a:noFill/>
            </a:ln>
            <a:effectLst/>
          </c:spPr>
          <c:invertIfNegative val="0"/>
          <c:cat>
            <c:strRef>
              <c:f>Sheet1!$A$2</c:f>
              <c:strCache>
                <c:ptCount val="1"/>
                <c:pt idx="0">
                  <c:v>Gender</c:v>
                </c:pt>
              </c:strCache>
            </c:strRef>
          </c:cat>
          <c:val>
            <c:numRef>
              <c:f>Sheet1!$C$2</c:f>
              <c:numCache>
                <c:formatCode>General</c:formatCode>
                <c:ptCount val="1"/>
                <c:pt idx="0">
                  <c:v>90.8</c:v>
                </c:pt>
              </c:numCache>
            </c:numRef>
          </c:val>
          <c:extLst>
            <c:ext xmlns:c16="http://schemas.microsoft.com/office/drawing/2014/chart" uri="{C3380CC4-5D6E-409C-BE32-E72D297353CC}">
              <c16:uniqueId val="{00000001-77A3-457C-8A58-7EE9F88B5619}"/>
            </c:ext>
          </c:extLst>
        </c:ser>
        <c:dLbls>
          <c:showLegendKey val="0"/>
          <c:showVal val="0"/>
          <c:showCatName val="0"/>
          <c:showSerName val="0"/>
          <c:showPercent val="0"/>
          <c:showBubbleSize val="0"/>
        </c:dLbls>
        <c:gapWidth val="150"/>
        <c:overlap val="100"/>
        <c:axId val="441551984"/>
        <c:axId val="441552768"/>
      </c:barChart>
      <c:catAx>
        <c:axId val="441551984"/>
        <c:scaling>
          <c:orientation val="minMax"/>
        </c:scaling>
        <c:delete val="1"/>
        <c:axPos val="b"/>
        <c:numFmt formatCode="General" sourceLinked="1"/>
        <c:majorTickMark val="none"/>
        <c:minorTickMark val="none"/>
        <c:tickLblPos val="nextTo"/>
        <c:crossAx val="441552768"/>
        <c:crosses val="autoZero"/>
        <c:auto val="1"/>
        <c:lblAlgn val="ctr"/>
        <c:lblOffset val="100"/>
        <c:noMultiLvlLbl val="0"/>
      </c:catAx>
      <c:valAx>
        <c:axId val="441552768"/>
        <c:scaling>
          <c:orientation val="minMax"/>
        </c:scaling>
        <c:delete val="1"/>
        <c:axPos val="l"/>
        <c:numFmt formatCode="0%" sourceLinked="1"/>
        <c:majorTickMark val="none"/>
        <c:minorTickMark val="none"/>
        <c:tickLblPos val="nextTo"/>
        <c:crossAx val="4415519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761180870756064"/>
          <c:y val="6.1831950693892787E-2"/>
          <c:w val="0.84238819129243925"/>
          <c:h val="0.79345982069563825"/>
        </c:manualLayout>
      </c:layout>
      <c:barChart>
        <c:barDir val="col"/>
        <c:grouping val="clustered"/>
        <c:varyColors val="0"/>
        <c:ser>
          <c:idx val="0"/>
          <c:order val="0"/>
          <c:tx>
            <c:strRef>
              <c:f>Sheet1!$B$1</c:f>
              <c:strCache>
                <c:ptCount val="1"/>
                <c:pt idx="0">
                  <c:v>Passenger</c:v>
                </c:pt>
              </c:strCache>
            </c:strRef>
          </c:tx>
          <c:spPr>
            <a:solidFill>
              <a:schemeClr val="tx2"/>
            </a:solidFill>
            <a:ln w="28575">
              <a:noFill/>
              <a:prstDash val="sysDash"/>
            </a:ln>
          </c:spPr>
          <c:invertIfNegative val="0"/>
          <c:dLbls>
            <c:spPr>
              <a:noFill/>
              <a:ln>
                <a:noFill/>
              </a:ln>
              <a:effectLst/>
            </c:spPr>
            <c:txPr>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Male</c:v>
                </c:pt>
                <c:pt idx="1">
                  <c:v>Female</c:v>
                </c:pt>
              </c:strCache>
            </c:strRef>
          </c:cat>
          <c:val>
            <c:numRef>
              <c:f>Sheet1!$B$2:$B$3</c:f>
              <c:numCache>
                <c:formatCode>0.0</c:formatCode>
                <c:ptCount val="2"/>
                <c:pt idx="0">
                  <c:v>87.328713028999999</c:v>
                </c:pt>
                <c:pt idx="1">
                  <c:v>86.525656721999994</c:v>
                </c:pt>
              </c:numCache>
            </c:numRef>
          </c:val>
          <c:extLst>
            <c:ext xmlns:c16="http://schemas.microsoft.com/office/drawing/2014/chart" uri="{C3380CC4-5D6E-409C-BE32-E72D297353CC}">
              <c16:uniqueId val="{00000000-6F8F-4DFE-A1D8-892C719E0888}"/>
            </c:ext>
          </c:extLst>
        </c:ser>
        <c:ser>
          <c:idx val="1"/>
          <c:order val="1"/>
          <c:tx>
            <c:strRef>
              <c:f>Sheet1!$C$1</c:f>
              <c:strCache>
                <c:ptCount val="1"/>
                <c:pt idx="0">
                  <c:v>Light Commercial</c:v>
                </c:pt>
              </c:strCache>
            </c:strRef>
          </c:tx>
          <c:spPr>
            <a:solidFill>
              <a:schemeClr val="accent5"/>
            </a:solidFill>
            <a:ln w="28575" cmpd="dbl">
              <a:noFill/>
            </a:ln>
          </c:spPr>
          <c:invertIfNegative val="0"/>
          <c:dLbls>
            <c:numFmt formatCode="#,##0.0" sourceLinked="0"/>
            <c:spPr>
              <a:noFill/>
              <a:ln>
                <a:noFill/>
              </a:ln>
              <a:effectLst/>
            </c:spPr>
            <c:txPr>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Male</c:v>
                </c:pt>
                <c:pt idx="1">
                  <c:v>Female</c:v>
                </c:pt>
              </c:strCache>
            </c:strRef>
          </c:cat>
          <c:val>
            <c:numRef>
              <c:f>Sheet1!$C$2:$C$3</c:f>
              <c:numCache>
                <c:formatCode>0.0</c:formatCode>
                <c:ptCount val="2"/>
                <c:pt idx="0">
                  <c:v>88.480556563999997</c:v>
                </c:pt>
                <c:pt idx="1">
                  <c:v>86.841220696999997</c:v>
                </c:pt>
              </c:numCache>
            </c:numRef>
          </c:val>
          <c:extLst>
            <c:ext xmlns:c16="http://schemas.microsoft.com/office/drawing/2014/chart" uri="{C3380CC4-5D6E-409C-BE32-E72D297353CC}">
              <c16:uniqueId val="{00000001-6F8F-4DFE-A1D8-892C719E0888}"/>
            </c:ext>
          </c:extLst>
        </c:ser>
        <c:dLbls>
          <c:showLegendKey val="0"/>
          <c:showVal val="0"/>
          <c:showCatName val="0"/>
          <c:showSerName val="0"/>
          <c:showPercent val="0"/>
          <c:showBubbleSize val="0"/>
        </c:dLbls>
        <c:gapWidth val="150"/>
        <c:axId val="159888896"/>
        <c:axId val="159890432"/>
      </c:barChart>
      <c:catAx>
        <c:axId val="159888896"/>
        <c:scaling>
          <c:orientation val="minMax"/>
        </c:scaling>
        <c:delete val="0"/>
        <c:axPos val="b"/>
        <c:majorGridlines>
          <c:spPr>
            <a:ln>
              <a:solidFill>
                <a:schemeClr val="bg1">
                  <a:lumMod val="75000"/>
                </a:schemeClr>
              </a:solidFill>
            </a:ln>
          </c:spPr>
        </c:majorGridlines>
        <c:numFmt formatCode="General" sourceLinked="1"/>
        <c:majorTickMark val="out"/>
        <c:minorTickMark val="none"/>
        <c:tickLblPos val="nextTo"/>
        <c:txPr>
          <a:bodyPr/>
          <a:lstStyle/>
          <a:p>
            <a:pPr>
              <a:defRPr sz="900" b="1"/>
            </a:pPr>
            <a:endParaRPr lang="en-US"/>
          </a:p>
        </c:txPr>
        <c:crossAx val="159890432"/>
        <c:crosses val="autoZero"/>
        <c:auto val="1"/>
        <c:lblAlgn val="ctr"/>
        <c:lblOffset val="100"/>
        <c:noMultiLvlLbl val="0"/>
      </c:catAx>
      <c:valAx>
        <c:axId val="159890432"/>
        <c:scaling>
          <c:orientation val="minMax"/>
          <c:max val="100"/>
          <c:min val="0"/>
        </c:scaling>
        <c:delete val="0"/>
        <c:axPos val="l"/>
        <c:majorGridlines>
          <c:spPr>
            <a:ln>
              <a:solidFill>
                <a:schemeClr val="bg1">
                  <a:lumMod val="85000"/>
                </a:schemeClr>
              </a:solidFill>
            </a:ln>
          </c:spPr>
        </c:majorGridlines>
        <c:title>
          <c:tx>
            <c:rich>
              <a:bodyPr rot="-5400000" vert="horz"/>
              <a:lstStyle/>
              <a:p>
                <a:pPr>
                  <a:defRPr/>
                </a:pPr>
                <a:r>
                  <a:rPr lang="en-GB" dirty="0"/>
                  <a:t>Service </a:t>
                </a:r>
                <a:r>
                  <a:rPr lang="en-GB" baseline="0" dirty="0"/>
                  <a:t>Index (%)</a:t>
                </a:r>
                <a:endParaRPr lang="en-GB" dirty="0"/>
              </a:p>
            </c:rich>
          </c:tx>
          <c:overlay val="0"/>
        </c:title>
        <c:numFmt formatCode="#,##0.0" sourceLinked="0"/>
        <c:majorTickMark val="cross"/>
        <c:minorTickMark val="none"/>
        <c:tickLblPos val="nextTo"/>
        <c:txPr>
          <a:bodyPr/>
          <a:lstStyle/>
          <a:p>
            <a:pPr>
              <a:defRPr sz="900"/>
            </a:pPr>
            <a:endParaRPr lang="en-US"/>
          </a:p>
        </c:txPr>
        <c:crossAx val="159888896"/>
        <c:crosses val="autoZero"/>
        <c:crossBetween val="between"/>
        <c:majorUnit val="10"/>
      </c:valAx>
    </c:plotArea>
    <c:legend>
      <c:legendPos val="b"/>
      <c:overlay val="0"/>
      <c:txPr>
        <a:bodyPr/>
        <a:lstStyle/>
        <a:p>
          <a:pPr>
            <a:defRPr sz="1000"/>
          </a:pPr>
          <a:endParaRPr lang="en-US"/>
        </a:p>
      </c:txPr>
    </c:legend>
    <c:plotVisOnly val="1"/>
    <c:dispBlanksAs val="gap"/>
    <c:showDLblsOverMax val="0"/>
  </c:chart>
  <c:txPr>
    <a:bodyPr/>
    <a:lstStyle/>
    <a:p>
      <a:pPr>
        <a:defRPr sz="1050"/>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13780845171500072"/>
          <c:y val="0.1761602569412343"/>
          <c:w val="0.5895016009127042"/>
          <c:h val="0.82176411961020601"/>
        </c:manualLayout>
      </c:layout>
      <c:pieChart>
        <c:varyColors val="1"/>
        <c:ser>
          <c:idx val="0"/>
          <c:order val="0"/>
          <c:tx>
            <c:strRef>
              <c:f>Sheet1!$B$1</c:f>
              <c:strCache>
                <c:ptCount val="1"/>
                <c:pt idx="0">
                  <c:v>Passenger</c:v>
                </c:pt>
              </c:strCache>
            </c:strRef>
          </c:tx>
          <c:dPt>
            <c:idx val="0"/>
            <c:bubble3D val="0"/>
            <c:spPr>
              <a:solidFill>
                <a:srgbClr val="97B5E1"/>
              </a:solidFill>
              <a:ln>
                <a:noFill/>
              </a:ln>
              <a:effectLst/>
            </c:spPr>
            <c:extLst>
              <c:ext xmlns:c16="http://schemas.microsoft.com/office/drawing/2014/chart" uri="{C3380CC4-5D6E-409C-BE32-E72D297353CC}">
                <c16:uniqueId val="{00000001-D556-4B83-B970-17E834F9352F}"/>
              </c:ext>
            </c:extLst>
          </c:dPt>
          <c:dPt>
            <c:idx val="1"/>
            <c:bubble3D val="0"/>
            <c:spPr>
              <a:solidFill>
                <a:srgbClr val="5E8CD0"/>
              </a:solidFill>
              <a:ln>
                <a:noFill/>
              </a:ln>
              <a:effectLst/>
            </c:spPr>
            <c:extLst>
              <c:ext xmlns:c16="http://schemas.microsoft.com/office/drawing/2014/chart" uri="{C3380CC4-5D6E-409C-BE32-E72D297353CC}">
                <c16:uniqueId val="{00000004-D556-4B83-B970-17E834F9352F}"/>
              </c:ext>
            </c:extLst>
          </c:dPt>
          <c:dPt>
            <c:idx val="2"/>
            <c:bubble3D val="0"/>
            <c:spPr>
              <a:solidFill>
                <a:srgbClr val="284F88"/>
              </a:solidFill>
              <a:ln>
                <a:noFill/>
              </a:ln>
              <a:effectLst/>
            </c:spPr>
            <c:extLst>
              <c:ext xmlns:c16="http://schemas.microsoft.com/office/drawing/2014/chart" uri="{C3380CC4-5D6E-409C-BE32-E72D297353CC}">
                <c16:uniqueId val="{00000005-D556-4B83-B970-17E834F9352F}"/>
              </c:ext>
            </c:extLst>
          </c:dPt>
          <c:dPt>
            <c:idx val="3"/>
            <c:bubble3D val="0"/>
            <c:spPr>
              <a:solidFill>
                <a:schemeClr val="tx2"/>
              </a:solidFill>
              <a:ln>
                <a:noFill/>
              </a:ln>
              <a:effectLst/>
            </c:spPr>
            <c:extLst>
              <c:ext xmlns:c16="http://schemas.microsoft.com/office/drawing/2014/chart" uri="{C3380CC4-5D6E-409C-BE32-E72D297353CC}">
                <c16:uniqueId val="{00000003-D556-4B83-B970-17E834F9352F}"/>
              </c:ext>
            </c:extLst>
          </c:dPt>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Sheet1!$A$2:$A$5</c:f>
              <c:strCache>
                <c:ptCount val="4"/>
                <c:pt idx="0">
                  <c:v>18 - 24 (n=248)</c:v>
                </c:pt>
                <c:pt idx="1">
                  <c:v>25 - 34 (n=1940)</c:v>
                </c:pt>
                <c:pt idx="2">
                  <c:v>35 - 49 (n=2874)</c:v>
                </c:pt>
                <c:pt idx="3">
                  <c:v>50+ (n=2908)</c:v>
                </c:pt>
              </c:strCache>
            </c:strRef>
          </c:cat>
          <c:val>
            <c:numRef>
              <c:f>Sheet1!$B$2:$B$5</c:f>
              <c:numCache>
                <c:formatCode>0.0%</c:formatCode>
                <c:ptCount val="4"/>
                <c:pt idx="0">
                  <c:v>0.03</c:v>
                </c:pt>
                <c:pt idx="1">
                  <c:v>0.27600000000000002</c:v>
                </c:pt>
                <c:pt idx="2">
                  <c:v>0.35899999999999999</c:v>
                </c:pt>
                <c:pt idx="3">
                  <c:v>0.31900000000000001</c:v>
                </c:pt>
              </c:numCache>
            </c:numRef>
          </c:val>
          <c:extLst>
            <c:ext xmlns:c16="http://schemas.microsoft.com/office/drawing/2014/chart" uri="{C3380CC4-5D6E-409C-BE32-E72D297353CC}">
              <c16:uniqueId val="{00000002-D556-4B83-B970-17E834F9352F}"/>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3780845171500072"/>
          <c:y val="0.1761602569412343"/>
          <c:w val="0.5895016009127042"/>
          <c:h val="0.82176411961020601"/>
        </c:manualLayout>
      </c:layout>
      <c:pieChart>
        <c:varyColors val="1"/>
        <c:ser>
          <c:idx val="0"/>
          <c:order val="0"/>
          <c:tx>
            <c:strRef>
              <c:f>Sheet1!$B$1</c:f>
              <c:strCache>
                <c:ptCount val="1"/>
                <c:pt idx="0">
                  <c:v>Light Commercial</c:v>
                </c:pt>
              </c:strCache>
            </c:strRef>
          </c:tx>
          <c:dPt>
            <c:idx val="0"/>
            <c:bubble3D val="0"/>
            <c:spPr>
              <a:solidFill>
                <a:schemeClr val="accent5">
                  <a:tint val="58000"/>
                </a:schemeClr>
              </a:solidFill>
              <a:ln>
                <a:noFill/>
              </a:ln>
              <a:effectLst/>
            </c:spPr>
            <c:extLst>
              <c:ext xmlns:c16="http://schemas.microsoft.com/office/drawing/2014/chart" uri="{C3380CC4-5D6E-409C-BE32-E72D297353CC}">
                <c16:uniqueId val="{00000001-63D6-4582-B707-B7DD06804D79}"/>
              </c:ext>
            </c:extLst>
          </c:dPt>
          <c:dPt>
            <c:idx val="1"/>
            <c:bubble3D val="0"/>
            <c:spPr>
              <a:solidFill>
                <a:schemeClr val="accent5">
                  <a:tint val="86000"/>
                </a:schemeClr>
              </a:solidFill>
              <a:ln>
                <a:noFill/>
              </a:ln>
              <a:effectLst/>
            </c:spPr>
            <c:extLst>
              <c:ext xmlns:c16="http://schemas.microsoft.com/office/drawing/2014/chart" uri="{C3380CC4-5D6E-409C-BE32-E72D297353CC}">
                <c16:uniqueId val="{00000003-E398-47D7-BA88-0DA03F526411}"/>
              </c:ext>
            </c:extLst>
          </c:dPt>
          <c:dPt>
            <c:idx val="2"/>
            <c:bubble3D val="0"/>
            <c:spPr>
              <a:solidFill>
                <a:schemeClr val="accent5">
                  <a:shade val="86000"/>
                </a:schemeClr>
              </a:solidFill>
              <a:ln>
                <a:noFill/>
              </a:ln>
              <a:effectLst/>
            </c:spPr>
            <c:extLst>
              <c:ext xmlns:c16="http://schemas.microsoft.com/office/drawing/2014/chart" uri="{C3380CC4-5D6E-409C-BE32-E72D297353CC}">
                <c16:uniqueId val="{00000005-E398-47D7-BA88-0DA03F526411}"/>
              </c:ext>
            </c:extLst>
          </c:dPt>
          <c:dPt>
            <c:idx val="3"/>
            <c:bubble3D val="0"/>
            <c:spPr>
              <a:solidFill>
                <a:schemeClr val="accent5">
                  <a:shade val="58000"/>
                </a:schemeClr>
              </a:solidFill>
              <a:ln>
                <a:noFill/>
              </a:ln>
              <a:effectLst/>
            </c:spPr>
            <c:extLst>
              <c:ext xmlns:c16="http://schemas.microsoft.com/office/drawing/2014/chart" uri="{C3380CC4-5D6E-409C-BE32-E72D297353CC}">
                <c16:uniqueId val="{00000007-E398-47D7-BA88-0DA03F526411}"/>
              </c:ext>
            </c:extLst>
          </c:dPt>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Sheet1!$A$2:$A$5</c:f>
              <c:strCache>
                <c:ptCount val="4"/>
                <c:pt idx="0">
                  <c:v>18 - 24 (n=70)</c:v>
                </c:pt>
                <c:pt idx="1">
                  <c:v>25 - 34 (n=795)</c:v>
                </c:pt>
                <c:pt idx="2">
                  <c:v>35 - 49 (n=1479)</c:v>
                </c:pt>
                <c:pt idx="3">
                  <c:v>50+ (n=1233)</c:v>
                </c:pt>
              </c:strCache>
            </c:strRef>
          </c:cat>
          <c:val>
            <c:numRef>
              <c:f>Sheet1!$B$2:$B$5</c:f>
              <c:numCache>
                <c:formatCode>0.0%</c:formatCode>
                <c:ptCount val="4"/>
                <c:pt idx="0">
                  <c:v>2.1000000000000001E-2</c:v>
                </c:pt>
                <c:pt idx="1">
                  <c:v>0.219</c:v>
                </c:pt>
                <c:pt idx="2">
                  <c:v>0.40100000000000002</c:v>
                </c:pt>
                <c:pt idx="3">
                  <c:v>0.34200000000000003</c:v>
                </c:pt>
              </c:numCache>
            </c:numRef>
          </c:val>
          <c:extLst>
            <c:ext xmlns:c16="http://schemas.microsoft.com/office/drawing/2014/chart" uri="{C3380CC4-5D6E-409C-BE32-E72D297353CC}">
              <c16:uniqueId val="{00000002-63D6-4582-B707-B7DD06804D79}"/>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00207125456579"/>
          <c:y val="3.3586588407027697E-2"/>
          <c:w val="0.85972928056482023"/>
          <c:h val="0.82161643587654987"/>
        </c:manualLayout>
      </c:layout>
      <c:barChart>
        <c:barDir val="col"/>
        <c:grouping val="clustered"/>
        <c:varyColors val="0"/>
        <c:ser>
          <c:idx val="1"/>
          <c:order val="0"/>
          <c:tx>
            <c:strRef>
              <c:f>Sheet1!$B$1</c:f>
              <c:strCache>
                <c:ptCount val="1"/>
                <c:pt idx="0">
                  <c:v>Passenger</c:v>
                </c:pt>
              </c:strCache>
            </c:strRef>
          </c:tx>
          <c:spPr>
            <a:solidFill>
              <a:schemeClr val="tx2"/>
            </a:solidFill>
            <a:ln w="28575" cmpd="dbl">
              <a:noFill/>
            </a:ln>
          </c:spPr>
          <c:invertIfNegative val="0"/>
          <c:dLbls>
            <c:spPr>
              <a:noFill/>
              <a:ln>
                <a:noFill/>
              </a:ln>
              <a:effectLst/>
            </c:spPr>
            <c:txPr>
              <a:bodyPr wrap="square" lIns="38100" tIns="19050" rIns="38100" bIns="19050" anchor="ctr">
                <a:spAutoFit/>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18 - 24 </c:v>
                </c:pt>
                <c:pt idx="1">
                  <c:v>25 - 34 </c:v>
                </c:pt>
                <c:pt idx="2">
                  <c:v>35 - 49</c:v>
                </c:pt>
                <c:pt idx="3">
                  <c:v>50 + </c:v>
                </c:pt>
              </c:strCache>
            </c:strRef>
          </c:cat>
          <c:val>
            <c:numRef>
              <c:f>Sheet1!$B$2:$B$5</c:f>
              <c:numCache>
                <c:formatCode>0.0</c:formatCode>
                <c:ptCount val="4"/>
                <c:pt idx="0">
                  <c:v>84.528582592000006</c:v>
                </c:pt>
                <c:pt idx="1">
                  <c:v>84.911770052999998</c:v>
                </c:pt>
                <c:pt idx="2">
                  <c:v>87.334638045999995</c:v>
                </c:pt>
                <c:pt idx="3">
                  <c:v>88.565876759000005</c:v>
                </c:pt>
              </c:numCache>
            </c:numRef>
          </c:val>
          <c:extLst>
            <c:ext xmlns:c16="http://schemas.microsoft.com/office/drawing/2014/chart" uri="{C3380CC4-5D6E-409C-BE32-E72D297353CC}">
              <c16:uniqueId val="{00000000-EDE5-4CCD-B878-824389A47E29}"/>
            </c:ext>
          </c:extLst>
        </c:ser>
        <c:ser>
          <c:idx val="2"/>
          <c:order val="1"/>
          <c:tx>
            <c:strRef>
              <c:f>Sheet1!$C$1</c:f>
              <c:strCache>
                <c:ptCount val="1"/>
                <c:pt idx="0">
                  <c:v>Light Commercial</c:v>
                </c:pt>
              </c:strCache>
            </c:strRef>
          </c:tx>
          <c:spPr>
            <a:solidFill>
              <a:schemeClr val="accent5"/>
            </a:solidFill>
            <a:ln>
              <a:noFill/>
            </a:ln>
          </c:spPr>
          <c:invertIfNegative val="0"/>
          <c:dLbls>
            <c:spPr>
              <a:noFill/>
              <a:ln>
                <a:noFill/>
              </a:ln>
              <a:effectLst/>
            </c:spPr>
            <c:txPr>
              <a:bodyPr wrap="square" lIns="38100" tIns="19050" rIns="38100" bIns="19050" anchor="ctr">
                <a:spAutoFit/>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18 - 24 </c:v>
                </c:pt>
                <c:pt idx="1">
                  <c:v>25 - 34 </c:v>
                </c:pt>
                <c:pt idx="2">
                  <c:v>35 - 49</c:v>
                </c:pt>
                <c:pt idx="3">
                  <c:v>50 + </c:v>
                </c:pt>
              </c:strCache>
            </c:strRef>
          </c:cat>
          <c:val>
            <c:numRef>
              <c:f>Sheet1!$C$2:$C$5</c:f>
              <c:numCache>
                <c:formatCode>0.0</c:formatCode>
                <c:ptCount val="4"/>
                <c:pt idx="0">
                  <c:v>83.809633603999998</c:v>
                </c:pt>
                <c:pt idx="1">
                  <c:v>87.045112797000002</c:v>
                </c:pt>
                <c:pt idx="2">
                  <c:v>87.939031030999999</c:v>
                </c:pt>
                <c:pt idx="3">
                  <c:v>90.026990913000006</c:v>
                </c:pt>
              </c:numCache>
            </c:numRef>
          </c:val>
          <c:extLst>
            <c:ext xmlns:c16="http://schemas.microsoft.com/office/drawing/2014/chart" uri="{C3380CC4-5D6E-409C-BE32-E72D297353CC}">
              <c16:uniqueId val="{00000001-EDE5-4CCD-B878-824389A47E29}"/>
            </c:ext>
          </c:extLst>
        </c:ser>
        <c:dLbls>
          <c:showLegendKey val="0"/>
          <c:showVal val="0"/>
          <c:showCatName val="0"/>
          <c:showSerName val="0"/>
          <c:showPercent val="0"/>
          <c:showBubbleSize val="0"/>
        </c:dLbls>
        <c:gapWidth val="150"/>
        <c:overlap val="-5"/>
        <c:axId val="129363968"/>
        <c:axId val="129365888"/>
      </c:barChart>
      <c:catAx>
        <c:axId val="129363968"/>
        <c:scaling>
          <c:orientation val="minMax"/>
        </c:scaling>
        <c:delete val="0"/>
        <c:axPos val="b"/>
        <c:majorGridlines>
          <c:spPr>
            <a:ln>
              <a:solidFill>
                <a:schemeClr val="bg1">
                  <a:lumMod val="75000"/>
                </a:schemeClr>
              </a:solidFill>
            </a:ln>
          </c:spPr>
        </c:majorGridlines>
        <c:numFmt formatCode="General" sourceLinked="1"/>
        <c:majorTickMark val="out"/>
        <c:minorTickMark val="none"/>
        <c:tickLblPos val="nextTo"/>
        <c:txPr>
          <a:bodyPr/>
          <a:lstStyle/>
          <a:p>
            <a:pPr>
              <a:defRPr sz="900" b="1"/>
            </a:pPr>
            <a:endParaRPr lang="en-US"/>
          </a:p>
        </c:txPr>
        <c:crossAx val="129365888"/>
        <c:crosses val="autoZero"/>
        <c:auto val="1"/>
        <c:lblAlgn val="ctr"/>
        <c:lblOffset val="100"/>
        <c:noMultiLvlLbl val="0"/>
      </c:catAx>
      <c:valAx>
        <c:axId val="129365888"/>
        <c:scaling>
          <c:orientation val="minMax"/>
          <c:max val="100"/>
          <c:min val="0"/>
        </c:scaling>
        <c:delete val="0"/>
        <c:axPos val="l"/>
        <c:majorGridlines>
          <c:spPr>
            <a:ln>
              <a:solidFill>
                <a:schemeClr val="bg1">
                  <a:lumMod val="85000"/>
                </a:schemeClr>
              </a:solidFill>
            </a:ln>
          </c:spPr>
        </c:majorGridlines>
        <c:title>
          <c:tx>
            <c:rich>
              <a:bodyPr/>
              <a:lstStyle/>
              <a:p>
                <a:pPr>
                  <a:defRPr sz="1050"/>
                </a:pPr>
                <a:r>
                  <a:rPr lang="en-GB" sz="1050" b="1" i="0" baseline="0" dirty="0">
                    <a:effectLst/>
                  </a:rPr>
                  <a:t>Service Index (%)</a:t>
                </a:r>
                <a:endParaRPr lang="en-ZA" sz="1050" dirty="0">
                  <a:effectLst/>
                </a:endParaRPr>
              </a:p>
            </c:rich>
          </c:tx>
          <c:overlay val="0"/>
        </c:title>
        <c:numFmt formatCode="#,##0.0" sourceLinked="0"/>
        <c:majorTickMark val="cross"/>
        <c:minorTickMark val="none"/>
        <c:tickLblPos val="nextTo"/>
        <c:txPr>
          <a:bodyPr/>
          <a:lstStyle/>
          <a:p>
            <a:pPr>
              <a:defRPr sz="900"/>
            </a:pPr>
            <a:endParaRPr lang="en-US"/>
          </a:p>
        </c:txPr>
        <c:crossAx val="129363968"/>
        <c:crosses val="autoZero"/>
        <c:crossBetween val="between"/>
        <c:majorUnit val="10"/>
      </c:valAx>
    </c:plotArea>
    <c:legend>
      <c:legendPos val="b"/>
      <c:overlay val="0"/>
      <c:txPr>
        <a:bodyPr/>
        <a:lstStyle/>
        <a:p>
          <a:pPr>
            <a:defRPr sz="1000"/>
          </a:pPr>
          <a:endParaRPr lang="en-US"/>
        </a:p>
      </c:txPr>
    </c:legend>
    <c:plotVisOnly val="1"/>
    <c:dispBlanksAs val="gap"/>
    <c:showDLblsOverMax val="0"/>
  </c:chart>
  <c:txPr>
    <a:bodyPr/>
    <a:lstStyle/>
    <a:p>
      <a:pPr>
        <a:defRPr sz="1050"/>
      </a:pPr>
      <a:endParaRPr lang="en-U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13780845171500072"/>
          <c:y val="0.1761602569412343"/>
          <c:w val="0.5895016009127042"/>
          <c:h val="0.82176411961020601"/>
        </c:manualLayout>
      </c:layout>
      <c:pieChart>
        <c:varyColors val="1"/>
        <c:ser>
          <c:idx val="0"/>
          <c:order val="0"/>
          <c:tx>
            <c:strRef>
              <c:f>Sheet1!$B$1</c:f>
              <c:strCache>
                <c:ptCount val="1"/>
                <c:pt idx="0">
                  <c:v>Passenger</c:v>
                </c:pt>
              </c:strCache>
            </c:strRef>
          </c:tx>
          <c:dPt>
            <c:idx val="0"/>
            <c:bubble3D val="0"/>
            <c:spPr>
              <a:solidFill>
                <a:srgbClr val="97B5E1"/>
              </a:solidFill>
              <a:ln>
                <a:noFill/>
              </a:ln>
              <a:effectLst/>
            </c:spPr>
            <c:extLst>
              <c:ext xmlns:c16="http://schemas.microsoft.com/office/drawing/2014/chart" uri="{C3380CC4-5D6E-409C-BE32-E72D297353CC}">
                <c16:uniqueId val="{00000001-D556-4B83-B970-17E834F9352F}"/>
              </c:ext>
            </c:extLst>
          </c:dPt>
          <c:dPt>
            <c:idx val="1"/>
            <c:bubble3D val="0"/>
            <c:spPr>
              <a:solidFill>
                <a:srgbClr val="5E8CD0"/>
              </a:solidFill>
              <a:ln>
                <a:noFill/>
              </a:ln>
              <a:effectLst/>
            </c:spPr>
            <c:extLst>
              <c:ext xmlns:c16="http://schemas.microsoft.com/office/drawing/2014/chart" uri="{C3380CC4-5D6E-409C-BE32-E72D297353CC}">
                <c16:uniqueId val="{00000004-D556-4B83-B970-17E834F9352F}"/>
              </c:ext>
            </c:extLst>
          </c:dPt>
          <c:dPt>
            <c:idx val="2"/>
            <c:bubble3D val="0"/>
            <c:spPr>
              <a:solidFill>
                <a:srgbClr val="284F88"/>
              </a:solidFill>
              <a:ln>
                <a:noFill/>
              </a:ln>
              <a:effectLst/>
            </c:spPr>
            <c:extLst>
              <c:ext xmlns:c16="http://schemas.microsoft.com/office/drawing/2014/chart" uri="{C3380CC4-5D6E-409C-BE32-E72D297353CC}">
                <c16:uniqueId val="{00000005-D556-4B83-B970-17E834F9352F}"/>
              </c:ext>
            </c:extLst>
          </c:dPt>
          <c:dPt>
            <c:idx val="3"/>
            <c:bubble3D val="0"/>
            <c:spPr>
              <a:solidFill>
                <a:schemeClr val="tx2"/>
              </a:solidFill>
              <a:ln>
                <a:noFill/>
              </a:ln>
              <a:effectLst/>
            </c:spPr>
            <c:extLst>
              <c:ext xmlns:c16="http://schemas.microsoft.com/office/drawing/2014/chart" uri="{C3380CC4-5D6E-409C-BE32-E72D297353CC}">
                <c16:uniqueId val="{00000003-D556-4B83-B970-17E834F9352F}"/>
              </c:ext>
            </c:extLst>
          </c:dPt>
          <c:dPt>
            <c:idx val="4"/>
            <c:bubble3D val="0"/>
            <c:spPr>
              <a:solidFill>
                <a:schemeClr val="tx2">
                  <a:lumMod val="50000"/>
                </a:schemeClr>
              </a:solidFill>
              <a:ln>
                <a:noFill/>
              </a:ln>
              <a:effectLst/>
            </c:spPr>
            <c:extLst>
              <c:ext xmlns:c16="http://schemas.microsoft.com/office/drawing/2014/chart" uri="{C3380CC4-5D6E-409C-BE32-E72D297353CC}">
                <c16:uniqueId val="{00000000-7B96-4DCD-B6E1-D0F06573CD73}"/>
              </c:ext>
            </c:extLst>
          </c:dPt>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Sheet1!$A$2:$A$6</c:f>
              <c:strCache>
                <c:ptCount val="5"/>
                <c:pt idx="0">
                  <c:v>Asian (n=114)</c:v>
                </c:pt>
                <c:pt idx="1">
                  <c:v>Black (n=3055)</c:v>
                </c:pt>
                <c:pt idx="2">
                  <c:v>Coloured (n=523)</c:v>
                </c:pt>
                <c:pt idx="3">
                  <c:v>Indian (n=529)</c:v>
                </c:pt>
                <c:pt idx="4">
                  <c:v>White (n=3084)</c:v>
                </c:pt>
              </c:strCache>
            </c:strRef>
          </c:cat>
          <c:val>
            <c:numRef>
              <c:f>Sheet1!$B$2:$B$6</c:f>
              <c:numCache>
                <c:formatCode>0.0%</c:formatCode>
                <c:ptCount val="5"/>
                <c:pt idx="0">
                  <c:v>1.2999999999999999E-2</c:v>
                </c:pt>
                <c:pt idx="1">
                  <c:v>0.42699999999999999</c:v>
                </c:pt>
                <c:pt idx="2">
                  <c:v>7.1999999999999995E-2</c:v>
                </c:pt>
                <c:pt idx="3">
                  <c:v>6.2E-2</c:v>
                </c:pt>
                <c:pt idx="4">
                  <c:v>0.32700000000000001</c:v>
                </c:pt>
              </c:numCache>
            </c:numRef>
          </c:val>
          <c:extLst>
            <c:ext xmlns:c16="http://schemas.microsoft.com/office/drawing/2014/chart" uri="{C3380CC4-5D6E-409C-BE32-E72D297353CC}">
              <c16:uniqueId val="{00000002-D556-4B83-B970-17E834F9352F}"/>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3780845171500072"/>
          <c:y val="0.1761602569412343"/>
          <c:w val="0.5895016009127042"/>
          <c:h val="0.82176411961020601"/>
        </c:manualLayout>
      </c:layout>
      <c:pieChart>
        <c:varyColors val="1"/>
        <c:ser>
          <c:idx val="0"/>
          <c:order val="0"/>
          <c:tx>
            <c:strRef>
              <c:f>Sheet1!$B$1</c:f>
              <c:strCache>
                <c:ptCount val="1"/>
                <c:pt idx="0">
                  <c:v>Light Commercial</c:v>
                </c:pt>
              </c:strCache>
            </c:strRef>
          </c:tx>
          <c:dPt>
            <c:idx val="0"/>
            <c:bubble3D val="0"/>
            <c:spPr>
              <a:solidFill>
                <a:schemeClr val="accent5">
                  <a:tint val="54000"/>
                </a:schemeClr>
              </a:solidFill>
              <a:ln>
                <a:noFill/>
              </a:ln>
              <a:effectLst/>
            </c:spPr>
            <c:extLst>
              <c:ext xmlns:c16="http://schemas.microsoft.com/office/drawing/2014/chart" uri="{C3380CC4-5D6E-409C-BE32-E72D297353CC}">
                <c16:uniqueId val="{00000001-63D6-4582-B707-B7DD06804D79}"/>
              </c:ext>
            </c:extLst>
          </c:dPt>
          <c:dPt>
            <c:idx val="1"/>
            <c:bubble3D val="0"/>
            <c:spPr>
              <a:solidFill>
                <a:schemeClr val="accent5">
                  <a:tint val="77000"/>
                </a:schemeClr>
              </a:solidFill>
              <a:ln>
                <a:noFill/>
              </a:ln>
              <a:effectLst/>
            </c:spPr>
            <c:extLst>
              <c:ext xmlns:c16="http://schemas.microsoft.com/office/drawing/2014/chart" uri="{C3380CC4-5D6E-409C-BE32-E72D297353CC}">
                <c16:uniqueId val="{00000003-68AF-43D7-A536-372AA8E9DDB3}"/>
              </c:ext>
            </c:extLst>
          </c:dPt>
          <c:dPt>
            <c:idx val="2"/>
            <c:bubble3D val="0"/>
            <c:spPr>
              <a:solidFill>
                <a:schemeClr val="accent5"/>
              </a:solidFill>
              <a:ln>
                <a:noFill/>
              </a:ln>
              <a:effectLst/>
            </c:spPr>
            <c:extLst>
              <c:ext xmlns:c16="http://schemas.microsoft.com/office/drawing/2014/chart" uri="{C3380CC4-5D6E-409C-BE32-E72D297353CC}">
                <c16:uniqueId val="{00000005-68AF-43D7-A536-372AA8E9DDB3}"/>
              </c:ext>
            </c:extLst>
          </c:dPt>
          <c:dPt>
            <c:idx val="3"/>
            <c:bubble3D val="0"/>
            <c:spPr>
              <a:solidFill>
                <a:schemeClr val="accent5">
                  <a:shade val="76000"/>
                </a:schemeClr>
              </a:solidFill>
              <a:ln>
                <a:noFill/>
              </a:ln>
              <a:effectLst/>
            </c:spPr>
            <c:extLst>
              <c:ext xmlns:c16="http://schemas.microsoft.com/office/drawing/2014/chart" uri="{C3380CC4-5D6E-409C-BE32-E72D297353CC}">
                <c16:uniqueId val="{00000007-68AF-43D7-A536-372AA8E9DDB3}"/>
              </c:ext>
            </c:extLst>
          </c:dPt>
          <c:dPt>
            <c:idx val="4"/>
            <c:bubble3D val="0"/>
            <c:spPr>
              <a:solidFill>
                <a:schemeClr val="accent5">
                  <a:shade val="53000"/>
                </a:schemeClr>
              </a:solidFill>
              <a:ln>
                <a:noFill/>
              </a:ln>
              <a:effectLst/>
            </c:spPr>
            <c:extLst>
              <c:ext xmlns:c16="http://schemas.microsoft.com/office/drawing/2014/chart" uri="{C3380CC4-5D6E-409C-BE32-E72D297353CC}">
                <c16:uniqueId val="{00000009-68AF-43D7-A536-372AA8E9DDB3}"/>
              </c:ext>
            </c:extLst>
          </c:dPt>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Sheet1!$A$2:$A$6</c:f>
              <c:strCache>
                <c:ptCount val="5"/>
                <c:pt idx="0">
                  <c:v>Asian (n=51)</c:v>
                </c:pt>
                <c:pt idx="1">
                  <c:v>Black (n=1498)</c:v>
                </c:pt>
                <c:pt idx="2">
                  <c:v>Coloured (n=176)</c:v>
                </c:pt>
                <c:pt idx="3">
                  <c:v>Indian (n=155)</c:v>
                </c:pt>
                <c:pt idx="4">
                  <c:v>White (n=1408)</c:v>
                </c:pt>
              </c:strCache>
            </c:strRef>
          </c:cat>
          <c:val>
            <c:numRef>
              <c:f>Sheet1!$B$2:$B$6</c:f>
              <c:numCache>
                <c:formatCode>0.0%</c:formatCode>
                <c:ptCount val="5"/>
                <c:pt idx="0">
                  <c:v>1.2999999999999999E-2</c:v>
                </c:pt>
                <c:pt idx="1">
                  <c:v>0.45</c:v>
                </c:pt>
                <c:pt idx="2">
                  <c:v>4.9000000000000002E-2</c:v>
                </c:pt>
                <c:pt idx="3">
                  <c:v>3.6999999999999998E-2</c:v>
                </c:pt>
                <c:pt idx="4">
                  <c:v>0.35399999999999998</c:v>
                </c:pt>
              </c:numCache>
            </c:numRef>
          </c:val>
          <c:extLst>
            <c:ext xmlns:c16="http://schemas.microsoft.com/office/drawing/2014/chart" uri="{C3380CC4-5D6E-409C-BE32-E72D297353CC}">
              <c16:uniqueId val="{00000002-63D6-4582-B707-B7DD06804D79}"/>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00207125456579"/>
          <c:y val="3.3586588407027697E-2"/>
          <c:w val="0.85972928056482023"/>
          <c:h val="0.82161643587654987"/>
        </c:manualLayout>
      </c:layout>
      <c:barChart>
        <c:barDir val="col"/>
        <c:grouping val="clustered"/>
        <c:varyColors val="0"/>
        <c:ser>
          <c:idx val="1"/>
          <c:order val="0"/>
          <c:tx>
            <c:strRef>
              <c:f>Sheet1!$B$1</c:f>
              <c:strCache>
                <c:ptCount val="1"/>
                <c:pt idx="0">
                  <c:v>Passenger</c:v>
                </c:pt>
              </c:strCache>
            </c:strRef>
          </c:tx>
          <c:spPr>
            <a:solidFill>
              <a:schemeClr val="tx2"/>
            </a:solidFill>
            <a:ln w="28575" cmpd="dbl">
              <a:noFill/>
            </a:ln>
          </c:spPr>
          <c:invertIfNegative val="0"/>
          <c:dLbls>
            <c:spPr>
              <a:noFill/>
              <a:ln>
                <a:noFill/>
              </a:ln>
              <a:effectLst/>
            </c:spPr>
            <c:txPr>
              <a:bodyPr wrap="square" lIns="38100" tIns="19050" rIns="38100" bIns="19050" anchor="ctr">
                <a:spAutoFit/>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Asian*</c:v>
                </c:pt>
                <c:pt idx="1">
                  <c:v>Black</c:v>
                </c:pt>
                <c:pt idx="2">
                  <c:v>Coloured</c:v>
                </c:pt>
                <c:pt idx="3">
                  <c:v>Indian</c:v>
                </c:pt>
                <c:pt idx="4">
                  <c:v>White</c:v>
                </c:pt>
              </c:strCache>
            </c:strRef>
          </c:cat>
          <c:val>
            <c:numRef>
              <c:f>Sheet1!$B$2:$B$6</c:f>
              <c:numCache>
                <c:formatCode>0.0</c:formatCode>
                <c:ptCount val="5"/>
                <c:pt idx="0">
                  <c:v>83.065114816999994</c:v>
                </c:pt>
                <c:pt idx="1">
                  <c:v>87.889165347000002</c:v>
                </c:pt>
                <c:pt idx="2">
                  <c:v>87.232170996999997</c:v>
                </c:pt>
                <c:pt idx="3">
                  <c:v>84.13821695</c:v>
                </c:pt>
                <c:pt idx="4">
                  <c:v>87.350976071999995</c:v>
                </c:pt>
              </c:numCache>
            </c:numRef>
          </c:val>
          <c:extLst>
            <c:ext xmlns:c16="http://schemas.microsoft.com/office/drawing/2014/chart" uri="{C3380CC4-5D6E-409C-BE32-E72D297353CC}">
              <c16:uniqueId val="{00000000-EDE5-4CCD-B878-824389A47E29}"/>
            </c:ext>
          </c:extLst>
        </c:ser>
        <c:ser>
          <c:idx val="2"/>
          <c:order val="1"/>
          <c:tx>
            <c:strRef>
              <c:f>Sheet1!$C$1</c:f>
              <c:strCache>
                <c:ptCount val="1"/>
                <c:pt idx="0">
                  <c:v>Light Commercial</c:v>
                </c:pt>
              </c:strCache>
            </c:strRef>
          </c:tx>
          <c:spPr>
            <a:solidFill>
              <a:schemeClr val="accent5"/>
            </a:solidFill>
            <a:ln>
              <a:noFill/>
            </a:ln>
          </c:spPr>
          <c:invertIfNegative val="0"/>
          <c:dLbls>
            <c:spPr>
              <a:noFill/>
              <a:ln>
                <a:noFill/>
              </a:ln>
              <a:effectLst/>
            </c:spPr>
            <c:txPr>
              <a:bodyPr wrap="square" lIns="38100" tIns="19050" rIns="38100" bIns="19050" anchor="ctr">
                <a:spAutoFit/>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Asian*</c:v>
                </c:pt>
                <c:pt idx="1">
                  <c:v>Black</c:v>
                </c:pt>
                <c:pt idx="2">
                  <c:v>Coloured</c:v>
                </c:pt>
                <c:pt idx="3">
                  <c:v>Indian</c:v>
                </c:pt>
                <c:pt idx="4">
                  <c:v>White</c:v>
                </c:pt>
              </c:strCache>
            </c:strRef>
          </c:cat>
          <c:val>
            <c:numRef>
              <c:f>Sheet1!$C$2:$C$6</c:f>
              <c:numCache>
                <c:formatCode>0.0</c:formatCode>
                <c:ptCount val="5"/>
                <c:pt idx="0">
                  <c:v>88.164159526000006</c:v>
                </c:pt>
                <c:pt idx="1">
                  <c:v>89.352754411000006</c:v>
                </c:pt>
                <c:pt idx="2">
                  <c:v>86.404625260000003</c:v>
                </c:pt>
                <c:pt idx="3">
                  <c:v>86.955157271000004</c:v>
                </c:pt>
                <c:pt idx="4">
                  <c:v>87.943168306999993</c:v>
                </c:pt>
              </c:numCache>
            </c:numRef>
          </c:val>
          <c:extLst>
            <c:ext xmlns:c16="http://schemas.microsoft.com/office/drawing/2014/chart" uri="{C3380CC4-5D6E-409C-BE32-E72D297353CC}">
              <c16:uniqueId val="{00000001-EDE5-4CCD-B878-824389A47E29}"/>
            </c:ext>
          </c:extLst>
        </c:ser>
        <c:dLbls>
          <c:showLegendKey val="0"/>
          <c:showVal val="0"/>
          <c:showCatName val="0"/>
          <c:showSerName val="0"/>
          <c:showPercent val="0"/>
          <c:showBubbleSize val="0"/>
        </c:dLbls>
        <c:gapWidth val="150"/>
        <c:overlap val="-5"/>
        <c:axId val="129363968"/>
        <c:axId val="129365888"/>
      </c:barChart>
      <c:catAx>
        <c:axId val="129363968"/>
        <c:scaling>
          <c:orientation val="minMax"/>
        </c:scaling>
        <c:delete val="0"/>
        <c:axPos val="b"/>
        <c:majorGridlines>
          <c:spPr>
            <a:ln>
              <a:solidFill>
                <a:schemeClr val="bg1">
                  <a:lumMod val="75000"/>
                </a:schemeClr>
              </a:solidFill>
            </a:ln>
          </c:spPr>
        </c:majorGridlines>
        <c:numFmt formatCode="General" sourceLinked="1"/>
        <c:majorTickMark val="out"/>
        <c:minorTickMark val="none"/>
        <c:tickLblPos val="nextTo"/>
        <c:txPr>
          <a:bodyPr/>
          <a:lstStyle/>
          <a:p>
            <a:pPr>
              <a:defRPr sz="900" b="1"/>
            </a:pPr>
            <a:endParaRPr lang="en-US"/>
          </a:p>
        </c:txPr>
        <c:crossAx val="129365888"/>
        <c:crosses val="autoZero"/>
        <c:auto val="1"/>
        <c:lblAlgn val="ctr"/>
        <c:lblOffset val="100"/>
        <c:noMultiLvlLbl val="0"/>
      </c:catAx>
      <c:valAx>
        <c:axId val="129365888"/>
        <c:scaling>
          <c:orientation val="minMax"/>
          <c:max val="100"/>
          <c:min val="0"/>
        </c:scaling>
        <c:delete val="0"/>
        <c:axPos val="l"/>
        <c:majorGridlines>
          <c:spPr>
            <a:ln>
              <a:solidFill>
                <a:schemeClr val="bg1">
                  <a:lumMod val="85000"/>
                </a:schemeClr>
              </a:solidFill>
            </a:ln>
          </c:spPr>
        </c:majorGridlines>
        <c:title>
          <c:tx>
            <c:rich>
              <a:bodyPr/>
              <a:lstStyle/>
              <a:p>
                <a:pPr>
                  <a:defRPr sz="1050"/>
                </a:pPr>
                <a:r>
                  <a:rPr lang="en-GB" sz="1050" b="1" i="0" baseline="0" dirty="0">
                    <a:effectLst/>
                  </a:rPr>
                  <a:t>Service Index (%)</a:t>
                </a:r>
                <a:endParaRPr lang="en-ZA" sz="1050" dirty="0">
                  <a:effectLst/>
                </a:endParaRPr>
              </a:p>
            </c:rich>
          </c:tx>
          <c:overlay val="0"/>
        </c:title>
        <c:numFmt formatCode="#,##0.0" sourceLinked="0"/>
        <c:majorTickMark val="cross"/>
        <c:minorTickMark val="none"/>
        <c:tickLblPos val="nextTo"/>
        <c:txPr>
          <a:bodyPr/>
          <a:lstStyle/>
          <a:p>
            <a:pPr>
              <a:defRPr sz="900"/>
            </a:pPr>
            <a:endParaRPr lang="en-US"/>
          </a:p>
        </c:txPr>
        <c:crossAx val="129363968"/>
        <c:crosses val="autoZero"/>
        <c:crossBetween val="between"/>
        <c:majorUnit val="10"/>
      </c:valAx>
    </c:plotArea>
    <c:legend>
      <c:legendPos val="b"/>
      <c:overlay val="0"/>
      <c:txPr>
        <a:bodyPr/>
        <a:lstStyle/>
        <a:p>
          <a:pPr>
            <a:defRPr sz="1000"/>
          </a:pPr>
          <a:endParaRPr lang="en-US"/>
        </a:p>
      </c:txPr>
    </c:legend>
    <c:plotVisOnly val="1"/>
    <c:dispBlanksAs val="gap"/>
    <c:showDLblsOverMax val="0"/>
  </c:chart>
  <c:txPr>
    <a:bodyPr/>
    <a:lstStyle/>
    <a:p>
      <a:pPr>
        <a:defRPr sz="1050"/>
      </a:pPr>
      <a:endParaRPr lang="en-U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13780845171500072"/>
          <c:y val="0.1761602569412343"/>
          <c:w val="0.5895016009127042"/>
          <c:h val="0.82176411961020601"/>
        </c:manualLayout>
      </c:layout>
      <c:pieChart>
        <c:varyColors val="1"/>
        <c:ser>
          <c:idx val="0"/>
          <c:order val="0"/>
          <c:tx>
            <c:strRef>
              <c:f>Sheet1!$B$1</c:f>
              <c:strCache>
                <c:ptCount val="1"/>
                <c:pt idx="0">
                  <c:v>Passenger</c:v>
                </c:pt>
              </c:strCache>
            </c:strRef>
          </c:tx>
          <c:dPt>
            <c:idx val="0"/>
            <c:bubble3D val="0"/>
            <c:spPr>
              <a:solidFill>
                <a:srgbClr val="D8E3F4"/>
              </a:solidFill>
              <a:ln>
                <a:noFill/>
              </a:ln>
              <a:effectLst/>
            </c:spPr>
            <c:extLst>
              <c:ext xmlns:c16="http://schemas.microsoft.com/office/drawing/2014/chart" uri="{C3380CC4-5D6E-409C-BE32-E72D297353CC}">
                <c16:uniqueId val="{00000001-D556-4B83-B970-17E834F9352F}"/>
              </c:ext>
            </c:extLst>
          </c:dPt>
          <c:dPt>
            <c:idx val="1"/>
            <c:bubble3D val="0"/>
            <c:spPr>
              <a:solidFill>
                <a:schemeClr val="tx2">
                  <a:lumMod val="20000"/>
                  <a:lumOff val="80000"/>
                </a:schemeClr>
              </a:solidFill>
              <a:ln>
                <a:noFill/>
              </a:ln>
              <a:effectLst/>
            </c:spPr>
            <c:extLst>
              <c:ext xmlns:c16="http://schemas.microsoft.com/office/drawing/2014/chart" uri="{C3380CC4-5D6E-409C-BE32-E72D297353CC}">
                <c16:uniqueId val="{00000004-D556-4B83-B970-17E834F9352F}"/>
              </c:ext>
            </c:extLst>
          </c:dPt>
          <c:dPt>
            <c:idx val="2"/>
            <c:bubble3D val="0"/>
            <c:spPr>
              <a:solidFill>
                <a:srgbClr val="B8CCEA"/>
              </a:solidFill>
              <a:ln>
                <a:noFill/>
              </a:ln>
              <a:effectLst/>
            </c:spPr>
            <c:extLst>
              <c:ext xmlns:c16="http://schemas.microsoft.com/office/drawing/2014/chart" uri="{C3380CC4-5D6E-409C-BE32-E72D297353CC}">
                <c16:uniqueId val="{00000005-D556-4B83-B970-17E834F9352F}"/>
              </c:ext>
            </c:extLst>
          </c:dPt>
          <c:dPt>
            <c:idx val="3"/>
            <c:bubble3D val="0"/>
            <c:spPr>
              <a:solidFill>
                <a:srgbClr val="97B5E1"/>
              </a:solidFill>
              <a:ln>
                <a:noFill/>
              </a:ln>
              <a:effectLst/>
            </c:spPr>
            <c:extLst>
              <c:ext xmlns:c16="http://schemas.microsoft.com/office/drawing/2014/chart" uri="{C3380CC4-5D6E-409C-BE32-E72D297353CC}">
                <c16:uniqueId val="{00000003-D556-4B83-B970-17E834F9352F}"/>
              </c:ext>
            </c:extLst>
          </c:dPt>
          <c:dPt>
            <c:idx val="4"/>
            <c:bubble3D val="0"/>
            <c:spPr>
              <a:solidFill>
                <a:srgbClr val="6E97D4"/>
              </a:solidFill>
              <a:ln>
                <a:noFill/>
              </a:ln>
              <a:effectLst/>
            </c:spPr>
            <c:extLst>
              <c:ext xmlns:c16="http://schemas.microsoft.com/office/drawing/2014/chart" uri="{C3380CC4-5D6E-409C-BE32-E72D297353CC}">
                <c16:uniqueId val="{00000000-7B96-4DCD-B6E1-D0F06573CD73}"/>
              </c:ext>
            </c:extLst>
          </c:dPt>
          <c:dPt>
            <c:idx val="5"/>
            <c:bubble3D val="0"/>
            <c:spPr>
              <a:solidFill>
                <a:srgbClr val="4B7EC9"/>
              </a:solidFill>
              <a:ln>
                <a:noFill/>
              </a:ln>
              <a:effectLst/>
            </c:spPr>
            <c:extLst>
              <c:ext xmlns:c16="http://schemas.microsoft.com/office/drawing/2014/chart" uri="{C3380CC4-5D6E-409C-BE32-E72D297353CC}">
                <c16:uniqueId val="{00000000-D8DA-43C8-AEBA-922F9FE668B2}"/>
              </c:ext>
            </c:extLst>
          </c:dPt>
          <c:dPt>
            <c:idx val="6"/>
            <c:bubble3D val="0"/>
            <c:spPr>
              <a:solidFill>
                <a:srgbClr val="3160A5"/>
              </a:solidFill>
              <a:ln>
                <a:noFill/>
              </a:ln>
              <a:effectLst/>
            </c:spPr>
            <c:extLst>
              <c:ext xmlns:c16="http://schemas.microsoft.com/office/drawing/2014/chart" uri="{C3380CC4-5D6E-409C-BE32-E72D297353CC}">
                <c16:uniqueId val="{00000002-D8DA-43C8-AEBA-922F9FE668B2}"/>
              </c:ext>
            </c:extLst>
          </c:dPt>
          <c:dPt>
            <c:idx val="7"/>
            <c:bubble3D val="0"/>
            <c:spPr>
              <a:solidFill>
                <a:srgbClr val="274D85"/>
              </a:solidFill>
              <a:ln>
                <a:noFill/>
              </a:ln>
              <a:effectLst/>
            </c:spPr>
            <c:extLst>
              <c:ext xmlns:c16="http://schemas.microsoft.com/office/drawing/2014/chart" uri="{C3380CC4-5D6E-409C-BE32-E72D297353CC}">
                <c16:uniqueId val="{00000001-D8DA-43C8-AEBA-922F9FE668B2}"/>
              </c:ext>
            </c:extLst>
          </c:dPt>
          <c:dPt>
            <c:idx val="8"/>
            <c:bubble3D val="0"/>
            <c:spPr>
              <a:solidFill>
                <a:schemeClr val="tx2"/>
              </a:solidFill>
              <a:ln>
                <a:noFill/>
              </a:ln>
              <a:effectLst/>
            </c:spPr>
            <c:extLst>
              <c:ext xmlns:c16="http://schemas.microsoft.com/office/drawing/2014/chart" uri="{C3380CC4-5D6E-409C-BE32-E72D297353CC}">
                <c16:uniqueId val="{00000003-D8DA-43C8-AEBA-922F9FE668B2}"/>
              </c:ext>
            </c:extLst>
          </c:dPt>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Sheet1!$A$2:$A$10</c:f>
              <c:strCache>
                <c:ptCount val="9"/>
                <c:pt idx="0">
                  <c:v>Eastern Cape (n=385)</c:v>
                </c:pt>
                <c:pt idx="1">
                  <c:v>Free State (n=216)</c:v>
                </c:pt>
                <c:pt idx="2">
                  <c:v>Gauteng (n=3950)</c:v>
                </c:pt>
                <c:pt idx="3">
                  <c:v>KwaZulu Natal (n=1289)</c:v>
                </c:pt>
                <c:pt idx="4">
                  <c:v>Limpopo (n=286)</c:v>
                </c:pt>
                <c:pt idx="5">
                  <c:v>Mpumalanga (n=318)</c:v>
                </c:pt>
                <c:pt idx="6">
                  <c:v>Northern Cape (n=100)</c:v>
                </c:pt>
                <c:pt idx="7">
                  <c:v>North West Province (n=280)</c:v>
                </c:pt>
                <c:pt idx="8">
                  <c:v>Western Cape (n=1270)</c:v>
                </c:pt>
              </c:strCache>
            </c:strRef>
          </c:cat>
          <c:val>
            <c:numRef>
              <c:f>Sheet1!$B$2:$B$10</c:f>
              <c:numCache>
                <c:formatCode>0.0%</c:formatCode>
                <c:ptCount val="9"/>
                <c:pt idx="0">
                  <c:v>4.754847474373225E-2</c:v>
                </c:pt>
                <c:pt idx="1">
                  <c:v>2.667654686921082E-2</c:v>
                </c:pt>
                <c:pt idx="2">
                  <c:v>0.48783500061751267</c:v>
                </c:pt>
                <c:pt idx="3">
                  <c:v>0.1591947634926516</c:v>
                </c:pt>
                <c:pt idx="4">
                  <c:v>3.5321724095343954E-2</c:v>
                </c:pt>
                <c:pt idx="5">
                  <c:v>3.9273805113004816E-2</c:v>
                </c:pt>
                <c:pt idx="6">
                  <c:v>1.2350253180190195E-2</c:v>
                </c:pt>
                <c:pt idx="7">
                  <c:v>3.4580708904532541E-2</c:v>
                </c:pt>
                <c:pt idx="8">
                  <c:v>0.15684821538841545</c:v>
                </c:pt>
              </c:numCache>
            </c:numRef>
          </c:val>
          <c:extLst>
            <c:ext xmlns:c16="http://schemas.microsoft.com/office/drawing/2014/chart" uri="{C3380CC4-5D6E-409C-BE32-E72D297353CC}">
              <c16:uniqueId val="{00000002-D556-4B83-B970-17E834F9352F}"/>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5475857496896384"/>
          <c:y val="0.18739672514717459"/>
          <c:w val="0.32852508098761563"/>
          <c:h val="0.77139762249411459"/>
        </c:manualLayout>
      </c:layout>
      <c:overlay val="0"/>
      <c:spPr>
        <a:noFill/>
        <a:ln>
          <a:noFill/>
        </a:ln>
        <a:effectLst/>
      </c:spPr>
      <c:txPr>
        <a:bodyPr rot="0" spcFirstLastPara="1" vertOverflow="ellipsis" vert="horz" wrap="square" anchor="ctr" anchorCtr="1"/>
        <a:lstStyle/>
        <a:p>
          <a:pPr>
            <a:defRPr sz="85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3780845171500072"/>
          <c:y val="0.1761602569412343"/>
          <c:w val="0.5895016009127042"/>
          <c:h val="0.82176411961020601"/>
        </c:manualLayout>
      </c:layout>
      <c:pieChart>
        <c:varyColors val="1"/>
        <c:ser>
          <c:idx val="0"/>
          <c:order val="0"/>
          <c:tx>
            <c:strRef>
              <c:f>Sheet1!$B$1</c:f>
              <c:strCache>
                <c:ptCount val="1"/>
                <c:pt idx="0">
                  <c:v>Light Commercial</c:v>
                </c:pt>
              </c:strCache>
            </c:strRef>
          </c:tx>
          <c:dPt>
            <c:idx val="0"/>
            <c:bubble3D val="0"/>
            <c:spPr>
              <a:solidFill>
                <a:schemeClr val="accent5">
                  <a:tint val="44000"/>
                </a:schemeClr>
              </a:solidFill>
              <a:ln>
                <a:noFill/>
              </a:ln>
              <a:effectLst/>
            </c:spPr>
            <c:extLst>
              <c:ext xmlns:c16="http://schemas.microsoft.com/office/drawing/2014/chart" uri="{C3380CC4-5D6E-409C-BE32-E72D297353CC}">
                <c16:uniqueId val="{00000001-63D6-4582-B707-B7DD06804D79}"/>
              </c:ext>
            </c:extLst>
          </c:dPt>
          <c:dPt>
            <c:idx val="1"/>
            <c:bubble3D val="0"/>
            <c:spPr>
              <a:solidFill>
                <a:schemeClr val="accent5">
                  <a:tint val="58000"/>
                </a:schemeClr>
              </a:solidFill>
              <a:ln>
                <a:noFill/>
              </a:ln>
              <a:effectLst/>
            </c:spPr>
            <c:extLst>
              <c:ext xmlns:c16="http://schemas.microsoft.com/office/drawing/2014/chart" uri="{C3380CC4-5D6E-409C-BE32-E72D297353CC}">
                <c16:uniqueId val="{00000003-162F-4013-87D0-95A7B74F82AA}"/>
              </c:ext>
            </c:extLst>
          </c:dPt>
          <c:dPt>
            <c:idx val="2"/>
            <c:bubble3D val="0"/>
            <c:spPr>
              <a:solidFill>
                <a:schemeClr val="accent5">
                  <a:tint val="72000"/>
                </a:schemeClr>
              </a:solidFill>
              <a:ln>
                <a:noFill/>
              </a:ln>
              <a:effectLst/>
            </c:spPr>
            <c:extLst>
              <c:ext xmlns:c16="http://schemas.microsoft.com/office/drawing/2014/chart" uri="{C3380CC4-5D6E-409C-BE32-E72D297353CC}">
                <c16:uniqueId val="{00000005-162F-4013-87D0-95A7B74F82AA}"/>
              </c:ext>
            </c:extLst>
          </c:dPt>
          <c:dPt>
            <c:idx val="3"/>
            <c:bubble3D val="0"/>
            <c:spPr>
              <a:solidFill>
                <a:schemeClr val="accent5">
                  <a:tint val="86000"/>
                </a:schemeClr>
              </a:solidFill>
              <a:ln>
                <a:noFill/>
              </a:ln>
              <a:effectLst/>
            </c:spPr>
            <c:extLst>
              <c:ext xmlns:c16="http://schemas.microsoft.com/office/drawing/2014/chart" uri="{C3380CC4-5D6E-409C-BE32-E72D297353CC}">
                <c16:uniqueId val="{00000007-162F-4013-87D0-95A7B74F82AA}"/>
              </c:ext>
            </c:extLst>
          </c:dPt>
          <c:dPt>
            <c:idx val="4"/>
            <c:bubble3D val="0"/>
            <c:spPr>
              <a:solidFill>
                <a:schemeClr val="accent5"/>
              </a:solidFill>
              <a:ln>
                <a:noFill/>
              </a:ln>
              <a:effectLst/>
            </c:spPr>
            <c:extLst>
              <c:ext xmlns:c16="http://schemas.microsoft.com/office/drawing/2014/chart" uri="{C3380CC4-5D6E-409C-BE32-E72D297353CC}">
                <c16:uniqueId val="{00000009-162F-4013-87D0-95A7B74F82AA}"/>
              </c:ext>
            </c:extLst>
          </c:dPt>
          <c:dPt>
            <c:idx val="5"/>
            <c:bubble3D val="0"/>
            <c:spPr>
              <a:solidFill>
                <a:schemeClr val="accent5">
                  <a:shade val="86000"/>
                </a:schemeClr>
              </a:solidFill>
              <a:ln>
                <a:noFill/>
              </a:ln>
              <a:effectLst/>
            </c:spPr>
            <c:extLst>
              <c:ext xmlns:c16="http://schemas.microsoft.com/office/drawing/2014/chart" uri="{C3380CC4-5D6E-409C-BE32-E72D297353CC}">
                <c16:uniqueId val="{0000000B-162F-4013-87D0-95A7B74F82AA}"/>
              </c:ext>
            </c:extLst>
          </c:dPt>
          <c:dPt>
            <c:idx val="6"/>
            <c:bubble3D val="0"/>
            <c:spPr>
              <a:solidFill>
                <a:schemeClr val="accent5">
                  <a:shade val="72000"/>
                </a:schemeClr>
              </a:solidFill>
              <a:ln>
                <a:noFill/>
              </a:ln>
              <a:effectLst/>
            </c:spPr>
            <c:extLst>
              <c:ext xmlns:c16="http://schemas.microsoft.com/office/drawing/2014/chart" uri="{C3380CC4-5D6E-409C-BE32-E72D297353CC}">
                <c16:uniqueId val="{0000000D-162F-4013-87D0-95A7B74F82AA}"/>
              </c:ext>
            </c:extLst>
          </c:dPt>
          <c:dPt>
            <c:idx val="7"/>
            <c:bubble3D val="0"/>
            <c:spPr>
              <a:solidFill>
                <a:schemeClr val="accent5">
                  <a:shade val="58000"/>
                </a:schemeClr>
              </a:solidFill>
              <a:ln>
                <a:noFill/>
              </a:ln>
              <a:effectLst/>
            </c:spPr>
            <c:extLst>
              <c:ext xmlns:c16="http://schemas.microsoft.com/office/drawing/2014/chart" uri="{C3380CC4-5D6E-409C-BE32-E72D297353CC}">
                <c16:uniqueId val="{0000000F-162F-4013-87D0-95A7B74F82AA}"/>
              </c:ext>
            </c:extLst>
          </c:dPt>
          <c:dPt>
            <c:idx val="8"/>
            <c:bubble3D val="0"/>
            <c:spPr>
              <a:solidFill>
                <a:schemeClr val="accent5">
                  <a:shade val="44000"/>
                </a:schemeClr>
              </a:solidFill>
              <a:ln>
                <a:noFill/>
              </a:ln>
              <a:effectLst/>
            </c:spPr>
            <c:extLst>
              <c:ext xmlns:c16="http://schemas.microsoft.com/office/drawing/2014/chart" uri="{C3380CC4-5D6E-409C-BE32-E72D297353CC}">
                <c16:uniqueId val="{00000011-162F-4013-87D0-95A7B74F82AA}"/>
              </c:ext>
            </c:extLst>
          </c:dPt>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Sheet1!$A$2:$A$10</c:f>
              <c:strCache>
                <c:ptCount val="9"/>
                <c:pt idx="0">
                  <c:v>Eastern Cape (n=277)</c:v>
                </c:pt>
                <c:pt idx="1">
                  <c:v>Free State (n=148)</c:v>
                </c:pt>
                <c:pt idx="2">
                  <c:v>Gauteng (n=1181)</c:v>
                </c:pt>
                <c:pt idx="3">
                  <c:v>KwaZulu Natal (n=664)</c:v>
                </c:pt>
                <c:pt idx="4">
                  <c:v>Limpopo (n=249)</c:v>
                </c:pt>
                <c:pt idx="5">
                  <c:v>Mpumalanga (n=298)</c:v>
                </c:pt>
                <c:pt idx="6">
                  <c:v>Northern Cape (n=101)</c:v>
                </c:pt>
                <c:pt idx="7">
                  <c:v>North West Province (n=257)</c:v>
                </c:pt>
                <c:pt idx="8">
                  <c:v>Western Cape (n=462)</c:v>
                </c:pt>
              </c:strCache>
            </c:strRef>
          </c:cat>
          <c:val>
            <c:numRef>
              <c:f>Sheet1!$B$2:$B$10</c:f>
              <c:numCache>
                <c:formatCode>0.0%</c:formatCode>
                <c:ptCount val="9"/>
                <c:pt idx="0">
                  <c:v>7.6140736668499173E-2</c:v>
                </c:pt>
                <c:pt idx="1">
                  <c:v>4.0681693238042882E-2</c:v>
                </c:pt>
                <c:pt idx="2">
                  <c:v>0.32462891698735569</c:v>
                </c:pt>
                <c:pt idx="3">
                  <c:v>0.18251786695986805</c:v>
                </c:pt>
                <c:pt idx="4">
                  <c:v>6.8444200109950518E-2</c:v>
                </c:pt>
                <c:pt idx="5">
                  <c:v>8.1913139087410672E-2</c:v>
                </c:pt>
                <c:pt idx="6">
                  <c:v>2.7762506871907643E-2</c:v>
                </c:pt>
                <c:pt idx="7">
                  <c:v>7.0643210555250135E-2</c:v>
                </c:pt>
                <c:pt idx="8">
                  <c:v>0.12699285321605278</c:v>
                </c:pt>
              </c:numCache>
            </c:numRef>
          </c:val>
          <c:extLst>
            <c:ext xmlns:c16="http://schemas.microsoft.com/office/drawing/2014/chart" uri="{C3380CC4-5D6E-409C-BE32-E72D297353CC}">
              <c16:uniqueId val="{00000002-63D6-4582-B707-B7DD06804D79}"/>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6071552922122445"/>
          <c:y val="0.13479740265140225"/>
          <c:w val="0.3225980154067225"/>
          <c:h val="0.85948676724347017"/>
        </c:manualLayout>
      </c:layout>
      <c:overlay val="0"/>
      <c:spPr>
        <a:noFill/>
        <a:ln>
          <a:noFill/>
        </a:ln>
        <a:effectLst/>
      </c:spPr>
      <c:txPr>
        <a:bodyPr rot="0" spcFirstLastPara="1" vertOverflow="ellipsis" vert="horz" wrap="square" anchor="ctr" anchorCtr="1"/>
        <a:lstStyle/>
        <a:p>
          <a:pPr>
            <a:defRPr sz="85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00207125456579"/>
          <c:y val="3.3586588407027697E-2"/>
          <c:w val="0.85972928056482023"/>
          <c:h val="0.82161643587654987"/>
        </c:manualLayout>
      </c:layout>
      <c:barChart>
        <c:barDir val="col"/>
        <c:grouping val="clustered"/>
        <c:varyColors val="0"/>
        <c:ser>
          <c:idx val="1"/>
          <c:order val="0"/>
          <c:tx>
            <c:strRef>
              <c:f>Sheet1!$B$1</c:f>
              <c:strCache>
                <c:ptCount val="1"/>
                <c:pt idx="0">
                  <c:v>Passenger</c:v>
                </c:pt>
              </c:strCache>
            </c:strRef>
          </c:tx>
          <c:spPr>
            <a:solidFill>
              <a:schemeClr val="tx2"/>
            </a:solidFill>
            <a:ln w="28575" cmpd="dbl">
              <a:noFill/>
            </a:ln>
          </c:spPr>
          <c:invertIfNegative val="0"/>
          <c:dLbls>
            <c:spPr>
              <a:noFill/>
              <a:ln>
                <a:noFill/>
              </a:ln>
              <a:effectLst/>
            </c:spPr>
            <c:txPr>
              <a:bodyPr rot="-5400000" vert="horz" wrap="square" lIns="38100" tIns="19050" rIns="38100" bIns="19050" anchor="ctr">
                <a:spAutoFit/>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9"/>
                <c:pt idx="0">
                  <c:v>Eastern Cape</c:v>
                </c:pt>
                <c:pt idx="1">
                  <c:v>Free State</c:v>
                </c:pt>
                <c:pt idx="2">
                  <c:v>Gauteng</c:v>
                </c:pt>
                <c:pt idx="3">
                  <c:v>KwaZulu Natal</c:v>
                </c:pt>
                <c:pt idx="4">
                  <c:v>Limpopo</c:v>
                </c:pt>
                <c:pt idx="5">
                  <c:v>Mpumalanga</c:v>
                </c:pt>
                <c:pt idx="6">
                  <c:v>Northern Cape</c:v>
                </c:pt>
                <c:pt idx="7">
                  <c:v>North West Province</c:v>
                </c:pt>
                <c:pt idx="8">
                  <c:v>Western Cape</c:v>
                </c:pt>
              </c:strCache>
            </c:strRef>
          </c:cat>
          <c:val>
            <c:numRef>
              <c:f>Sheet1!$B$2:$B$10</c:f>
              <c:numCache>
                <c:formatCode>0.0</c:formatCode>
                <c:ptCount val="9"/>
                <c:pt idx="0">
                  <c:v>88.249488018999998</c:v>
                </c:pt>
                <c:pt idx="1">
                  <c:v>89.862680092999994</c:v>
                </c:pt>
                <c:pt idx="2">
                  <c:v>85.473537914999994</c:v>
                </c:pt>
                <c:pt idx="3">
                  <c:v>87.145009865999995</c:v>
                </c:pt>
                <c:pt idx="4">
                  <c:v>88.503817354000006</c:v>
                </c:pt>
                <c:pt idx="5">
                  <c:v>90.145642018999993</c:v>
                </c:pt>
                <c:pt idx="6">
                  <c:v>90.502008387000004</c:v>
                </c:pt>
                <c:pt idx="7">
                  <c:v>85.392120527000003</c:v>
                </c:pt>
                <c:pt idx="8">
                  <c:v>88.916753710999998</c:v>
                </c:pt>
              </c:numCache>
            </c:numRef>
          </c:val>
          <c:extLst>
            <c:ext xmlns:c16="http://schemas.microsoft.com/office/drawing/2014/chart" uri="{C3380CC4-5D6E-409C-BE32-E72D297353CC}">
              <c16:uniqueId val="{00000000-EDE5-4CCD-B878-824389A47E29}"/>
            </c:ext>
          </c:extLst>
        </c:ser>
        <c:ser>
          <c:idx val="2"/>
          <c:order val="1"/>
          <c:tx>
            <c:strRef>
              <c:f>Sheet1!$C$1</c:f>
              <c:strCache>
                <c:ptCount val="1"/>
                <c:pt idx="0">
                  <c:v>Light Commercial</c:v>
                </c:pt>
              </c:strCache>
            </c:strRef>
          </c:tx>
          <c:spPr>
            <a:solidFill>
              <a:schemeClr val="accent5"/>
            </a:solidFill>
            <a:ln>
              <a:noFill/>
            </a:ln>
          </c:spPr>
          <c:invertIfNegative val="0"/>
          <c:dLbls>
            <c:numFmt formatCode="#,##0.0" sourceLinked="0"/>
            <c:spPr>
              <a:noFill/>
              <a:ln>
                <a:noFill/>
              </a:ln>
              <a:effectLst/>
            </c:spPr>
            <c:txPr>
              <a:bodyPr rot="-5400000" vert="horz" wrap="square" lIns="38100" tIns="19050" rIns="38100" bIns="19050" anchor="ctr">
                <a:spAutoFit/>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9"/>
                <c:pt idx="0">
                  <c:v>Eastern Cape</c:v>
                </c:pt>
                <c:pt idx="1">
                  <c:v>Free State</c:v>
                </c:pt>
                <c:pt idx="2">
                  <c:v>Gauteng</c:v>
                </c:pt>
                <c:pt idx="3">
                  <c:v>KwaZulu Natal</c:v>
                </c:pt>
                <c:pt idx="4">
                  <c:v>Limpopo</c:v>
                </c:pt>
                <c:pt idx="5">
                  <c:v>Mpumalanga</c:v>
                </c:pt>
                <c:pt idx="6">
                  <c:v>Northern Cape</c:v>
                </c:pt>
                <c:pt idx="7">
                  <c:v>North West Province</c:v>
                </c:pt>
                <c:pt idx="8">
                  <c:v>Western Cape</c:v>
                </c:pt>
              </c:strCache>
            </c:strRef>
          </c:cat>
          <c:val>
            <c:numRef>
              <c:f>Sheet1!$C$2:$C$10</c:f>
              <c:numCache>
                <c:formatCode>0.0</c:formatCode>
                <c:ptCount val="9"/>
                <c:pt idx="0">
                  <c:v>91.253566784</c:v>
                </c:pt>
                <c:pt idx="1">
                  <c:v>88.243387913999996</c:v>
                </c:pt>
                <c:pt idx="2">
                  <c:v>87.667823294000002</c:v>
                </c:pt>
                <c:pt idx="3">
                  <c:v>88.869871308</c:v>
                </c:pt>
                <c:pt idx="4">
                  <c:v>89.392436203000003</c:v>
                </c:pt>
                <c:pt idx="5">
                  <c:v>86.817878805000007</c:v>
                </c:pt>
                <c:pt idx="6">
                  <c:v>86.487574488000007</c:v>
                </c:pt>
                <c:pt idx="7">
                  <c:v>88.794173814999994</c:v>
                </c:pt>
                <c:pt idx="8">
                  <c:v>88.080532167000001</c:v>
                </c:pt>
              </c:numCache>
            </c:numRef>
          </c:val>
          <c:extLst>
            <c:ext xmlns:c16="http://schemas.microsoft.com/office/drawing/2014/chart" uri="{C3380CC4-5D6E-409C-BE32-E72D297353CC}">
              <c16:uniqueId val="{00000001-EDE5-4CCD-B878-824389A47E29}"/>
            </c:ext>
          </c:extLst>
        </c:ser>
        <c:dLbls>
          <c:showLegendKey val="0"/>
          <c:showVal val="0"/>
          <c:showCatName val="0"/>
          <c:showSerName val="0"/>
          <c:showPercent val="0"/>
          <c:showBubbleSize val="0"/>
        </c:dLbls>
        <c:gapWidth val="150"/>
        <c:overlap val="-5"/>
        <c:axId val="129363968"/>
        <c:axId val="129365888"/>
      </c:barChart>
      <c:catAx>
        <c:axId val="129363968"/>
        <c:scaling>
          <c:orientation val="minMax"/>
        </c:scaling>
        <c:delete val="0"/>
        <c:axPos val="b"/>
        <c:majorGridlines>
          <c:spPr>
            <a:ln>
              <a:solidFill>
                <a:schemeClr val="bg1">
                  <a:lumMod val="75000"/>
                </a:schemeClr>
              </a:solidFill>
            </a:ln>
          </c:spPr>
        </c:majorGridlines>
        <c:numFmt formatCode="General" sourceLinked="1"/>
        <c:majorTickMark val="out"/>
        <c:minorTickMark val="none"/>
        <c:tickLblPos val="nextTo"/>
        <c:txPr>
          <a:bodyPr rot="-5400000" vert="horz"/>
          <a:lstStyle/>
          <a:p>
            <a:pPr>
              <a:defRPr sz="800" b="1"/>
            </a:pPr>
            <a:endParaRPr lang="en-US"/>
          </a:p>
        </c:txPr>
        <c:crossAx val="129365888"/>
        <c:crosses val="autoZero"/>
        <c:auto val="1"/>
        <c:lblAlgn val="ctr"/>
        <c:lblOffset val="100"/>
        <c:noMultiLvlLbl val="0"/>
      </c:catAx>
      <c:valAx>
        <c:axId val="129365888"/>
        <c:scaling>
          <c:orientation val="minMax"/>
          <c:max val="100"/>
          <c:min val="0"/>
        </c:scaling>
        <c:delete val="0"/>
        <c:axPos val="l"/>
        <c:majorGridlines>
          <c:spPr>
            <a:ln>
              <a:solidFill>
                <a:schemeClr val="bg1">
                  <a:lumMod val="85000"/>
                </a:schemeClr>
              </a:solidFill>
            </a:ln>
          </c:spPr>
        </c:majorGridlines>
        <c:title>
          <c:tx>
            <c:rich>
              <a:bodyPr/>
              <a:lstStyle/>
              <a:p>
                <a:pPr>
                  <a:defRPr sz="1050"/>
                </a:pPr>
                <a:r>
                  <a:rPr lang="en-GB" sz="1050" b="1" i="0" baseline="0" dirty="0">
                    <a:effectLst/>
                  </a:rPr>
                  <a:t>Service Index (%)</a:t>
                </a:r>
                <a:endParaRPr lang="en-ZA" sz="1050" dirty="0">
                  <a:effectLst/>
                </a:endParaRPr>
              </a:p>
            </c:rich>
          </c:tx>
          <c:overlay val="0"/>
        </c:title>
        <c:numFmt formatCode="#,##0.0" sourceLinked="0"/>
        <c:majorTickMark val="cross"/>
        <c:minorTickMark val="none"/>
        <c:tickLblPos val="nextTo"/>
        <c:txPr>
          <a:bodyPr/>
          <a:lstStyle/>
          <a:p>
            <a:pPr>
              <a:defRPr sz="900"/>
            </a:pPr>
            <a:endParaRPr lang="en-US"/>
          </a:p>
        </c:txPr>
        <c:crossAx val="129363968"/>
        <c:crosses val="autoZero"/>
        <c:crossBetween val="between"/>
        <c:majorUnit val="10"/>
      </c:valAx>
    </c:plotArea>
    <c:plotVisOnly val="1"/>
    <c:dispBlanksAs val="gap"/>
    <c:showDLblsOverMax val="0"/>
  </c:chart>
  <c:txPr>
    <a:bodyPr/>
    <a:lstStyle/>
    <a:p>
      <a:pPr>
        <a:defRPr sz="105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Reversed" id="26">
  <a:schemeClr val="accent6"/>
</cs:colorStyle>
</file>

<file path=ppt/charts/colors8.xml><?xml version="1.0" encoding="utf-8"?>
<cs:colorStyle xmlns:cs="http://schemas.microsoft.com/office/drawing/2012/chartStyle" xmlns:a="http://schemas.openxmlformats.org/drawingml/2006/main" meth="withinLinearReversed" id="25">
  <a:schemeClr val="accent5"/>
</cs:colorStyle>
</file>

<file path=ppt/charts/colors9.xml><?xml version="1.0" encoding="utf-8"?>
<cs:colorStyle xmlns:cs="http://schemas.microsoft.com/office/drawing/2012/chartStyle" xmlns:a="http://schemas.openxmlformats.org/drawingml/2006/main" meth="withinLinearReversed" id="26">
  <a:schemeClr val="accent6"/>
</cs:colorStyle>
</file>

<file path=ppt/charts/colors10.xml><?xml version="1.0" encoding="utf-8"?>
<cs:colorStyle xmlns:cs="http://schemas.microsoft.com/office/drawing/2012/chartStyle" xmlns:a="http://schemas.openxmlformats.org/drawingml/2006/main" meth="withinLinearReversed" id="25">
  <a:schemeClr val="accent5"/>
</cs:colorStyle>
</file>

<file path=ppt/charts/colors11.xml><?xml version="1.0" encoding="utf-8"?>
<cs:colorStyle xmlns:cs="http://schemas.microsoft.com/office/drawing/2012/chartStyle" xmlns:a="http://schemas.openxmlformats.org/drawingml/2006/main" meth="withinLinearReversed" id="26">
  <a:schemeClr val="accent6"/>
</cs:colorStyle>
</file>

<file path=ppt/charts/colors12.xml><?xml version="1.0" encoding="utf-8"?>
<cs:colorStyle xmlns:cs="http://schemas.microsoft.com/office/drawing/2012/chartStyle" xmlns:a="http://schemas.openxmlformats.org/drawingml/2006/main" meth="withinLinearReversed" id="25">
  <a:schemeClr val="accent5"/>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withinLinearReversed" id="26">
  <a:schemeClr val="accent6"/>
</cs:colorStyle>
</file>

<file path=ppt/charts/colors18.xml><?xml version="1.0" encoding="utf-8"?>
<cs:colorStyle xmlns:cs="http://schemas.microsoft.com/office/drawing/2012/chartStyle" xmlns:a="http://schemas.openxmlformats.org/drawingml/2006/main" meth="withinLinearReversed" id="25">
  <a:schemeClr val="accent5"/>
</cs:colorStyle>
</file>

<file path=ppt/charts/colors19.xml><?xml version="1.0" encoding="utf-8"?>
<cs:colorStyle xmlns:cs="http://schemas.microsoft.com/office/drawing/2012/chartStyle" xmlns:a="http://schemas.openxmlformats.org/drawingml/2006/main" meth="withinLinearReversed" id="26">
  <a:schemeClr val="accent6"/>
</cs:colorStyle>
</file>

<file path=ppt/charts/colors20.xml><?xml version="1.0" encoding="utf-8"?>
<cs:colorStyle xmlns:cs="http://schemas.microsoft.com/office/drawing/2012/chartStyle" xmlns:a="http://schemas.openxmlformats.org/drawingml/2006/main" meth="withinLinearReversed" id="25">
  <a:schemeClr val="accent5"/>
</cs:colorStyle>
</file>

<file path=ppt/charts/colors21.xml><?xml version="1.0" encoding="utf-8"?>
<cs:colorStyle xmlns:cs="http://schemas.microsoft.com/office/drawing/2012/chartStyle" xmlns:a="http://schemas.openxmlformats.org/drawingml/2006/main" meth="withinLinearReversed" id="26">
  <a:schemeClr val="accent6"/>
</cs:colorStyle>
</file>

<file path=ppt/charts/colors22.xml><?xml version="1.0" encoding="utf-8"?>
<cs:colorStyle xmlns:cs="http://schemas.microsoft.com/office/drawing/2012/chartStyle" xmlns:a="http://schemas.openxmlformats.org/drawingml/2006/main" meth="withinLinearReversed" id="25">
  <a:schemeClr val="accent5"/>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11059CDB-72EA-483D-9A34-D50D3267644F}" type="datetimeFigureOut">
              <a:rPr lang="en-GB" smtClean="0"/>
              <a:t>01/08/2018</a:t>
            </a:fld>
            <a:endParaRPr lang="en-GB"/>
          </a:p>
        </p:txBody>
      </p:sp>
      <p:sp>
        <p:nvSpPr>
          <p:cNvPr id="4" name="Footer Placeholder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82556AC4-8048-47C4-97D0-565009C72CFD}" type="slidenum">
              <a:rPr lang="en-GB" smtClean="0"/>
              <a:t>‹#›</a:t>
            </a:fld>
            <a:endParaRPr lang="en-GB"/>
          </a:p>
        </p:txBody>
      </p:sp>
    </p:spTree>
    <p:extLst>
      <p:ext uri="{BB962C8B-B14F-4D97-AF65-F5344CB8AC3E}">
        <p14:creationId xmlns:p14="http://schemas.microsoft.com/office/powerpoint/2010/main" val="32682416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2D6798F8-BDA6-46C0-A11F-B16041C3620C}" type="datetimeFigureOut">
              <a:rPr lang="en-GB" smtClean="0"/>
              <a:t>01/08/2018</a:t>
            </a:fld>
            <a:endParaRPr lang="en-GB"/>
          </a:p>
        </p:txBody>
      </p:sp>
      <p:sp>
        <p:nvSpPr>
          <p:cNvPr id="4" name="Slide Image Placeholder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628DE85F-A49F-4D4C-8D78-799212E249B2}" type="slidenum">
              <a:rPr lang="en-GB" smtClean="0"/>
              <a:t>‹#›</a:t>
            </a:fld>
            <a:endParaRPr lang="en-GB"/>
          </a:p>
        </p:txBody>
      </p:sp>
    </p:spTree>
    <p:extLst>
      <p:ext uri="{BB962C8B-B14F-4D97-AF65-F5344CB8AC3E}">
        <p14:creationId xmlns:p14="http://schemas.microsoft.com/office/powerpoint/2010/main" val="410335867"/>
      </p:ext>
    </p:extLst>
  </p:cSld>
  <p:clrMap bg1="lt1" tx1="dk1" bg2="lt2" tx2="dk2" accent1="accent1" accent2="accent2" accent3="accent3" accent4="accent4" accent5="accent5" accent6="accent6" hlink="hlink" folHlink="folHlink"/>
  <p:notesStyle>
    <a:lvl1pPr marL="0" algn="l" defTabSz="924282" rtl="0" eaLnBrk="1" latinLnBrk="0" hangingPunct="1">
      <a:defRPr sz="1200" kern="1200">
        <a:solidFill>
          <a:schemeClr val="tx1"/>
        </a:solidFill>
        <a:latin typeface="+mn-lt"/>
        <a:ea typeface="+mn-ea"/>
        <a:cs typeface="+mn-cs"/>
      </a:defRPr>
    </a:lvl1pPr>
    <a:lvl2pPr marL="462140" algn="l" defTabSz="924282" rtl="0" eaLnBrk="1" latinLnBrk="0" hangingPunct="1">
      <a:defRPr sz="1200" kern="1200">
        <a:solidFill>
          <a:schemeClr val="tx1"/>
        </a:solidFill>
        <a:latin typeface="+mn-lt"/>
        <a:ea typeface="+mn-ea"/>
        <a:cs typeface="+mn-cs"/>
      </a:defRPr>
    </a:lvl2pPr>
    <a:lvl3pPr marL="924282" algn="l" defTabSz="924282" rtl="0" eaLnBrk="1" latinLnBrk="0" hangingPunct="1">
      <a:defRPr sz="1200" kern="1200">
        <a:solidFill>
          <a:schemeClr val="tx1"/>
        </a:solidFill>
        <a:latin typeface="+mn-lt"/>
        <a:ea typeface="+mn-ea"/>
        <a:cs typeface="+mn-cs"/>
      </a:defRPr>
    </a:lvl3pPr>
    <a:lvl4pPr marL="1386422" algn="l" defTabSz="924282" rtl="0" eaLnBrk="1" latinLnBrk="0" hangingPunct="1">
      <a:defRPr sz="1200" kern="1200">
        <a:solidFill>
          <a:schemeClr val="tx1"/>
        </a:solidFill>
        <a:latin typeface="+mn-lt"/>
        <a:ea typeface="+mn-ea"/>
        <a:cs typeface="+mn-cs"/>
      </a:defRPr>
    </a:lvl4pPr>
    <a:lvl5pPr marL="1848564" algn="l" defTabSz="924282" rtl="0" eaLnBrk="1" latinLnBrk="0" hangingPunct="1">
      <a:defRPr sz="1200" kern="1200">
        <a:solidFill>
          <a:schemeClr val="tx1"/>
        </a:solidFill>
        <a:latin typeface="+mn-lt"/>
        <a:ea typeface="+mn-ea"/>
        <a:cs typeface="+mn-cs"/>
      </a:defRPr>
    </a:lvl5pPr>
    <a:lvl6pPr marL="2310704" algn="l" defTabSz="924282" rtl="0" eaLnBrk="1" latinLnBrk="0" hangingPunct="1">
      <a:defRPr sz="1200" kern="1200">
        <a:solidFill>
          <a:schemeClr val="tx1"/>
        </a:solidFill>
        <a:latin typeface="+mn-lt"/>
        <a:ea typeface="+mn-ea"/>
        <a:cs typeface="+mn-cs"/>
      </a:defRPr>
    </a:lvl6pPr>
    <a:lvl7pPr marL="2772846" algn="l" defTabSz="924282" rtl="0" eaLnBrk="1" latinLnBrk="0" hangingPunct="1">
      <a:defRPr sz="1200" kern="1200">
        <a:solidFill>
          <a:schemeClr val="tx1"/>
        </a:solidFill>
        <a:latin typeface="+mn-lt"/>
        <a:ea typeface="+mn-ea"/>
        <a:cs typeface="+mn-cs"/>
      </a:defRPr>
    </a:lvl7pPr>
    <a:lvl8pPr marL="3234986" algn="l" defTabSz="924282" rtl="0" eaLnBrk="1" latinLnBrk="0" hangingPunct="1">
      <a:defRPr sz="1200" kern="1200">
        <a:solidFill>
          <a:schemeClr val="tx1"/>
        </a:solidFill>
        <a:latin typeface="+mn-lt"/>
        <a:ea typeface="+mn-ea"/>
        <a:cs typeface="+mn-cs"/>
      </a:defRPr>
    </a:lvl8pPr>
    <a:lvl9pPr marL="3697126" algn="l" defTabSz="92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1</a:t>
            </a:fld>
            <a:endParaRPr lang="en-GB"/>
          </a:p>
        </p:txBody>
      </p:sp>
    </p:spTree>
    <p:extLst>
      <p:ext uri="{BB962C8B-B14F-4D97-AF65-F5344CB8AC3E}">
        <p14:creationId xmlns:p14="http://schemas.microsoft.com/office/powerpoint/2010/main" val="883239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28DE85F-A49F-4D4C-8D78-799212E249B2}" type="slidenum">
              <a:rPr lang="en-GB" smtClean="0"/>
              <a:t>2</a:t>
            </a:fld>
            <a:endParaRPr lang="en-GB"/>
          </a:p>
        </p:txBody>
      </p:sp>
    </p:spTree>
    <p:extLst>
      <p:ext uri="{BB962C8B-B14F-4D97-AF65-F5344CB8AC3E}">
        <p14:creationId xmlns:p14="http://schemas.microsoft.com/office/powerpoint/2010/main" val="4053456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3</a:t>
            </a:fld>
            <a:endParaRPr lang="en-GB"/>
          </a:p>
        </p:txBody>
      </p:sp>
    </p:spTree>
    <p:extLst>
      <p:ext uri="{BB962C8B-B14F-4D97-AF65-F5344CB8AC3E}">
        <p14:creationId xmlns:p14="http://schemas.microsoft.com/office/powerpoint/2010/main" val="1568144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7</a:t>
            </a:fld>
            <a:endParaRPr lang="en-GB"/>
          </a:p>
        </p:txBody>
      </p:sp>
    </p:spTree>
    <p:extLst>
      <p:ext uri="{BB962C8B-B14F-4D97-AF65-F5344CB8AC3E}">
        <p14:creationId xmlns:p14="http://schemas.microsoft.com/office/powerpoint/2010/main" val="2352240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14</a:t>
            </a:fld>
            <a:endParaRPr lang="en-GB"/>
          </a:p>
        </p:txBody>
      </p:sp>
    </p:spTree>
    <p:extLst>
      <p:ext uri="{BB962C8B-B14F-4D97-AF65-F5344CB8AC3E}">
        <p14:creationId xmlns:p14="http://schemas.microsoft.com/office/powerpoint/2010/main" val="1547530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27</a:t>
            </a:fld>
            <a:endParaRPr lang="en-GB"/>
          </a:p>
        </p:txBody>
      </p:sp>
    </p:spTree>
    <p:extLst>
      <p:ext uri="{BB962C8B-B14F-4D97-AF65-F5344CB8AC3E}">
        <p14:creationId xmlns:p14="http://schemas.microsoft.com/office/powerpoint/2010/main" val="339530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28DE85F-A49F-4D4C-8D78-799212E249B2}" type="slidenum">
              <a:rPr lang="en-GB" smtClean="0"/>
              <a:t>33</a:t>
            </a:fld>
            <a:endParaRPr lang="en-GB"/>
          </a:p>
        </p:txBody>
      </p:sp>
    </p:spTree>
    <p:extLst>
      <p:ext uri="{BB962C8B-B14F-4D97-AF65-F5344CB8AC3E}">
        <p14:creationId xmlns:p14="http://schemas.microsoft.com/office/powerpoint/2010/main" val="2495277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628DE85F-A49F-4D4C-8D78-799212E249B2}" type="slidenum">
              <a:rPr lang="en-GB" smtClean="0"/>
              <a:t>35</a:t>
            </a:fld>
            <a:endParaRPr lang="en-GB"/>
          </a:p>
        </p:txBody>
      </p:sp>
    </p:spTree>
    <p:extLst>
      <p:ext uri="{BB962C8B-B14F-4D97-AF65-F5344CB8AC3E}">
        <p14:creationId xmlns:p14="http://schemas.microsoft.com/office/powerpoint/2010/main" val="227788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36</a:t>
            </a:fld>
            <a:endParaRPr lang="en-GB"/>
          </a:p>
        </p:txBody>
      </p:sp>
    </p:spTree>
    <p:extLst>
      <p:ext uri="{BB962C8B-B14F-4D97-AF65-F5344CB8AC3E}">
        <p14:creationId xmlns:p14="http://schemas.microsoft.com/office/powerpoint/2010/main" val="1281181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39</a:t>
            </a:fld>
            <a:endParaRPr lang="en-GB"/>
          </a:p>
        </p:txBody>
      </p:sp>
    </p:spTree>
    <p:extLst>
      <p:ext uri="{BB962C8B-B14F-4D97-AF65-F5344CB8AC3E}">
        <p14:creationId xmlns:p14="http://schemas.microsoft.com/office/powerpoint/2010/main" val="3337831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43</a:t>
            </a:fld>
            <a:endParaRPr lang="en-GB"/>
          </a:p>
        </p:txBody>
      </p:sp>
    </p:spTree>
    <p:extLst>
      <p:ext uri="{BB962C8B-B14F-4D97-AF65-F5344CB8AC3E}">
        <p14:creationId xmlns:p14="http://schemas.microsoft.com/office/powerpoint/2010/main" val="2701844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47</a:t>
            </a:fld>
            <a:endParaRPr lang="en-GB"/>
          </a:p>
        </p:txBody>
      </p:sp>
    </p:spTree>
    <p:extLst>
      <p:ext uri="{BB962C8B-B14F-4D97-AF65-F5344CB8AC3E}">
        <p14:creationId xmlns:p14="http://schemas.microsoft.com/office/powerpoint/2010/main" val="6781966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48</a:t>
            </a:fld>
            <a:endParaRPr lang="en-GB"/>
          </a:p>
        </p:txBody>
      </p:sp>
    </p:spTree>
    <p:extLst>
      <p:ext uri="{BB962C8B-B14F-4D97-AF65-F5344CB8AC3E}">
        <p14:creationId xmlns:p14="http://schemas.microsoft.com/office/powerpoint/2010/main" val="3888174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s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0" y="554568"/>
            <a:ext cx="8646971" cy="461548"/>
          </a:xfrm>
        </p:spPr>
        <p:txBody>
          <a:bodyPr/>
          <a:lstStyle>
            <a:lvl1pPr>
              <a:defRPr baseline="0"/>
            </a:lvl1pPr>
          </a:lstStyle>
          <a:p>
            <a:r>
              <a:rPr lang="en-US" dirty="0"/>
              <a:t>Click to add emphasis part of title</a:t>
            </a:r>
          </a:p>
        </p:txBody>
      </p:sp>
      <p:sp>
        <p:nvSpPr>
          <p:cNvPr id="8" name="Text Placeholder 7"/>
          <p:cNvSpPr>
            <a:spLocks noGrp="1"/>
          </p:cNvSpPr>
          <p:nvPr>
            <p:ph type="body" sz="quarter" idx="13" hasCustomPrompt="1"/>
          </p:nvPr>
        </p:nvSpPr>
        <p:spPr>
          <a:xfrm>
            <a:off x="234000" y="25401"/>
            <a:ext cx="8646971" cy="576684"/>
          </a:xfrm>
        </p:spPr>
        <p:txBody>
          <a:bodyPr anchor="ctr">
            <a:noAutofit/>
          </a:bodyPr>
          <a:lstStyle>
            <a:lvl1pPr marL="0" indent="0">
              <a:buNone/>
              <a:defRPr sz="1900" b="0" baseline="0">
                <a:solidFill>
                  <a:schemeClr val="bg2"/>
                </a:solidFill>
              </a:defRPr>
            </a:lvl1pPr>
          </a:lstStyle>
          <a:p>
            <a:pPr lvl="0"/>
            <a:r>
              <a:rPr lang="en-US" dirty="0"/>
              <a:t>CLICK TO ADD TAG LINE OR BEGINNING OF TITLE</a:t>
            </a:r>
            <a:endParaRPr lang="en-GB" dirty="0"/>
          </a:p>
        </p:txBody>
      </p:sp>
    </p:spTree>
    <p:extLst>
      <p:ext uri="{BB962C8B-B14F-4D97-AF65-F5344CB8AC3E}">
        <p14:creationId xmlns:p14="http://schemas.microsoft.com/office/powerpoint/2010/main" val="4098691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s Only">
    <p:bg>
      <p:bgPr>
        <a:solidFill>
          <a:schemeClr val="tx1">
            <a:lumMod val="10000"/>
            <a:lumOff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0" y="554568"/>
            <a:ext cx="8646971" cy="461548"/>
          </a:xfrm>
        </p:spPr>
        <p:txBody>
          <a:bodyPr/>
          <a:lstStyle>
            <a:lvl1pPr>
              <a:defRPr baseline="0"/>
            </a:lvl1pPr>
          </a:lstStyle>
          <a:p>
            <a:r>
              <a:rPr lang="en-US" dirty="0"/>
              <a:t>Click to add emphasis part of title</a:t>
            </a:r>
          </a:p>
        </p:txBody>
      </p:sp>
      <p:sp>
        <p:nvSpPr>
          <p:cNvPr id="8" name="Text Placeholder 7"/>
          <p:cNvSpPr>
            <a:spLocks noGrp="1"/>
          </p:cNvSpPr>
          <p:nvPr>
            <p:ph type="body" sz="quarter" idx="13" hasCustomPrompt="1"/>
          </p:nvPr>
        </p:nvSpPr>
        <p:spPr>
          <a:xfrm>
            <a:off x="234000" y="25401"/>
            <a:ext cx="8646971" cy="576684"/>
          </a:xfrm>
        </p:spPr>
        <p:txBody>
          <a:bodyPr anchor="ctr">
            <a:noAutofit/>
          </a:bodyPr>
          <a:lstStyle>
            <a:lvl1pPr marL="0" indent="0">
              <a:buNone/>
              <a:defRPr sz="1900" b="0" baseline="0">
                <a:solidFill>
                  <a:schemeClr val="bg2"/>
                </a:solidFill>
              </a:defRPr>
            </a:lvl1pPr>
          </a:lstStyle>
          <a:p>
            <a:pPr lvl="0"/>
            <a:r>
              <a:rPr lang="en-US" dirty="0"/>
              <a:t>CLICK TO ADD TAG LINE OR BEGINNING OF TITLE</a:t>
            </a:r>
            <a:endParaRPr lang="en-GB" dirty="0"/>
          </a:p>
        </p:txBody>
      </p:sp>
    </p:spTree>
    <p:extLst>
      <p:ext uri="{BB962C8B-B14F-4D97-AF65-F5344CB8AC3E}">
        <p14:creationId xmlns:p14="http://schemas.microsoft.com/office/powerpoint/2010/main" val="535122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s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0" y="554568"/>
            <a:ext cx="8646971" cy="461548"/>
          </a:xfrm>
        </p:spPr>
        <p:txBody>
          <a:bodyPr/>
          <a:lstStyle>
            <a:lvl1pPr>
              <a:defRPr baseline="0"/>
            </a:lvl1pPr>
          </a:lstStyle>
          <a:p>
            <a:r>
              <a:rPr lang="en-US" dirty="0"/>
              <a:t>Click to add emphasis part of title</a:t>
            </a:r>
          </a:p>
        </p:txBody>
      </p:sp>
      <p:sp>
        <p:nvSpPr>
          <p:cNvPr id="8" name="Text Placeholder 7"/>
          <p:cNvSpPr>
            <a:spLocks noGrp="1"/>
          </p:cNvSpPr>
          <p:nvPr>
            <p:ph type="body" sz="quarter" idx="13" hasCustomPrompt="1"/>
          </p:nvPr>
        </p:nvSpPr>
        <p:spPr>
          <a:xfrm>
            <a:off x="234000" y="25401"/>
            <a:ext cx="8646971" cy="576684"/>
          </a:xfrm>
        </p:spPr>
        <p:txBody>
          <a:bodyPr anchor="ctr">
            <a:noAutofit/>
          </a:bodyPr>
          <a:lstStyle>
            <a:lvl1pPr marL="0" indent="0">
              <a:buNone/>
              <a:defRPr sz="1900" b="0" baseline="0">
                <a:solidFill>
                  <a:schemeClr val="bg2"/>
                </a:solidFill>
              </a:defRPr>
            </a:lvl1pPr>
          </a:lstStyle>
          <a:p>
            <a:pPr lvl="0"/>
            <a:r>
              <a:rPr lang="en-US" dirty="0"/>
              <a:t>CLICK TO ADD TAG LINE OR BEGINNING OF TITLE</a:t>
            </a:r>
            <a:endParaRPr lang="en-GB" dirty="0"/>
          </a:p>
        </p:txBody>
      </p:sp>
    </p:spTree>
    <p:extLst>
      <p:ext uri="{BB962C8B-B14F-4D97-AF65-F5344CB8AC3E}">
        <p14:creationId xmlns:p14="http://schemas.microsoft.com/office/powerpoint/2010/main" val="278774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s Only">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0" y="554568"/>
            <a:ext cx="8646971" cy="461548"/>
          </a:xfrm>
        </p:spPr>
        <p:txBody>
          <a:bodyPr/>
          <a:lstStyle>
            <a:lvl1pPr>
              <a:defRPr baseline="0">
                <a:solidFill>
                  <a:schemeClr val="bg1"/>
                </a:solidFill>
              </a:defRPr>
            </a:lvl1pPr>
          </a:lstStyle>
          <a:p>
            <a:r>
              <a:rPr lang="en-US" dirty="0"/>
              <a:t>Click to add emphasis part of title</a:t>
            </a:r>
          </a:p>
        </p:txBody>
      </p:sp>
      <p:sp>
        <p:nvSpPr>
          <p:cNvPr id="8" name="Text Placeholder 7"/>
          <p:cNvSpPr>
            <a:spLocks noGrp="1"/>
          </p:cNvSpPr>
          <p:nvPr>
            <p:ph type="body" sz="quarter" idx="13" hasCustomPrompt="1"/>
          </p:nvPr>
        </p:nvSpPr>
        <p:spPr>
          <a:xfrm>
            <a:off x="234000" y="25401"/>
            <a:ext cx="8646971" cy="576684"/>
          </a:xfrm>
        </p:spPr>
        <p:txBody>
          <a:bodyPr anchor="ctr">
            <a:noAutofit/>
          </a:bodyPr>
          <a:lstStyle>
            <a:lvl1pPr marL="0" indent="0">
              <a:buNone/>
              <a:defRPr sz="1900" b="0" baseline="0">
                <a:solidFill>
                  <a:schemeClr val="bg1"/>
                </a:solidFill>
              </a:defRPr>
            </a:lvl1pPr>
          </a:lstStyle>
          <a:p>
            <a:pPr lvl="0"/>
            <a:r>
              <a:rPr lang="en-US" dirty="0"/>
              <a:t>CLICK TO ADD TAG LINE OR BEGINNING OF TITLE</a:t>
            </a:r>
            <a:endParaRPr lang="en-GB" dirty="0"/>
          </a:p>
        </p:txBody>
      </p:sp>
      <p:sp>
        <p:nvSpPr>
          <p:cNvPr id="4" name="Rectangle 3"/>
          <p:cNvSpPr/>
          <p:nvPr userDrawn="1"/>
        </p:nvSpPr>
        <p:spPr>
          <a:xfrm>
            <a:off x="0" y="4495800"/>
            <a:ext cx="9029700" cy="6477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TextBox 4"/>
          <p:cNvSpPr txBox="1"/>
          <p:nvPr userDrawn="1"/>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sp>
        <p:nvSpPr>
          <p:cNvPr id="6" name="TextBox 5"/>
          <p:cNvSpPr txBox="1"/>
          <p:nvPr userDrawn="1"/>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2017 Ipsos.</a:t>
            </a:r>
            <a:endParaRPr lang="en-GB" sz="1200" dirty="0">
              <a:solidFill>
                <a:schemeClr val="bg1"/>
              </a:solidFill>
            </a:endParaRPr>
          </a:p>
        </p:txBody>
      </p:sp>
      <p:pic>
        <p:nvPicPr>
          <p:cNvPr id="7" name="Picture 6" descr="IPSOS_GAMECHANGERS_blue.png"/>
          <p:cNvPicPr>
            <a:picLocks noChangeAspect="1"/>
          </p:cNvPicPr>
          <p:nvPr userDrawn="1"/>
        </p:nvPicPr>
        <p:blipFill rotWithShape="1">
          <a:blip r:embed="rId2"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9" name="Picture 8" descr="IPSOS_GAMECHANGERS_blue.png"/>
          <p:cNvPicPr>
            <a:picLocks noChangeAspect="1"/>
          </p:cNvPicPr>
          <p:nvPr userDrawn="1"/>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Tree>
    <p:extLst>
      <p:ext uri="{BB962C8B-B14F-4D97-AF65-F5344CB8AC3E}">
        <p14:creationId xmlns:p14="http://schemas.microsoft.com/office/powerpoint/2010/main" val="3773553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s Only">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0" y="554568"/>
            <a:ext cx="8646971" cy="461548"/>
          </a:xfrm>
        </p:spPr>
        <p:txBody>
          <a:bodyPr/>
          <a:lstStyle>
            <a:lvl1pPr>
              <a:defRPr baseline="0">
                <a:solidFill>
                  <a:schemeClr val="bg1"/>
                </a:solidFill>
              </a:defRPr>
            </a:lvl1pPr>
          </a:lstStyle>
          <a:p>
            <a:r>
              <a:rPr lang="en-US" dirty="0"/>
              <a:t>Click to add emphasis part of title</a:t>
            </a:r>
          </a:p>
        </p:txBody>
      </p:sp>
      <p:sp>
        <p:nvSpPr>
          <p:cNvPr id="8" name="Text Placeholder 7"/>
          <p:cNvSpPr>
            <a:spLocks noGrp="1"/>
          </p:cNvSpPr>
          <p:nvPr>
            <p:ph type="body" sz="quarter" idx="13" hasCustomPrompt="1"/>
          </p:nvPr>
        </p:nvSpPr>
        <p:spPr>
          <a:xfrm>
            <a:off x="234000" y="25401"/>
            <a:ext cx="8646971" cy="576684"/>
          </a:xfrm>
        </p:spPr>
        <p:txBody>
          <a:bodyPr anchor="ctr">
            <a:noAutofit/>
          </a:bodyPr>
          <a:lstStyle>
            <a:lvl1pPr marL="0" indent="0">
              <a:buNone/>
              <a:defRPr sz="1900" b="0" baseline="0">
                <a:solidFill>
                  <a:schemeClr val="bg1"/>
                </a:solidFill>
              </a:defRPr>
            </a:lvl1pPr>
          </a:lstStyle>
          <a:p>
            <a:pPr lvl="0"/>
            <a:r>
              <a:rPr lang="en-US" dirty="0"/>
              <a:t>CLICK TO ADD TAG LINE OR BEGINNING OF TITLE</a:t>
            </a:r>
            <a:endParaRPr lang="en-GB" dirty="0"/>
          </a:p>
        </p:txBody>
      </p:sp>
      <p:sp>
        <p:nvSpPr>
          <p:cNvPr id="3" name="Rectangle 2"/>
          <p:cNvSpPr/>
          <p:nvPr userDrawn="1"/>
        </p:nvSpPr>
        <p:spPr>
          <a:xfrm>
            <a:off x="0" y="4495800"/>
            <a:ext cx="9029700" cy="647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TextBox 4"/>
          <p:cNvSpPr txBox="1"/>
          <p:nvPr userDrawn="1"/>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sp>
        <p:nvSpPr>
          <p:cNvPr id="6" name="TextBox 5"/>
          <p:cNvSpPr txBox="1"/>
          <p:nvPr userDrawn="1"/>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2018 Ipsos.</a:t>
            </a:r>
            <a:endParaRPr lang="en-GB" sz="1200" dirty="0">
              <a:solidFill>
                <a:schemeClr val="bg1"/>
              </a:solidFill>
            </a:endParaRPr>
          </a:p>
        </p:txBody>
      </p:sp>
      <p:pic>
        <p:nvPicPr>
          <p:cNvPr id="7" name="Picture 6" descr="IPSOS_GAMECHANGERS_blue.png"/>
          <p:cNvPicPr>
            <a:picLocks noChangeAspect="1"/>
          </p:cNvPicPr>
          <p:nvPr userDrawn="1"/>
        </p:nvPicPr>
        <p:blipFill rotWithShape="1">
          <a:blip r:embed="rId2"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9" name="Picture 8" descr="IPSOS_GAMECHANGERS_blue.png"/>
          <p:cNvPicPr>
            <a:picLocks noChangeAspect="1"/>
          </p:cNvPicPr>
          <p:nvPr userDrawn="1"/>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Tree>
    <p:extLst>
      <p:ext uri="{BB962C8B-B14F-4D97-AF65-F5344CB8AC3E}">
        <p14:creationId xmlns:p14="http://schemas.microsoft.com/office/powerpoint/2010/main" val="3167334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s Only">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0" y="554568"/>
            <a:ext cx="8646971" cy="461548"/>
          </a:xfrm>
        </p:spPr>
        <p:txBody>
          <a:bodyPr/>
          <a:lstStyle>
            <a:lvl1pPr>
              <a:defRPr baseline="0">
                <a:solidFill>
                  <a:schemeClr val="bg1"/>
                </a:solidFill>
              </a:defRPr>
            </a:lvl1pPr>
          </a:lstStyle>
          <a:p>
            <a:r>
              <a:rPr lang="en-US" dirty="0"/>
              <a:t>Click to add emphasis part of title</a:t>
            </a:r>
          </a:p>
        </p:txBody>
      </p:sp>
      <p:sp>
        <p:nvSpPr>
          <p:cNvPr id="8" name="Text Placeholder 7"/>
          <p:cNvSpPr>
            <a:spLocks noGrp="1"/>
          </p:cNvSpPr>
          <p:nvPr>
            <p:ph type="body" sz="quarter" idx="13" hasCustomPrompt="1"/>
          </p:nvPr>
        </p:nvSpPr>
        <p:spPr>
          <a:xfrm>
            <a:off x="234000" y="25401"/>
            <a:ext cx="8646971" cy="576684"/>
          </a:xfrm>
        </p:spPr>
        <p:txBody>
          <a:bodyPr anchor="ctr">
            <a:noAutofit/>
          </a:bodyPr>
          <a:lstStyle>
            <a:lvl1pPr marL="0" indent="0">
              <a:buNone/>
              <a:defRPr sz="1900" b="0" baseline="0">
                <a:solidFill>
                  <a:schemeClr val="bg1"/>
                </a:solidFill>
              </a:defRPr>
            </a:lvl1pPr>
          </a:lstStyle>
          <a:p>
            <a:pPr lvl="0"/>
            <a:r>
              <a:rPr lang="en-US" dirty="0"/>
              <a:t>CLICK TO ADD TAG LINE OR BEGINNING OF TITLE</a:t>
            </a:r>
            <a:endParaRPr lang="en-GB" dirty="0"/>
          </a:p>
        </p:txBody>
      </p:sp>
      <p:sp>
        <p:nvSpPr>
          <p:cNvPr id="3" name="Rectangle 2"/>
          <p:cNvSpPr/>
          <p:nvPr userDrawn="1"/>
        </p:nvSpPr>
        <p:spPr>
          <a:xfrm>
            <a:off x="0" y="4495800"/>
            <a:ext cx="9029700" cy="647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TextBox 4"/>
          <p:cNvSpPr txBox="1"/>
          <p:nvPr userDrawn="1"/>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sp>
        <p:nvSpPr>
          <p:cNvPr id="6" name="TextBox 5"/>
          <p:cNvSpPr txBox="1"/>
          <p:nvPr userDrawn="1"/>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2017 Ipsos.</a:t>
            </a:r>
            <a:endParaRPr lang="en-GB" sz="1200" dirty="0">
              <a:solidFill>
                <a:schemeClr val="bg1"/>
              </a:solidFill>
            </a:endParaRPr>
          </a:p>
        </p:txBody>
      </p:sp>
      <p:pic>
        <p:nvPicPr>
          <p:cNvPr id="7" name="Picture 6" descr="IPSOS_GAMECHANGERS_blue.png"/>
          <p:cNvPicPr>
            <a:picLocks noChangeAspect="1"/>
          </p:cNvPicPr>
          <p:nvPr userDrawn="1"/>
        </p:nvPicPr>
        <p:blipFill rotWithShape="1">
          <a:blip r:embed="rId2"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9" name="Picture 8" descr="IPSOS_GAMECHANGERS_blue.png"/>
          <p:cNvPicPr>
            <a:picLocks noChangeAspect="1"/>
          </p:cNvPicPr>
          <p:nvPr userDrawn="1"/>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Tree>
    <p:extLst>
      <p:ext uri="{BB962C8B-B14F-4D97-AF65-F5344CB8AC3E}">
        <p14:creationId xmlns:p14="http://schemas.microsoft.com/office/powerpoint/2010/main" val="988832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ext Optio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2376" y="519643"/>
            <a:ext cx="8654595" cy="461548"/>
          </a:xfrm>
        </p:spPr>
        <p:txBody>
          <a:bodyPr/>
          <a:lstStyle/>
          <a:p>
            <a:r>
              <a:rPr lang="en-US" dirty="0"/>
              <a:t>Click to add emphasis part of title</a:t>
            </a:r>
          </a:p>
        </p:txBody>
      </p:sp>
      <p:sp>
        <p:nvSpPr>
          <p:cNvPr id="8" name="Text Placeholder 7"/>
          <p:cNvSpPr>
            <a:spLocks noGrp="1"/>
          </p:cNvSpPr>
          <p:nvPr>
            <p:ph type="body" sz="quarter" idx="13" hasCustomPrompt="1"/>
          </p:nvPr>
        </p:nvSpPr>
        <p:spPr>
          <a:xfrm>
            <a:off x="232376" y="38100"/>
            <a:ext cx="6725791" cy="529059"/>
          </a:xfrm>
        </p:spPr>
        <p:txBody>
          <a:bodyPr anchor="ctr">
            <a:normAutofit/>
          </a:bodyPr>
          <a:lstStyle>
            <a:lvl1pPr marL="0" indent="0">
              <a:buNone/>
              <a:defRPr sz="1900" b="0">
                <a:solidFill>
                  <a:schemeClr val="bg2"/>
                </a:solidFill>
              </a:defRPr>
            </a:lvl1pPr>
          </a:lstStyle>
          <a:p>
            <a:pPr lvl="0"/>
            <a:r>
              <a:rPr lang="en-US" dirty="0"/>
              <a:t>CLICK TO ADD TAG LINE OR BEGINNING OF TITLE</a:t>
            </a:r>
            <a:endParaRPr lang="en-GB" dirty="0"/>
          </a:p>
        </p:txBody>
      </p:sp>
      <p:sp>
        <p:nvSpPr>
          <p:cNvPr id="11" name="Text Placeholder 10"/>
          <p:cNvSpPr>
            <a:spLocks noGrp="1"/>
          </p:cNvSpPr>
          <p:nvPr>
            <p:ph type="body" sz="quarter" idx="14"/>
          </p:nvPr>
        </p:nvSpPr>
        <p:spPr>
          <a:xfrm>
            <a:off x="247650" y="1388443"/>
            <a:ext cx="7870391" cy="264300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235213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llets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0" y="643468"/>
            <a:ext cx="8654595" cy="461548"/>
          </a:xfrm>
        </p:spPr>
        <p:txBody>
          <a:bodyPr/>
          <a:lstStyle/>
          <a:p>
            <a:r>
              <a:rPr lang="en-US" dirty="0"/>
              <a:t>Click to add emphasis part of title</a:t>
            </a:r>
          </a:p>
        </p:txBody>
      </p:sp>
      <p:sp>
        <p:nvSpPr>
          <p:cNvPr id="8" name="Text Placeholder 7"/>
          <p:cNvSpPr>
            <a:spLocks noGrp="1"/>
          </p:cNvSpPr>
          <p:nvPr>
            <p:ph type="body" sz="quarter" idx="13" hasCustomPrompt="1"/>
          </p:nvPr>
        </p:nvSpPr>
        <p:spPr>
          <a:xfrm>
            <a:off x="234000" y="248323"/>
            <a:ext cx="6710396" cy="442661"/>
          </a:xfrm>
        </p:spPr>
        <p:txBody>
          <a:bodyPr anchor="b">
            <a:normAutofit/>
          </a:bodyPr>
          <a:lstStyle>
            <a:lvl1pPr marL="0" indent="0">
              <a:buNone/>
              <a:defRPr sz="1900" b="0">
                <a:solidFill>
                  <a:schemeClr val="bg2"/>
                </a:solidFill>
              </a:defRPr>
            </a:lvl1pPr>
          </a:lstStyle>
          <a:p>
            <a:pPr lvl="0"/>
            <a:r>
              <a:rPr lang="en-US" dirty="0"/>
              <a:t>CLICK TO ADD TAG LINE OR BEGINNING OF TITLE</a:t>
            </a:r>
            <a:endParaRPr lang="en-GB" dirty="0"/>
          </a:p>
        </p:txBody>
      </p:sp>
      <p:sp>
        <p:nvSpPr>
          <p:cNvPr id="5" name="Text Placeholder 4"/>
          <p:cNvSpPr>
            <a:spLocks noGrp="1"/>
          </p:cNvSpPr>
          <p:nvPr>
            <p:ph type="body" sz="quarter" idx="14" hasCustomPrompt="1"/>
          </p:nvPr>
        </p:nvSpPr>
        <p:spPr>
          <a:xfrm>
            <a:off x="233363" y="1399203"/>
            <a:ext cx="8288337" cy="2639397"/>
          </a:xfrm>
        </p:spPr>
        <p:txBody>
          <a:bodyPr/>
          <a:lstStyle>
            <a:lvl1pPr marL="176213" indent="-176213">
              <a:lnSpc>
                <a:spcPct val="100000"/>
              </a:lnSpc>
              <a:spcBef>
                <a:spcPts val="300"/>
              </a:spcBef>
              <a:spcAft>
                <a:spcPts val="300"/>
              </a:spcAft>
              <a:buFont typeface="Arial" panose="020B0604020202020204" pitchFamily="34" charset="0"/>
              <a:buChar char="•"/>
              <a:defRPr sz="1200" cap="none"/>
            </a:lvl1pPr>
            <a:lvl2pPr marL="476250" indent="-166688">
              <a:lnSpc>
                <a:spcPct val="100000"/>
              </a:lnSpc>
              <a:spcBef>
                <a:spcPts val="300"/>
              </a:spcBef>
              <a:spcAft>
                <a:spcPts val="300"/>
              </a:spcAft>
              <a:buFont typeface="Arial" panose="020B0604020202020204" pitchFamily="34" charset="0"/>
              <a:buChar char="–"/>
              <a:tabLst/>
              <a:defRPr sz="1200"/>
            </a:lvl2pPr>
            <a:lvl3pPr marL="692150" indent="-177800">
              <a:lnSpc>
                <a:spcPct val="100000"/>
              </a:lnSpc>
              <a:spcBef>
                <a:spcPts val="300"/>
              </a:spcBef>
              <a:spcAft>
                <a:spcPts val="300"/>
              </a:spcAft>
              <a:buSzPct val="85000"/>
              <a:buFont typeface="Arial" panose="020B0604020202020204" pitchFamily="34" charset="0"/>
              <a:buChar char="•"/>
              <a:defRPr sz="1200"/>
            </a:lvl3pPr>
            <a:lvl5pPr marL="968375" indent="-174625">
              <a:lnSpc>
                <a:spcPct val="100000"/>
              </a:lnSpc>
              <a:spcBef>
                <a:spcPts val="300"/>
              </a:spcBef>
              <a:spcAft>
                <a:spcPts val="300"/>
              </a:spcAft>
              <a:buSzPct val="85000"/>
              <a:buFont typeface="Arial" panose="020B0604020202020204" pitchFamily="34" charset="0"/>
              <a:buChar char="-"/>
              <a:defRPr sz="1200"/>
            </a:lvl5pPr>
          </a:lstStyle>
          <a:p>
            <a:pPr lvl="0"/>
            <a:r>
              <a:rPr lang="en-US" dirty="0"/>
              <a:t>First level bullet</a:t>
            </a:r>
          </a:p>
          <a:p>
            <a:pPr lvl="1"/>
            <a:r>
              <a:rPr lang="en-US" dirty="0"/>
              <a:t>Second level</a:t>
            </a:r>
          </a:p>
          <a:p>
            <a:pPr lvl="2"/>
            <a:r>
              <a:rPr lang="en-US" dirty="0"/>
              <a:t>Third level</a:t>
            </a:r>
          </a:p>
          <a:p>
            <a:pPr lvl="4"/>
            <a:r>
              <a:rPr lang="en-US" dirty="0"/>
              <a:t>Fourth level</a:t>
            </a:r>
            <a:endParaRPr lang="en-GB" dirty="0"/>
          </a:p>
        </p:txBody>
      </p:sp>
    </p:spTree>
    <p:extLst>
      <p:ext uri="{BB962C8B-B14F-4D97-AF65-F5344CB8AC3E}">
        <p14:creationId xmlns:p14="http://schemas.microsoft.com/office/powerpoint/2010/main" val="3195050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with Blin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0" y="643468"/>
            <a:ext cx="8654595" cy="461548"/>
          </a:xfrm>
        </p:spPr>
        <p:txBody>
          <a:bodyPr/>
          <a:lstStyle/>
          <a:p>
            <a:r>
              <a:rPr lang="en-US" dirty="0"/>
              <a:t>Click to add emphasis part of title</a:t>
            </a:r>
            <a:endParaRPr lang="en-GB" dirty="0"/>
          </a:p>
        </p:txBody>
      </p:sp>
      <p:sp>
        <p:nvSpPr>
          <p:cNvPr id="11" name="Text Placeholder 7"/>
          <p:cNvSpPr>
            <a:spLocks noGrp="1"/>
          </p:cNvSpPr>
          <p:nvPr>
            <p:ph type="body" sz="quarter" idx="13" hasCustomPrompt="1"/>
          </p:nvPr>
        </p:nvSpPr>
        <p:spPr>
          <a:xfrm>
            <a:off x="234000" y="248323"/>
            <a:ext cx="7887670" cy="442661"/>
          </a:xfrm>
        </p:spPr>
        <p:txBody>
          <a:bodyPr anchor="b">
            <a:normAutofit/>
          </a:bodyPr>
          <a:lstStyle>
            <a:lvl1pPr marL="0" indent="0">
              <a:buNone/>
              <a:defRPr sz="1900" b="0">
                <a:solidFill>
                  <a:schemeClr val="bg2"/>
                </a:solidFill>
              </a:defRPr>
            </a:lvl1pPr>
          </a:lstStyle>
          <a:p>
            <a:pPr lvl="0"/>
            <a:r>
              <a:rPr lang="en-US" dirty="0"/>
              <a:t>CLICK TO ADD TAG LINE OR BEGINNING OF TITLE</a:t>
            </a:r>
            <a:endParaRPr lang="en-GB" dirty="0"/>
          </a:p>
        </p:txBody>
      </p:sp>
      <p:grpSp>
        <p:nvGrpSpPr>
          <p:cNvPr id="88" name="Group 87"/>
          <p:cNvGrpSpPr/>
          <p:nvPr userDrawn="1"/>
        </p:nvGrpSpPr>
        <p:grpSpPr>
          <a:xfrm>
            <a:off x="8252496" y="2571750"/>
            <a:ext cx="891505" cy="2571750"/>
            <a:chOff x="12130881" y="3781425"/>
            <a:chExt cx="1310482" cy="3781425"/>
          </a:xfrm>
        </p:grpSpPr>
        <p:sp>
          <p:nvSpPr>
            <p:cNvPr id="89" name="Oval 88"/>
            <p:cNvSpPr>
              <a:spLocks/>
            </p:cNvSpPr>
            <p:nvPr/>
          </p:nvSpPr>
          <p:spPr bwMode="auto">
            <a:xfrm rot="3900000" flipH="1">
              <a:off x="12448596" y="5001406"/>
              <a:ext cx="698400" cy="697635"/>
            </a:xfrm>
            <a:prstGeom prst="ellipse">
              <a:avLst/>
            </a:prstGeom>
            <a:solidFill>
              <a:schemeClr val="accent6"/>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0" name="Oval 89"/>
            <p:cNvSpPr/>
            <p:nvPr/>
          </p:nvSpPr>
          <p:spPr>
            <a:xfrm>
              <a:off x="12613164" y="4367456"/>
              <a:ext cx="411286" cy="4112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1" name="Oval 90"/>
            <p:cNvSpPr/>
            <p:nvPr/>
          </p:nvSpPr>
          <p:spPr>
            <a:xfrm>
              <a:off x="12346781" y="4200525"/>
              <a:ext cx="172831" cy="1728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2" name="Right Triangle 91"/>
            <p:cNvSpPr/>
            <p:nvPr/>
          </p:nvSpPr>
          <p:spPr>
            <a:xfrm flipH="1">
              <a:off x="12130881" y="3781425"/>
              <a:ext cx="1310482" cy="3781425"/>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3" name="Picture 92" descr="IPSOS_GAMECHANGERS_blue.png"/>
            <p:cNvPicPr>
              <a:picLocks noChangeAspect="1"/>
            </p:cNvPicPr>
            <p:nvPr/>
          </p:nvPicPr>
          <p:blipFill rotWithShape="1">
            <a:blip r:embed="rId2" cstate="print">
              <a:extLst>
                <a:ext uri="{28A0092B-C50C-407E-A947-70E740481C1C}">
                  <a14:useLocalDpi xmlns:a14="http://schemas.microsoft.com/office/drawing/2010/main" val="0"/>
                </a:ext>
              </a:extLst>
            </a:blip>
            <a:srcRect l="78888" t="-9671" b="-1"/>
            <a:stretch/>
          </p:blipFill>
          <p:spPr>
            <a:xfrm>
              <a:off x="12526963" y="6755928"/>
              <a:ext cx="554656" cy="523425"/>
            </a:xfrm>
            <a:prstGeom prst="rect">
              <a:avLst/>
            </a:prstGeom>
          </p:spPr>
        </p:pic>
        <p:sp>
          <p:nvSpPr>
            <p:cNvPr id="94" name="Oval 24"/>
            <p:cNvSpPr>
              <a:spLocks/>
            </p:cNvSpPr>
            <p:nvPr/>
          </p:nvSpPr>
          <p:spPr bwMode="auto">
            <a:xfrm rot="3900000" flipH="1">
              <a:off x="12429978" y="5491320"/>
              <a:ext cx="763902" cy="754332"/>
            </a:xfrm>
            <a:custGeom>
              <a:avLst/>
              <a:gdLst/>
              <a:ahLst/>
              <a:cxnLst/>
              <a:rect l="l" t="t" r="r" b="b"/>
              <a:pathLst>
                <a:path w="763902" h="754332">
                  <a:moveTo>
                    <a:pt x="763902" y="138227"/>
                  </a:moveTo>
                  <a:cubicBezTo>
                    <a:pt x="683802" y="52832"/>
                    <a:pt x="569760" y="0"/>
                    <a:pt x="443365" y="0"/>
                  </a:cubicBezTo>
                  <a:cubicBezTo>
                    <a:pt x="198502" y="0"/>
                    <a:pt x="-1" y="198284"/>
                    <a:pt x="0" y="442881"/>
                  </a:cubicBezTo>
                  <a:cubicBezTo>
                    <a:pt x="-1" y="564384"/>
                    <a:pt x="48982" y="674459"/>
                    <a:pt x="128444" y="75433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2202370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xt &amp; Blin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emphasis part of title</a:t>
            </a:r>
          </a:p>
        </p:txBody>
      </p:sp>
      <p:sp>
        <p:nvSpPr>
          <p:cNvPr id="8" name="Text Placeholder 7"/>
          <p:cNvSpPr>
            <a:spLocks noGrp="1"/>
          </p:cNvSpPr>
          <p:nvPr>
            <p:ph type="body" sz="quarter" idx="13" hasCustomPrompt="1"/>
          </p:nvPr>
        </p:nvSpPr>
        <p:spPr>
          <a:xfrm>
            <a:off x="232376" y="248323"/>
            <a:ext cx="6725791" cy="442661"/>
          </a:xfrm>
        </p:spPr>
        <p:txBody>
          <a:bodyPr anchor="b">
            <a:normAutofit/>
          </a:bodyPr>
          <a:lstStyle>
            <a:lvl1pPr marL="0" indent="0">
              <a:buNone/>
              <a:defRPr sz="1900" b="0">
                <a:solidFill>
                  <a:schemeClr val="bg2"/>
                </a:solidFill>
              </a:defRPr>
            </a:lvl1pPr>
          </a:lstStyle>
          <a:p>
            <a:pPr lvl="0"/>
            <a:r>
              <a:rPr lang="en-US" dirty="0"/>
              <a:t>CLICK TO ADD TAG LINE OR BEGINNING OF TITLE</a:t>
            </a:r>
            <a:endParaRPr lang="en-GB" dirty="0"/>
          </a:p>
        </p:txBody>
      </p:sp>
      <p:sp>
        <p:nvSpPr>
          <p:cNvPr id="11" name="Text Placeholder 10"/>
          <p:cNvSpPr>
            <a:spLocks noGrp="1"/>
          </p:cNvSpPr>
          <p:nvPr>
            <p:ph type="body" sz="quarter" idx="14"/>
          </p:nvPr>
        </p:nvSpPr>
        <p:spPr>
          <a:xfrm>
            <a:off x="247650" y="1388443"/>
            <a:ext cx="7870391" cy="264300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36" name="Group 35"/>
          <p:cNvGrpSpPr/>
          <p:nvPr userDrawn="1"/>
        </p:nvGrpSpPr>
        <p:grpSpPr>
          <a:xfrm>
            <a:off x="8252496" y="2571750"/>
            <a:ext cx="891505" cy="2571750"/>
            <a:chOff x="12130881" y="3781425"/>
            <a:chExt cx="1310482" cy="3781425"/>
          </a:xfrm>
        </p:grpSpPr>
        <p:sp>
          <p:nvSpPr>
            <p:cNvPr id="37" name="Oval 36"/>
            <p:cNvSpPr>
              <a:spLocks/>
            </p:cNvSpPr>
            <p:nvPr/>
          </p:nvSpPr>
          <p:spPr bwMode="auto">
            <a:xfrm rot="3900000" flipH="1">
              <a:off x="12448596" y="5001406"/>
              <a:ext cx="698400" cy="697635"/>
            </a:xfrm>
            <a:prstGeom prst="ellipse">
              <a:avLst/>
            </a:prstGeom>
            <a:solidFill>
              <a:schemeClr val="accent6"/>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8" name="Oval 37"/>
            <p:cNvSpPr/>
            <p:nvPr/>
          </p:nvSpPr>
          <p:spPr>
            <a:xfrm>
              <a:off x="12613164" y="4367456"/>
              <a:ext cx="411286" cy="4112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Oval 38"/>
            <p:cNvSpPr/>
            <p:nvPr/>
          </p:nvSpPr>
          <p:spPr>
            <a:xfrm>
              <a:off x="12346781" y="4200525"/>
              <a:ext cx="172831" cy="1728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Right Triangle 39"/>
            <p:cNvSpPr/>
            <p:nvPr/>
          </p:nvSpPr>
          <p:spPr>
            <a:xfrm flipH="1">
              <a:off x="12130881" y="3781425"/>
              <a:ext cx="1310482" cy="3781425"/>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1" name="Picture 40" descr="IPSOS_GAMECHANGERS_blue.png"/>
            <p:cNvPicPr>
              <a:picLocks noChangeAspect="1"/>
            </p:cNvPicPr>
            <p:nvPr/>
          </p:nvPicPr>
          <p:blipFill rotWithShape="1">
            <a:blip r:embed="rId2" cstate="print">
              <a:extLst>
                <a:ext uri="{28A0092B-C50C-407E-A947-70E740481C1C}">
                  <a14:useLocalDpi xmlns:a14="http://schemas.microsoft.com/office/drawing/2010/main" val="0"/>
                </a:ext>
              </a:extLst>
            </a:blip>
            <a:srcRect l="78888" t="-9671" b="-1"/>
            <a:stretch/>
          </p:blipFill>
          <p:spPr>
            <a:xfrm>
              <a:off x="12526963" y="6755928"/>
              <a:ext cx="554656" cy="523425"/>
            </a:xfrm>
            <a:prstGeom prst="rect">
              <a:avLst/>
            </a:prstGeom>
          </p:spPr>
        </p:pic>
        <p:sp>
          <p:nvSpPr>
            <p:cNvPr id="42" name="Oval 24"/>
            <p:cNvSpPr>
              <a:spLocks/>
            </p:cNvSpPr>
            <p:nvPr/>
          </p:nvSpPr>
          <p:spPr bwMode="auto">
            <a:xfrm rot="3900000" flipH="1">
              <a:off x="12429978" y="5491320"/>
              <a:ext cx="763902" cy="754332"/>
            </a:xfrm>
            <a:custGeom>
              <a:avLst/>
              <a:gdLst/>
              <a:ahLst/>
              <a:cxnLst/>
              <a:rect l="l" t="t" r="r" b="b"/>
              <a:pathLst>
                <a:path w="763902" h="754332">
                  <a:moveTo>
                    <a:pt x="763902" y="138227"/>
                  </a:moveTo>
                  <a:cubicBezTo>
                    <a:pt x="683802" y="52832"/>
                    <a:pt x="569760" y="0"/>
                    <a:pt x="443365" y="0"/>
                  </a:cubicBezTo>
                  <a:cubicBezTo>
                    <a:pt x="198502" y="0"/>
                    <a:pt x="-1" y="198284"/>
                    <a:pt x="0" y="442881"/>
                  </a:cubicBezTo>
                  <a:cubicBezTo>
                    <a:pt x="-1" y="564384"/>
                    <a:pt x="48982" y="674459"/>
                    <a:pt x="128444" y="75433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3713217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ographi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0" y="643468"/>
            <a:ext cx="8646971" cy="461548"/>
          </a:xfrm>
        </p:spPr>
        <p:txBody>
          <a:bodyPr/>
          <a:lstStyle>
            <a:lvl1pPr>
              <a:defRPr baseline="0"/>
            </a:lvl1pPr>
          </a:lstStyle>
          <a:p>
            <a:r>
              <a:rPr lang="en-US" dirty="0"/>
              <a:t>Click to add emphasis part of title</a:t>
            </a:r>
          </a:p>
        </p:txBody>
      </p:sp>
      <p:sp>
        <p:nvSpPr>
          <p:cNvPr id="8" name="Text Placeholder 7"/>
          <p:cNvSpPr>
            <a:spLocks noGrp="1"/>
          </p:cNvSpPr>
          <p:nvPr>
            <p:ph type="body" sz="quarter" idx="13" hasCustomPrompt="1"/>
          </p:nvPr>
        </p:nvSpPr>
        <p:spPr>
          <a:xfrm>
            <a:off x="234000" y="243073"/>
            <a:ext cx="6718167" cy="442661"/>
          </a:xfrm>
        </p:spPr>
        <p:txBody>
          <a:bodyPr anchor="b">
            <a:normAutofit/>
          </a:bodyPr>
          <a:lstStyle>
            <a:lvl1pPr marL="0" indent="0">
              <a:buNone/>
              <a:defRPr sz="1900" b="0" baseline="0">
                <a:solidFill>
                  <a:schemeClr val="bg2"/>
                </a:solidFill>
              </a:defRPr>
            </a:lvl1pPr>
          </a:lstStyle>
          <a:p>
            <a:pPr lvl="0"/>
            <a:r>
              <a:rPr lang="en-US" dirty="0"/>
              <a:t>CLICK TO ADD TAG LINE OR BEGINNING OF TITLE</a:t>
            </a:r>
            <a:endParaRPr lang="en-GB" dirty="0"/>
          </a:p>
        </p:txBody>
      </p:sp>
      <p:sp>
        <p:nvSpPr>
          <p:cNvPr id="5" name="Content Placeholder 2"/>
          <p:cNvSpPr>
            <a:spLocks noGrp="1"/>
          </p:cNvSpPr>
          <p:nvPr>
            <p:ph idx="12" hasCustomPrompt="1"/>
          </p:nvPr>
        </p:nvSpPr>
        <p:spPr>
          <a:xfrm>
            <a:off x="947451" y="1239836"/>
            <a:ext cx="1941711" cy="578779"/>
          </a:xfrm>
          <a:prstGeom prst="rect">
            <a:avLst/>
          </a:prstGeom>
          <a:solidFill>
            <a:schemeClr val="accent6"/>
          </a:solidFill>
        </p:spPr>
        <p:txBody>
          <a:bodyPr lIns="90000" tIns="90000" rIns="90000" bIns="90000" anchor="ctr">
            <a:noAutofit/>
          </a:bodyPr>
          <a:lstStyle>
            <a:lvl1pPr marL="0" indent="0">
              <a:lnSpc>
                <a:spcPct val="100000"/>
              </a:lnSpc>
              <a:spcBef>
                <a:spcPts val="200"/>
              </a:spcBef>
              <a:spcAft>
                <a:spcPts val="0"/>
              </a:spcAft>
              <a:buNone/>
              <a:defRPr sz="1200" cap="none">
                <a:solidFill>
                  <a:schemeClr val="bg1"/>
                </a:solidFill>
              </a:defRPr>
            </a:lvl1pPr>
            <a:lvl2pPr marL="533400" indent="-285750">
              <a:defRPr>
                <a:solidFill>
                  <a:schemeClr val="bg1"/>
                </a:solidFill>
              </a:defRPr>
            </a:lvl2pPr>
            <a:lvl3pPr marL="898525" indent="-228600">
              <a:defRPr>
                <a:solidFill>
                  <a:schemeClr val="bg1"/>
                </a:solidFill>
              </a:defRPr>
            </a:lvl3pPr>
            <a:lvl4pPr marL="1257300" indent="-228600">
              <a:defRPr>
                <a:solidFill>
                  <a:schemeClr val="bg1"/>
                </a:solidFill>
              </a:defRPr>
            </a:lvl4pPr>
            <a:lvl5pPr marL="1612900" indent="-228600">
              <a:defRPr/>
            </a:lvl5pPr>
          </a:lstStyle>
          <a:p>
            <a:pPr lvl="0"/>
            <a:r>
              <a:rPr lang="en-US" dirty="0"/>
              <a:t>Click to edit master text styles</a:t>
            </a:r>
          </a:p>
        </p:txBody>
      </p:sp>
      <p:sp>
        <p:nvSpPr>
          <p:cNvPr id="10" name="Picture Placeholder 8"/>
          <p:cNvSpPr>
            <a:spLocks noGrp="1"/>
          </p:cNvSpPr>
          <p:nvPr>
            <p:ph type="pic" sz="quarter" idx="15" hasCustomPrompt="1"/>
          </p:nvPr>
        </p:nvSpPr>
        <p:spPr>
          <a:xfrm>
            <a:off x="262929" y="1239836"/>
            <a:ext cx="684522" cy="578779"/>
          </a:xfrm>
          <a:solidFill>
            <a:schemeClr val="bg1">
              <a:lumMod val="85000"/>
            </a:schemeClr>
          </a:solidFill>
        </p:spPr>
        <p:txBody>
          <a:bodyPr>
            <a:normAutofit/>
          </a:bodyPr>
          <a:lstStyle>
            <a:lvl1pPr marL="0" indent="0">
              <a:buNone/>
              <a:defRPr sz="1050" baseline="0"/>
            </a:lvl1pPr>
          </a:lstStyle>
          <a:p>
            <a:r>
              <a:rPr lang="en-GB" dirty="0"/>
              <a:t>Insert picture from file</a:t>
            </a:r>
          </a:p>
        </p:txBody>
      </p:sp>
      <p:sp>
        <p:nvSpPr>
          <p:cNvPr id="11" name="Picture Placeholder 8"/>
          <p:cNvSpPr>
            <a:spLocks noGrp="1"/>
          </p:cNvSpPr>
          <p:nvPr>
            <p:ph type="pic" sz="quarter" idx="18" hasCustomPrompt="1"/>
          </p:nvPr>
        </p:nvSpPr>
        <p:spPr>
          <a:xfrm>
            <a:off x="3196468" y="1239836"/>
            <a:ext cx="684522" cy="578779"/>
          </a:xfrm>
          <a:solidFill>
            <a:schemeClr val="bg1">
              <a:lumMod val="85000"/>
            </a:schemeClr>
          </a:solidFill>
        </p:spPr>
        <p:txBody>
          <a:bodyPr>
            <a:normAutofit/>
          </a:bodyPr>
          <a:lstStyle>
            <a:lvl1pPr marL="0" indent="0">
              <a:buNone/>
              <a:defRPr sz="1050" baseline="0"/>
            </a:lvl1pPr>
          </a:lstStyle>
          <a:p>
            <a:r>
              <a:rPr lang="en-GB" dirty="0"/>
              <a:t>Insert picture from file</a:t>
            </a:r>
          </a:p>
        </p:txBody>
      </p:sp>
      <p:sp>
        <p:nvSpPr>
          <p:cNvPr id="12" name="Picture Placeholder 8"/>
          <p:cNvSpPr>
            <a:spLocks noGrp="1"/>
          </p:cNvSpPr>
          <p:nvPr>
            <p:ph type="pic" sz="quarter" idx="19" hasCustomPrompt="1"/>
          </p:nvPr>
        </p:nvSpPr>
        <p:spPr>
          <a:xfrm>
            <a:off x="6147915" y="1239836"/>
            <a:ext cx="684522" cy="578779"/>
          </a:xfrm>
          <a:solidFill>
            <a:schemeClr val="bg1">
              <a:lumMod val="85000"/>
            </a:schemeClr>
          </a:solidFill>
        </p:spPr>
        <p:txBody>
          <a:bodyPr>
            <a:normAutofit/>
          </a:bodyPr>
          <a:lstStyle>
            <a:lvl1pPr marL="0" indent="0">
              <a:buNone/>
              <a:defRPr sz="1050" baseline="0"/>
            </a:lvl1pPr>
          </a:lstStyle>
          <a:p>
            <a:r>
              <a:rPr lang="en-GB" dirty="0"/>
              <a:t>Insert picture from file</a:t>
            </a:r>
          </a:p>
        </p:txBody>
      </p:sp>
      <p:sp>
        <p:nvSpPr>
          <p:cNvPr id="4" name="Text Placeholder 3"/>
          <p:cNvSpPr>
            <a:spLocks noGrp="1"/>
          </p:cNvSpPr>
          <p:nvPr>
            <p:ph type="body" sz="quarter" idx="20" hasCustomPrompt="1"/>
          </p:nvPr>
        </p:nvSpPr>
        <p:spPr>
          <a:xfrm>
            <a:off x="263525" y="1918036"/>
            <a:ext cx="2625725" cy="947738"/>
          </a:xfrm>
        </p:spPr>
        <p:txBody>
          <a:bodyPr>
            <a:noAutofit/>
          </a:bodyPr>
          <a:lstStyle>
            <a:lvl3pPr>
              <a:defRPr baseline="0"/>
            </a:lvl3pPr>
            <a:lvl4pPr>
              <a:defRPr baseline="0"/>
            </a:lvl4pPr>
            <a:lvl5pPr>
              <a:defRPr/>
            </a:lvl5pPr>
          </a:lstStyle>
          <a:p>
            <a:pPr lvl="2"/>
            <a:r>
              <a:rPr lang="en-US" dirty="0"/>
              <a:t>1st Level</a:t>
            </a:r>
          </a:p>
          <a:p>
            <a:pPr lvl="3"/>
            <a:r>
              <a:rPr lang="en-US" dirty="0"/>
              <a:t>2nd Level</a:t>
            </a:r>
          </a:p>
          <a:p>
            <a:pPr lvl="4"/>
            <a:r>
              <a:rPr lang="en-US" dirty="0"/>
              <a:t>3rd Level</a:t>
            </a:r>
            <a:endParaRPr lang="en-GB" dirty="0"/>
          </a:p>
        </p:txBody>
      </p:sp>
      <p:sp>
        <p:nvSpPr>
          <p:cNvPr id="13" name="Text Placeholder 3"/>
          <p:cNvSpPr>
            <a:spLocks noGrp="1"/>
          </p:cNvSpPr>
          <p:nvPr>
            <p:ph type="body" sz="quarter" idx="21" hasCustomPrompt="1"/>
          </p:nvPr>
        </p:nvSpPr>
        <p:spPr>
          <a:xfrm>
            <a:off x="3196468" y="1918036"/>
            <a:ext cx="2625725" cy="947738"/>
          </a:xfrm>
        </p:spPr>
        <p:txBody>
          <a:bodyPr>
            <a:noAutofit/>
          </a:bodyPr>
          <a:lstStyle>
            <a:lvl3pPr>
              <a:defRPr baseline="0"/>
            </a:lvl3pPr>
            <a:lvl4pPr>
              <a:defRPr baseline="0"/>
            </a:lvl4pPr>
            <a:lvl5pPr>
              <a:defRPr/>
            </a:lvl5pPr>
          </a:lstStyle>
          <a:p>
            <a:pPr lvl="2"/>
            <a:r>
              <a:rPr lang="en-US" dirty="0"/>
              <a:t>1st Level</a:t>
            </a:r>
          </a:p>
          <a:p>
            <a:pPr lvl="3"/>
            <a:r>
              <a:rPr lang="en-US" dirty="0"/>
              <a:t>2nd Level</a:t>
            </a:r>
          </a:p>
          <a:p>
            <a:pPr lvl="4"/>
            <a:r>
              <a:rPr lang="en-US" dirty="0"/>
              <a:t>3rd Level</a:t>
            </a:r>
            <a:endParaRPr lang="en-GB" dirty="0"/>
          </a:p>
        </p:txBody>
      </p:sp>
      <p:sp>
        <p:nvSpPr>
          <p:cNvPr id="14" name="Text Placeholder 3"/>
          <p:cNvSpPr>
            <a:spLocks noGrp="1"/>
          </p:cNvSpPr>
          <p:nvPr>
            <p:ph type="body" sz="quarter" idx="22" hasCustomPrompt="1"/>
          </p:nvPr>
        </p:nvSpPr>
        <p:spPr>
          <a:xfrm>
            <a:off x="6143701" y="1918036"/>
            <a:ext cx="2625725" cy="947738"/>
          </a:xfrm>
        </p:spPr>
        <p:txBody>
          <a:bodyPr>
            <a:noAutofit/>
          </a:bodyPr>
          <a:lstStyle>
            <a:lvl3pPr>
              <a:defRPr baseline="0"/>
            </a:lvl3pPr>
            <a:lvl4pPr>
              <a:defRPr baseline="0"/>
            </a:lvl4pPr>
            <a:lvl5pPr>
              <a:defRPr/>
            </a:lvl5pPr>
          </a:lstStyle>
          <a:p>
            <a:pPr lvl="2"/>
            <a:r>
              <a:rPr lang="en-US" dirty="0"/>
              <a:t>1st Level</a:t>
            </a:r>
          </a:p>
          <a:p>
            <a:pPr lvl="3"/>
            <a:r>
              <a:rPr lang="en-US" dirty="0"/>
              <a:t>2nd Level</a:t>
            </a:r>
          </a:p>
          <a:p>
            <a:pPr lvl="4"/>
            <a:r>
              <a:rPr lang="en-US" dirty="0"/>
              <a:t>3rd Level</a:t>
            </a:r>
            <a:endParaRPr lang="en-GB" dirty="0"/>
          </a:p>
        </p:txBody>
      </p:sp>
      <p:sp>
        <p:nvSpPr>
          <p:cNvPr id="24" name="Content Placeholder 2"/>
          <p:cNvSpPr>
            <a:spLocks noGrp="1"/>
          </p:cNvSpPr>
          <p:nvPr>
            <p:ph idx="23" hasCustomPrompt="1"/>
          </p:nvPr>
        </p:nvSpPr>
        <p:spPr>
          <a:xfrm>
            <a:off x="3880990" y="1239836"/>
            <a:ext cx="1941711" cy="578779"/>
          </a:xfrm>
          <a:prstGeom prst="rect">
            <a:avLst/>
          </a:prstGeom>
          <a:solidFill>
            <a:schemeClr val="accent6"/>
          </a:solidFill>
        </p:spPr>
        <p:txBody>
          <a:bodyPr lIns="90000" tIns="90000" rIns="90000" bIns="90000" anchor="ctr">
            <a:noAutofit/>
          </a:bodyPr>
          <a:lstStyle>
            <a:lvl1pPr marL="0" indent="0">
              <a:lnSpc>
                <a:spcPct val="100000"/>
              </a:lnSpc>
              <a:spcBef>
                <a:spcPts val="200"/>
              </a:spcBef>
              <a:spcAft>
                <a:spcPts val="0"/>
              </a:spcAft>
              <a:buNone/>
              <a:defRPr sz="1200" cap="none">
                <a:solidFill>
                  <a:schemeClr val="bg1"/>
                </a:solidFill>
              </a:defRPr>
            </a:lvl1pPr>
            <a:lvl2pPr marL="533400" indent="-285750">
              <a:defRPr>
                <a:solidFill>
                  <a:schemeClr val="bg1"/>
                </a:solidFill>
              </a:defRPr>
            </a:lvl2pPr>
            <a:lvl3pPr marL="898525" indent="-228600">
              <a:defRPr>
                <a:solidFill>
                  <a:schemeClr val="bg1"/>
                </a:solidFill>
              </a:defRPr>
            </a:lvl3pPr>
            <a:lvl4pPr marL="1257300" indent="-228600">
              <a:defRPr>
                <a:solidFill>
                  <a:schemeClr val="bg1"/>
                </a:solidFill>
              </a:defRPr>
            </a:lvl4pPr>
            <a:lvl5pPr marL="1612900" indent="-228600">
              <a:defRPr/>
            </a:lvl5pPr>
          </a:lstStyle>
          <a:p>
            <a:pPr lvl="0"/>
            <a:r>
              <a:rPr lang="en-US" dirty="0"/>
              <a:t>Click to edit master text styles</a:t>
            </a:r>
          </a:p>
        </p:txBody>
      </p:sp>
      <p:sp>
        <p:nvSpPr>
          <p:cNvPr id="25" name="Content Placeholder 2"/>
          <p:cNvSpPr>
            <a:spLocks noGrp="1"/>
          </p:cNvSpPr>
          <p:nvPr>
            <p:ph idx="24" hasCustomPrompt="1"/>
          </p:nvPr>
        </p:nvSpPr>
        <p:spPr>
          <a:xfrm>
            <a:off x="6832437" y="1239836"/>
            <a:ext cx="1941711" cy="578779"/>
          </a:xfrm>
          <a:prstGeom prst="rect">
            <a:avLst/>
          </a:prstGeom>
          <a:solidFill>
            <a:schemeClr val="accent6"/>
          </a:solidFill>
        </p:spPr>
        <p:txBody>
          <a:bodyPr lIns="90000" tIns="90000" rIns="90000" bIns="90000" anchor="ctr">
            <a:noAutofit/>
          </a:bodyPr>
          <a:lstStyle>
            <a:lvl1pPr marL="0" indent="0">
              <a:lnSpc>
                <a:spcPct val="100000"/>
              </a:lnSpc>
              <a:spcBef>
                <a:spcPts val="200"/>
              </a:spcBef>
              <a:spcAft>
                <a:spcPts val="0"/>
              </a:spcAft>
              <a:buNone/>
              <a:defRPr sz="1200" cap="none">
                <a:solidFill>
                  <a:schemeClr val="bg1"/>
                </a:solidFill>
              </a:defRPr>
            </a:lvl1pPr>
            <a:lvl2pPr marL="533400" indent="-285750">
              <a:defRPr>
                <a:solidFill>
                  <a:schemeClr val="bg1"/>
                </a:solidFill>
              </a:defRPr>
            </a:lvl2pPr>
            <a:lvl3pPr marL="898525" indent="-228600">
              <a:defRPr>
                <a:solidFill>
                  <a:schemeClr val="bg1"/>
                </a:solidFill>
              </a:defRPr>
            </a:lvl3pPr>
            <a:lvl4pPr marL="1257300" indent="-228600">
              <a:defRPr>
                <a:solidFill>
                  <a:schemeClr val="bg1"/>
                </a:solidFill>
              </a:defRPr>
            </a:lvl4pPr>
            <a:lvl5pPr marL="1612900" indent="-228600">
              <a:defRPr/>
            </a:lvl5pPr>
          </a:lstStyle>
          <a:p>
            <a:pPr lvl="0"/>
            <a:r>
              <a:rPr lang="en-US" dirty="0"/>
              <a:t>Click to edit master text styles</a:t>
            </a:r>
          </a:p>
        </p:txBody>
      </p:sp>
    </p:spTree>
    <p:extLst>
      <p:ext uri="{BB962C8B-B14F-4D97-AF65-F5344CB8AC3E}">
        <p14:creationId xmlns:p14="http://schemas.microsoft.com/office/powerpoint/2010/main" val="1102467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Main Title - 1/3 Image">
    <p:spTree>
      <p:nvGrpSpPr>
        <p:cNvPr id="1" name=""/>
        <p:cNvGrpSpPr/>
        <p:nvPr/>
      </p:nvGrpSpPr>
      <p:grpSpPr>
        <a:xfrm>
          <a:off x="0" y="0"/>
          <a:ext cx="0" cy="0"/>
          <a:chOff x="0" y="0"/>
          <a:chExt cx="0" cy="0"/>
        </a:xfrm>
      </p:grpSpPr>
      <p:sp>
        <p:nvSpPr>
          <p:cNvPr id="18" name="Picture Placeholder 17"/>
          <p:cNvSpPr>
            <a:spLocks noGrp="1"/>
          </p:cNvSpPr>
          <p:nvPr>
            <p:ph type="pic" sz="quarter" idx="14"/>
          </p:nvPr>
        </p:nvSpPr>
        <p:spPr>
          <a:xfrm>
            <a:off x="0" y="0"/>
            <a:ext cx="4000162" cy="5143500"/>
          </a:xfrm>
        </p:spPr>
        <p:txBody>
          <a:bodyPr/>
          <a:lstStyle/>
          <a:p>
            <a:r>
              <a:rPr lang="en-US"/>
              <a:t>Click icon to add picture</a:t>
            </a:r>
            <a:endParaRPr lang="en-GB"/>
          </a:p>
        </p:txBody>
      </p:sp>
      <p:sp>
        <p:nvSpPr>
          <p:cNvPr id="2" name="Title 1"/>
          <p:cNvSpPr>
            <a:spLocks noGrp="1"/>
          </p:cNvSpPr>
          <p:nvPr>
            <p:ph type="ctrTitle" hasCustomPrompt="1"/>
          </p:nvPr>
        </p:nvSpPr>
        <p:spPr>
          <a:xfrm>
            <a:off x="4769527" y="2152234"/>
            <a:ext cx="4078999" cy="508645"/>
          </a:xfrm>
        </p:spPr>
        <p:txBody>
          <a:bodyPr anchor="ctr"/>
          <a:lstStyle>
            <a:lvl1pPr>
              <a:defRPr sz="3700" baseline="0"/>
            </a:lvl1pPr>
          </a:lstStyle>
          <a:p>
            <a:r>
              <a:rPr lang="en-US" dirty="0"/>
              <a:t>Impact word(s)</a:t>
            </a:r>
          </a:p>
        </p:txBody>
      </p:sp>
      <p:sp>
        <p:nvSpPr>
          <p:cNvPr id="3" name="Subtitle 2"/>
          <p:cNvSpPr>
            <a:spLocks noGrp="1"/>
          </p:cNvSpPr>
          <p:nvPr>
            <p:ph type="subTitle" idx="1" hasCustomPrompt="1"/>
          </p:nvPr>
        </p:nvSpPr>
        <p:spPr>
          <a:xfrm>
            <a:off x="4769527" y="2864332"/>
            <a:ext cx="4078999" cy="1332300"/>
          </a:xfrm>
        </p:spPr>
        <p:txBody>
          <a:bodyPr/>
          <a:lstStyle>
            <a:lvl1pPr marL="0" indent="0" algn="l">
              <a:buNone/>
              <a:defRPr baseline="0">
                <a:solidFill>
                  <a:schemeClr val="tx1"/>
                </a:solidFill>
              </a:defRPr>
            </a:lvl1pPr>
            <a:lvl2pPr marL="3240" indent="0" algn="l">
              <a:spcBef>
                <a:spcPts val="0"/>
              </a:spcBef>
              <a:buNone/>
              <a:tabLst/>
              <a:defRPr baseline="0">
                <a:solidFill>
                  <a:schemeClr val="tx1"/>
                </a:solidFill>
              </a:defRPr>
            </a:lvl2pPr>
            <a:lvl3pPr marL="924282" indent="0" algn="ctr">
              <a:buNone/>
              <a:defRPr>
                <a:solidFill>
                  <a:schemeClr val="tx1">
                    <a:tint val="75000"/>
                  </a:schemeClr>
                </a:solidFill>
              </a:defRPr>
            </a:lvl3pPr>
            <a:lvl4pPr marL="1386422" indent="0" algn="ctr">
              <a:buNone/>
              <a:defRPr>
                <a:solidFill>
                  <a:schemeClr val="tx1">
                    <a:tint val="75000"/>
                  </a:schemeClr>
                </a:solidFill>
              </a:defRPr>
            </a:lvl4pPr>
            <a:lvl5pPr marL="1848564" indent="0" algn="ctr">
              <a:buNone/>
              <a:defRPr>
                <a:solidFill>
                  <a:schemeClr val="tx1">
                    <a:tint val="75000"/>
                  </a:schemeClr>
                </a:solidFill>
              </a:defRPr>
            </a:lvl5pPr>
            <a:lvl6pPr marL="2310704" indent="0" algn="ctr">
              <a:buNone/>
              <a:defRPr>
                <a:solidFill>
                  <a:schemeClr val="tx1">
                    <a:tint val="75000"/>
                  </a:schemeClr>
                </a:solidFill>
              </a:defRPr>
            </a:lvl6pPr>
            <a:lvl7pPr marL="2772846" indent="0" algn="ctr">
              <a:buNone/>
              <a:defRPr>
                <a:solidFill>
                  <a:schemeClr val="tx1">
                    <a:tint val="75000"/>
                  </a:schemeClr>
                </a:solidFill>
              </a:defRPr>
            </a:lvl7pPr>
            <a:lvl8pPr marL="3234986" indent="0" algn="ctr">
              <a:buNone/>
              <a:defRPr>
                <a:solidFill>
                  <a:schemeClr val="tx1">
                    <a:tint val="75000"/>
                  </a:schemeClr>
                </a:solidFill>
              </a:defRPr>
            </a:lvl8pPr>
            <a:lvl9pPr marL="3697126" indent="0" algn="ctr">
              <a:buNone/>
              <a:defRPr>
                <a:solidFill>
                  <a:schemeClr val="tx1">
                    <a:tint val="75000"/>
                  </a:schemeClr>
                </a:solidFill>
              </a:defRPr>
            </a:lvl9pPr>
          </a:lstStyle>
          <a:p>
            <a:r>
              <a:rPr lang="en-US" dirty="0"/>
              <a:t>Presenter Name</a:t>
            </a:r>
          </a:p>
          <a:p>
            <a:pPr lvl="1"/>
            <a:r>
              <a:rPr lang="en-US" dirty="0"/>
              <a:t>Job title, date, or other relevant presenter info</a:t>
            </a:r>
          </a:p>
        </p:txBody>
      </p:sp>
      <p:sp>
        <p:nvSpPr>
          <p:cNvPr id="5" name="Footer Placeholder 4"/>
          <p:cNvSpPr>
            <a:spLocks noGrp="1"/>
          </p:cNvSpPr>
          <p:nvPr>
            <p:ph type="ftr" sz="quarter" idx="11"/>
          </p:nvPr>
        </p:nvSpPr>
        <p:spPr>
          <a:xfrm>
            <a:off x="4442946" y="4031450"/>
            <a:ext cx="4444025" cy="260192"/>
          </a:xfrm>
          <a:prstGeom prst="rect">
            <a:avLst/>
          </a:prstGeom>
        </p:spPr>
        <p:txBody>
          <a:bodyPr lIns="62195" tIns="31098" rIns="62195" bIns="31098"/>
          <a:lstStyle>
            <a:lvl1pPr algn="l">
              <a:defRPr sz="800">
                <a:solidFill>
                  <a:schemeClr val="bg2"/>
                </a:solidFill>
              </a:defRPr>
            </a:lvl1pPr>
          </a:lstStyle>
          <a:p>
            <a:r>
              <a:rPr lang="en-GB"/>
              <a:t>© 2015 Ipsos.  All rights reserved. Contains Ipsos' Confidential and Proprietary information  and may not be disclosed or reproduced without the prior written consent of Ipsos.</a:t>
            </a:r>
            <a:endParaRPr lang="en-US" dirty="0"/>
          </a:p>
        </p:txBody>
      </p:sp>
      <p:sp>
        <p:nvSpPr>
          <p:cNvPr id="20" name="Text Placeholder 19"/>
          <p:cNvSpPr>
            <a:spLocks noGrp="1"/>
          </p:cNvSpPr>
          <p:nvPr>
            <p:ph type="body" sz="quarter" idx="13" hasCustomPrompt="1"/>
          </p:nvPr>
        </p:nvSpPr>
        <p:spPr>
          <a:xfrm>
            <a:off x="4769527" y="1389063"/>
            <a:ext cx="4078999" cy="637454"/>
          </a:xfrm>
        </p:spPr>
        <p:txBody>
          <a:bodyPr anchor="b">
            <a:normAutofit/>
          </a:bodyPr>
          <a:lstStyle>
            <a:lvl1pPr>
              <a:defRPr sz="2200" b="0" cap="none" baseline="0">
                <a:solidFill>
                  <a:schemeClr val="tx1"/>
                </a:solidFill>
              </a:defRPr>
            </a:lvl1pPr>
          </a:lstStyle>
          <a:p>
            <a:pPr lvl="0"/>
            <a:r>
              <a:rPr lang="en-US" dirty="0"/>
              <a:t>Full presentation title</a:t>
            </a:r>
            <a:endParaRPr lang="en-GB" dirty="0"/>
          </a:p>
        </p:txBody>
      </p:sp>
      <p:sp>
        <p:nvSpPr>
          <p:cNvPr id="7" name="Picture Placeholder 6"/>
          <p:cNvSpPr>
            <a:spLocks noGrp="1"/>
          </p:cNvSpPr>
          <p:nvPr>
            <p:ph type="pic" sz="quarter" idx="15" hasCustomPrompt="1"/>
          </p:nvPr>
        </p:nvSpPr>
        <p:spPr>
          <a:xfrm>
            <a:off x="7823701" y="592860"/>
            <a:ext cx="1024825" cy="722153"/>
          </a:xfrm>
          <a:noFill/>
        </p:spPr>
        <p:txBody>
          <a:bodyPr/>
          <a:lstStyle>
            <a:lvl1pPr algn="ctr">
              <a:defRPr sz="1400"/>
            </a:lvl1pPr>
          </a:lstStyle>
          <a:p>
            <a:r>
              <a:rPr lang="en-GB" dirty="0"/>
              <a:t>Client Logo</a:t>
            </a:r>
            <a:br>
              <a:rPr lang="en-GB" dirty="0"/>
            </a:br>
            <a:r>
              <a:rPr lang="en-GB" dirty="0"/>
              <a:t>(delete if unused)</a:t>
            </a:r>
          </a:p>
        </p:txBody>
      </p:sp>
    </p:spTree>
    <p:extLst>
      <p:ext uri="{BB962C8B-B14F-4D97-AF65-F5344CB8AC3E}">
        <p14:creationId xmlns:p14="http://schemas.microsoft.com/office/powerpoint/2010/main" val="3874652243"/>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 Box Image">
    <p:spTree>
      <p:nvGrpSpPr>
        <p:cNvPr id="1" name=""/>
        <p:cNvGrpSpPr/>
        <p:nvPr/>
      </p:nvGrpSpPr>
      <p:grpSpPr>
        <a:xfrm>
          <a:off x="0" y="0"/>
          <a:ext cx="0" cy="0"/>
          <a:chOff x="0" y="0"/>
          <a:chExt cx="0" cy="0"/>
        </a:xfrm>
      </p:grpSpPr>
      <p:sp>
        <p:nvSpPr>
          <p:cNvPr id="18" name="Picture Placeholder 17"/>
          <p:cNvSpPr>
            <a:spLocks noGrp="1"/>
          </p:cNvSpPr>
          <p:nvPr>
            <p:ph type="pic" sz="quarter" idx="14"/>
          </p:nvPr>
        </p:nvSpPr>
        <p:spPr>
          <a:xfrm>
            <a:off x="0" y="0"/>
            <a:ext cx="4571460" cy="5143500"/>
          </a:xfrm>
        </p:spPr>
        <p:txBody>
          <a:bodyPr/>
          <a:lstStyle/>
          <a:p>
            <a:r>
              <a:rPr lang="en-US"/>
              <a:t>Click icon to add picture</a:t>
            </a:r>
            <a:endParaRPr lang="en-GB"/>
          </a:p>
        </p:txBody>
      </p:sp>
      <p:sp>
        <p:nvSpPr>
          <p:cNvPr id="3" name="Subtitle 2"/>
          <p:cNvSpPr>
            <a:spLocks noGrp="1"/>
          </p:cNvSpPr>
          <p:nvPr>
            <p:ph type="subTitle" idx="1" hasCustomPrompt="1"/>
          </p:nvPr>
        </p:nvSpPr>
        <p:spPr>
          <a:xfrm>
            <a:off x="4786371" y="1122848"/>
            <a:ext cx="4100599" cy="2742335"/>
          </a:xfrm>
        </p:spPr>
        <p:txBody>
          <a:bodyPr anchor="ctr">
            <a:normAutofit/>
          </a:bodyPr>
          <a:lstStyle>
            <a:lvl1pPr marL="0" indent="0" algn="l">
              <a:buNone/>
              <a:defRPr sz="2700" b="1" baseline="0">
                <a:solidFill>
                  <a:schemeClr val="tx1"/>
                </a:solidFill>
              </a:defRPr>
            </a:lvl1pPr>
            <a:lvl2pPr marL="3240" indent="0" algn="l">
              <a:spcBef>
                <a:spcPts val="0"/>
              </a:spcBef>
              <a:buNone/>
              <a:tabLst/>
              <a:defRPr sz="2200" baseline="0">
                <a:solidFill>
                  <a:schemeClr val="bg2"/>
                </a:solidFill>
              </a:defRPr>
            </a:lvl2pPr>
            <a:lvl3pPr marL="924282" indent="0" algn="ctr">
              <a:buNone/>
              <a:defRPr>
                <a:solidFill>
                  <a:schemeClr val="tx1">
                    <a:tint val="75000"/>
                  </a:schemeClr>
                </a:solidFill>
              </a:defRPr>
            </a:lvl3pPr>
            <a:lvl4pPr marL="1386422" indent="0" algn="ctr">
              <a:buNone/>
              <a:defRPr>
                <a:solidFill>
                  <a:schemeClr val="tx1">
                    <a:tint val="75000"/>
                  </a:schemeClr>
                </a:solidFill>
              </a:defRPr>
            </a:lvl4pPr>
            <a:lvl5pPr marL="1848564" indent="0" algn="ctr">
              <a:buNone/>
              <a:defRPr>
                <a:solidFill>
                  <a:schemeClr val="tx1">
                    <a:tint val="75000"/>
                  </a:schemeClr>
                </a:solidFill>
              </a:defRPr>
            </a:lvl5pPr>
            <a:lvl6pPr marL="2310704" indent="0" algn="ctr">
              <a:buNone/>
              <a:defRPr>
                <a:solidFill>
                  <a:schemeClr val="tx1">
                    <a:tint val="75000"/>
                  </a:schemeClr>
                </a:solidFill>
              </a:defRPr>
            </a:lvl6pPr>
            <a:lvl7pPr marL="2772846" indent="0" algn="ctr">
              <a:buNone/>
              <a:defRPr>
                <a:solidFill>
                  <a:schemeClr val="tx1">
                    <a:tint val="75000"/>
                  </a:schemeClr>
                </a:solidFill>
              </a:defRPr>
            </a:lvl7pPr>
            <a:lvl8pPr marL="3234986" indent="0" algn="ctr">
              <a:buNone/>
              <a:defRPr>
                <a:solidFill>
                  <a:schemeClr val="tx1">
                    <a:tint val="75000"/>
                  </a:schemeClr>
                </a:solidFill>
              </a:defRPr>
            </a:lvl8pPr>
            <a:lvl9pPr marL="3697126" indent="0" algn="ctr">
              <a:buNone/>
              <a:defRPr>
                <a:solidFill>
                  <a:schemeClr val="tx1">
                    <a:tint val="75000"/>
                  </a:schemeClr>
                </a:solidFill>
              </a:defRPr>
            </a:lvl9pPr>
          </a:lstStyle>
          <a:p>
            <a:r>
              <a:rPr lang="en-US" dirty="0"/>
              <a:t>Slide Title</a:t>
            </a:r>
          </a:p>
          <a:p>
            <a:pPr lvl="1"/>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endParaRPr lang="en-US" dirty="0"/>
          </a:p>
        </p:txBody>
      </p:sp>
    </p:spTree>
    <p:extLst>
      <p:ext uri="{BB962C8B-B14F-4D97-AF65-F5344CB8AC3E}">
        <p14:creationId xmlns:p14="http://schemas.microsoft.com/office/powerpoint/2010/main" val="37603985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2_Triangles and Blobs">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0" y="-8964"/>
            <a:ext cx="4419600" cy="5171514"/>
          </a:xfrm>
          <a:custGeom>
            <a:avLst/>
            <a:gdLst>
              <a:gd name="connsiteX0" fmla="*/ 0 w 4419600"/>
              <a:gd name="connsiteY0" fmla="*/ 0 h 5162550"/>
              <a:gd name="connsiteX1" fmla="*/ 4419600 w 4419600"/>
              <a:gd name="connsiteY1" fmla="*/ 0 h 5162550"/>
              <a:gd name="connsiteX2" fmla="*/ 4419600 w 4419600"/>
              <a:gd name="connsiteY2" fmla="*/ 5162550 h 5162550"/>
              <a:gd name="connsiteX3" fmla="*/ 0 w 4419600"/>
              <a:gd name="connsiteY3" fmla="*/ 5162550 h 5162550"/>
              <a:gd name="connsiteX4" fmla="*/ 0 w 4419600"/>
              <a:gd name="connsiteY4" fmla="*/ 0 h 5162550"/>
              <a:gd name="connsiteX0" fmla="*/ 0 w 4419600"/>
              <a:gd name="connsiteY0" fmla="*/ 0 h 5162550"/>
              <a:gd name="connsiteX1" fmla="*/ 2743200 w 4419600"/>
              <a:gd name="connsiteY1" fmla="*/ 8965 h 5162550"/>
              <a:gd name="connsiteX2" fmla="*/ 4419600 w 4419600"/>
              <a:gd name="connsiteY2" fmla="*/ 5162550 h 5162550"/>
              <a:gd name="connsiteX3" fmla="*/ 0 w 4419600"/>
              <a:gd name="connsiteY3" fmla="*/ 5162550 h 5162550"/>
              <a:gd name="connsiteX4" fmla="*/ 0 w 4419600"/>
              <a:gd name="connsiteY4" fmla="*/ 0 h 5162550"/>
              <a:gd name="connsiteX0" fmla="*/ 0 w 4419600"/>
              <a:gd name="connsiteY0" fmla="*/ 8964 h 5171514"/>
              <a:gd name="connsiteX1" fmla="*/ 2743200 w 4419600"/>
              <a:gd name="connsiteY1" fmla="*/ 0 h 5171514"/>
              <a:gd name="connsiteX2" fmla="*/ 4419600 w 4419600"/>
              <a:gd name="connsiteY2" fmla="*/ 5171514 h 5171514"/>
              <a:gd name="connsiteX3" fmla="*/ 0 w 4419600"/>
              <a:gd name="connsiteY3" fmla="*/ 5171514 h 5171514"/>
              <a:gd name="connsiteX4" fmla="*/ 0 w 4419600"/>
              <a:gd name="connsiteY4" fmla="*/ 8964 h 5171514"/>
              <a:gd name="connsiteX0" fmla="*/ 0 w 4419600"/>
              <a:gd name="connsiteY0" fmla="*/ 8964 h 5171514"/>
              <a:gd name="connsiteX1" fmla="*/ 2734235 w 4419600"/>
              <a:gd name="connsiteY1" fmla="*/ 0 h 5171514"/>
              <a:gd name="connsiteX2" fmla="*/ 4419600 w 4419600"/>
              <a:gd name="connsiteY2" fmla="*/ 5171514 h 5171514"/>
              <a:gd name="connsiteX3" fmla="*/ 0 w 4419600"/>
              <a:gd name="connsiteY3" fmla="*/ 5171514 h 5171514"/>
              <a:gd name="connsiteX4" fmla="*/ 0 w 4419600"/>
              <a:gd name="connsiteY4" fmla="*/ 8964 h 5171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9600" h="5171514">
                <a:moveTo>
                  <a:pt x="0" y="8964"/>
                </a:moveTo>
                <a:lnTo>
                  <a:pt x="2734235" y="0"/>
                </a:lnTo>
                <a:lnTo>
                  <a:pt x="4419600" y="5171514"/>
                </a:lnTo>
                <a:lnTo>
                  <a:pt x="0" y="5171514"/>
                </a:lnTo>
                <a:lnTo>
                  <a:pt x="0" y="8964"/>
                </a:lnTo>
                <a:close/>
              </a:path>
            </a:pathLst>
          </a:custGeom>
        </p:spPr>
        <p:txBody>
          <a:bodyPr/>
          <a:lstStyle/>
          <a:p>
            <a:r>
              <a:rPr lang="en-US"/>
              <a:t>Click icon to add picture</a:t>
            </a:r>
            <a:endParaRPr lang="en-GB"/>
          </a:p>
        </p:txBody>
      </p:sp>
      <p:sp>
        <p:nvSpPr>
          <p:cNvPr id="3" name="Subtitle 2"/>
          <p:cNvSpPr>
            <a:spLocks noGrp="1"/>
          </p:cNvSpPr>
          <p:nvPr>
            <p:ph type="subTitle" idx="1" hasCustomPrompt="1"/>
          </p:nvPr>
        </p:nvSpPr>
        <p:spPr>
          <a:xfrm>
            <a:off x="4786371" y="1122848"/>
            <a:ext cx="4100599" cy="2742335"/>
          </a:xfrm>
        </p:spPr>
        <p:txBody>
          <a:bodyPr anchor="ctr">
            <a:normAutofit/>
          </a:bodyPr>
          <a:lstStyle>
            <a:lvl1pPr marL="0" indent="0" algn="l">
              <a:buNone/>
              <a:defRPr sz="2700" b="1" baseline="0">
                <a:solidFill>
                  <a:schemeClr val="tx1"/>
                </a:solidFill>
              </a:defRPr>
            </a:lvl1pPr>
            <a:lvl2pPr marL="3240" indent="0" algn="l">
              <a:spcBef>
                <a:spcPts val="0"/>
              </a:spcBef>
              <a:buNone/>
              <a:tabLst/>
              <a:defRPr sz="2200" baseline="0">
                <a:solidFill>
                  <a:schemeClr val="bg2"/>
                </a:solidFill>
              </a:defRPr>
            </a:lvl2pPr>
            <a:lvl3pPr marL="924282" indent="0" algn="ctr">
              <a:buNone/>
              <a:defRPr>
                <a:solidFill>
                  <a:schemeClr val="tx1">
                    <a:tint val="75000"/>
                  </a:schemeClr>
                </a:solidFill>
              </a:defRPr>
            </a:lvl3pPr>
            <a:lvl4pPr marL="1386422" indent="0" algn="ctr">
              <a:buNone/>
              <a:defRPr>
                <a:solidFill>
                  <a:schemeClr val="tx1">
                    <a:tint val="75000"/>
                  </a:schemeClr>
                </a:solidFill>
              </a:defRPr>
            </a:lvl4pPr>
            <a:lvl5pPr marL="1848564" indent="0" algn="ctr">
              <a:buNone/>
              <a:defRPr>
                <a:solidFill>
                  <a:schemeClr val="tx1">
                    <a:tint val="75000"/>
                  </a:schemeClr>
                </a:solidFill>
              </a:defRPr>
            </a:lvl5pPr>
            <a:lvl6pPr marL="2310704" indent="0" algn="ctr">
              <a:buNone/>
              <a:defRPr>
                <a:solidFill>
                  <a:schemeClr val="tx1">
                    <a:tint val="75000"/>
                  </a:schemeClr>
                </a:solidFill>
              </a:defRPr>
            </a:lvl6pPr>
            <a:lvl7pPr marL="2772846" indent="0" algn="ctr">
              <a:buNone/>
              <a:defRPr>
                <a:solidFill>
                  <a:schemeClr val="tx1">
                    <a:tint val="75000"/>
                  </a:schemeClr>
                </a:solidFill>
              </a:defRPr>
            </a:lvl7pPr>
            <a:lvl8pPr marL="3234986" indent="0" algn="ctr">
              <a:buNone/>
              <a:defRPr>
                <a:solidFill>
                  <a:schemeClr val="tx1">
                    <a:tint val="75000"/>
                  </a:schemeClr>
                </a:solidFill>
              </a:defRPr>
            </a:lvl8pPr>
            <a:lvl9pPr marL="3697126" indent="0" algn="ctr">
              <a:buNone/>
              <a:defRPr>
                <a:solidFill>
                  <a:schemeClr val="tx1">
                    <a:tint val="75000"/>
                  </a:schemeClr>
                </a:solidFill>
              </a:defRPr>
            </a:lvl9pPr>
          </a:lstStyle>
          <a:p>
            <a:r>
              <a:rPr lang="en-US" dirty="0"/>
              <a:t>Slide Title</a:t>
            </a:r>
          </a:p>
          <a:p>
            <a:pPr lvl="1"/>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endParaRPr lang="en-US" dirty="0"/>
          </a:p>
        </p:txBody>
      </p:sp>
    </p:spTree>
    <p:extLst>
      <p:ext uri="{BB962C8B-B14F-4D97-AF65-F5344CB8AC3E}">
        <p14:creationId xmlns:p14="http://schemas.microsoft.com/office/powerpoint/2010/main" val="21044982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1_Triangles and Blobs">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786371" y="1122848"/>
            <a:ext cx="4100599" cy="2742335"/>
          </a:xfrm>
        </p:spPr>
        <p:txBody>
          <a:bodyPr anchor="ctr">
            <a:normAutofit/>
          </a:bodyPr>
          <a:lstStyle>
            <a:lvl1pPr marL="0" indent="0" algn="l">
              <a:buNone/>
              <a:defRPr sz="2700" b="1" baseline="0">
                <a:solidFill>
                  <a:schemeClr val="tx1"/>
                </a:solidFill>
              </a:defRPr>
            </a:lvl1pPr>
            <a:lvl2pPr marL="3240" indent="0" algn="l">
              <a:spcBef>
                <a:spcPts val="0"/>
              </a:spcBef>
              <a:buNone/>
              <a:tabLst/>
              <a:defRPr sz="2200" baseline="0">
                <a:solidFill>
                  <a:schemeClr val="bg2"/>
                </a:solidFill>
              </a:defRPr>
            </a:lvl2pPr>
            <a:lvl3pPr marL="924282" indent="0" algn="ctr">
              <a:buNone/>
              <a:defRPr>
                <a:solidFill>
                  <a:schemeClr val="tx1">
                    <a:tint val="75000"/>
                  </a:schemeClr>
                </a:solidFill>
              </a:defRPr>
            </a:lvl3pPr>
            <a:lvl4pPr marL="1386422" indent="0" algn="ctr">
              <a:buNone/>
              <a:defRPr>
                <a:solidFill>
                  <a:schemeClr val="tx1">
                    <a:tint val="75000"/>
                  </a:schemeClr>
                </a:solidFill>
              </a:defRPr>
            </a:lvl4pPr>
            <a:lvl5pPr marL="1848564" indent="0" algn="ctr">
              <a:buNone/>
              <a:defRPr>
                <a:solidFill>
                  <a:schemeClr val="tx1">
                    <a:tint val="75000"/>
                  </a:schemeClr>
                </a:solidFill>
              </a:defRPr>
            </a:lvl5pPr>
            <a:lvl6pPr marL="2310704" indent="0" algn="ctr">
              <a:buNone/>
              <a:defRPr>
                <a:solidFill>
                  <a:schemeClr val="tx1">
                    <a:tint val="75000"/>
                  </a:schemeClr>
                </a:solidFill>
              </a:defRPr>
            </a:lvl6pPr>
            <a:lvl7pPr marL="2772846" indent="0" algn="ctr">
              <a:buNone/>
              <a:defRPr>
                <a:solidFill>
                  <a:schemeClr val="tx1">
                    <a:tint val="75000"/>
                  </a:schemeClr>
                </a:solidFill>
              </a:defRPr>
            </a:lvl7pPr>
            <a:lvl8pPr marL="3234986" indent="0" algn="ctr">
              <a:buNone/>
              <a:defRPr>
                <a:solidFill>
                  <a:schemeClr val="tx1">
                    <a:tint val="75000"/>
                  </a:schemeClr>
                </a:solidFill>
              </a:defRPr>
            </a:lvl8pPr>
            <a:lvl9pPr marL="3697126" indent="0" algn="ctr">
              <a:buNone/>
              <a:defRPr>
                <a:solidFill>
                  <a:schemeClr val="tx1">
                    <a:tint val="75000"/>
                  </a:schemeClr>
                </a:solidFill>
              </a:defRPr>
            </a:lvl9pPr>
          </a:lstStyle>
          <a:p>
            <a:r>
              <a:rPr lang="en-US" dirty="0"/>
              <a:t>Slide Title</a:t>
            </a:r>
          </a:p>
          <a:p>
            <a:pPr lvl="1"/>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endParaRPr lang="en-US" dirty="0"/>
          </a:p>
        </p:txBody>
      </p:sp>
      <p:sp>
        <p:nvSpPr>
          <p:cNvPr id="6" name="Picture Placeholder 5"/>
          <p:cNvSpPr>
            <a:spLocks noGrp="1"/>
          </p:cNvSpPr>
          <p:nvPr>
            <p:ph type="pic" sz="quarter" idx="15"/>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spTree>
    <p:extLst>
      <p:ext uri="{BB962C8B-B14F-4D97-AF65-F5344CB8AC3E}">
        <p14:creationId xmlns:p14="http://schemas.microsoft.com/office/powerpoint/2010/main" val="6015992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Slide - wide image">
    <p:spTree>
      <p:nvGrpSpPr>
        <p:cNvPr id="1" name=""/>
        <p:cNvGrpSpPr/>
        <p:nvPr/>
      </p:nvGrpSpPr>
      <p:grpSpPr>
        <a:xfrm>
          <a:off x="0" y="0"/>
          <a:ext cx="0" cy="0"/>
          <a:chOff x="0" y="0"/>
          <a:chExt cx="0" cy="0"/>
        </a:xfrm>
      </p:grpSpPr>
      <p:sp>
        <p:nvSpPr>
          <p:cNvPr id="18" name="Picture Placeholder 17"/>
          <p:cNvSpPr>
            <a:spLocks noGrp="1"/>
          </p:cNvSpPr>
          <p:nvPr>
            <p:ph type="pic" sz="quarter" idx="14"/>
          </p:nvPr>
        </p:nvSpPr>
        <p:spPr>
          <a:xfrm>
            <a:off x="0" y="0"/>
            <a:ext cx="6438166" cy="5143500"/>
          </a:xfrm>
        </p:spPr>
        <p:txBody>
          <a:bodyPr/>
          <a:lstStyle/>
          <a:p>
            <a:r>
              <a:rPr lang="en-US"/>
              <a:t>Click icon to add picture</a:t>
            </a:r>
            <a:endParaRPr lang="en-GB"/>
          </a:p>
        </p:txBody>
      </p:sp>
      <p:sp>
        <p:nvSpPr>
          <p:cNvPr id="17" name="Rectangle 16"/>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2" name="Title 1"/>
          <p:cNvSpPr>
            <a:spLocks noGrp="1"/>
          </p:cNvSpPr>
          <p:nvPr>
            <p:ph type="ctrTitle" hasCustomPrompt="1"/>
          </p:nvPr>
        </p:nvSpPr>
        <p:spPr>
          <a:xfrm>
            <a:off x="6741096" y="2136385"/>
            <a:ext cx="2145875" cy="747897"/>
          </a:xfrm>
        </p:spPr>
        <p:txBody>
          <a:bodyPr anchor="ctr"/>
          <a:lstStyle>
            <a:lvl1pPr>
              <a:defRPr sz="2700" cap="all" baseline="0"/>
            </a:lvl1pPr>
          </a:lstStyle>
          <a:p>
            <a:r>
              <a:rPr lang="en-GB" dirty="0"/>
              <a:t>Title </a:t>
            </a:r>
            <a:r>
              <a:rPr lang="en-GB" dirty="0" err="1"/>
              <a:t>title</a:t>
            </a:r>
            <a:r>
              <a:rPr lang="en-GB" dirty="0"/>
              <a:t> </a:t>
            </a:r>
            <a:r>
              <a:rPr lang="en-GB" dirty="0" err="1"/>
              <a:t>title</a:t>
            </a:r>
            <a:r>
              <a:rPr lang="en-GB" dirty="0"/>
              <a:t> </a:t>
            </a:r>
            <a:r>
              <a:rPr lang="en-GB" dirty="0" err="1"/>
              <a:t>title</a:t>
            </a:r>
            <a:endParaRPr lang="en-US" dirty="0"/>
          </a:p>
        </p:txBody>
      </p:sp>
      <p:sp>
        <p:nvSpPr>
          <p:cNvPr id="7" name="Rectangle 6"/>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8" name="Rectangle 7"/>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9" name="TextBox 8"/>
          <p:cNvSpPr txBox="1"/>
          <p:nvPr/>
        </p:nvSpPr>
        <p:spPr>
          <a:xfrm>
            <a:off x="247311" y="4659204"/>
            <a:ext cx="560381" cy="246779"/>
          </a:xfrm>
          <a:prstGeom prst="rect">
            <a:avLst/>
          </a:prstGeom>
        </p:spPr>
        <p:txBody>
          <a:bodyPr vert="horz" wrap="square" lIns="0" tIns="0" rIns="0" bIns="0" rtlCol="0" anchor="b">
            <a:noAutofit/>
          </a:bodyPr>
          <a:lstStyle/>
          <a:p>
            <a:pPr marL="3240">
              <a:spcBef>
                <a:spcPts val="816"/>
              </a:spcBef>
            </a:pPr>
            <a:fld id="{5575D932-8F50-448D-A3FF-976A850649DE}" type="slidenum">
              <a:rPr lang="en-GB" sz="700" smtClean="0">
                <a:solidFill>
                  <a:schemeClr val="bg2"/>
                </a:solidFill>
              </a:rPr>
              <a:pPr marL="3240">
                <a:spcBef>
                  <a:spcPts val="816"/>
                </a:spcBef>
              </a:pPr>
              <a:t>‹#›</a:t>
            </a:fld>
            <a:endParaRPr lang="en-GB" sz="700" dirty="0">
              <a:solidFill>
                <a:schemeClr val="bg2"/>
              </a:solidFill>
            </a:endParaRPr>
          </a:p>
        </p:txBody>
      </p:sp>
      <p:sp>
        <p:nvSpPr>
          <p:cNvPr id="10" name="Rectangle 9"/>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11" name="TextBox 10"/>
          <p:cNvSpPr txBox="1"/>
          <p:nvPr/>
        </p:nvSpPr>
        <p:spPr>
          <a:xfrm>
            <a:off x="247311" y="4659204"/>
            <a:ext cx="560381" cy="246779"/>
          </a:xfrm>
          <a:prstGeom prst="rect">
            <a:avLst/>
          </a:prstGeom>
        </p:spPr>
        <p:txBody>
          <a:bodyPr vert="horz" wrap="square" lIns="0" tIns="0" rIns="0" bIns="0" rtlCol="0" anchor="b">
            <a:noAutofit/>
          </a:bodyPr>
          <a:lstStyle/>
          <a:p>
            <a:pPr marL="3240">
              <a:spcBef>
                <a:spcPts val="816"/>
              </a:spcBef>
            </a:pPr>
            <a:fld id="{5575D932-8F50-448D-A3FF-976A850649DE}" type="slidenum">
              <a:rPr lang="en-GB" sz="700" smtClean="0">
                <a:solidFill>
                  <a:schemeClr val="bg2"/>
                </a:solidFill>
              </a:rPr>
              <a:pPr marL="3240">
                <a:spcBef>
                  <a:spcPts val="816"/>
                </a:spcBef>
              </a:pPr>
              <a:t>‹#›</a:t>
            </a:fld>
            <a:endParaRPr lang="en-GB" sz="700" dirty="0">
              <a:solidFill>
                <a:schemeClr val="bg2"/>
              </a:solidFill>
            </a:endParaRPr>
          </a:p>
        </p:txBody>
      </p:sp>
      <p:sp>
        <p:nvSpPr>
          <p:cNvPr id="12" name="Rectangle 11"/>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13" name="TextBox 12"/>
          <p:cNvSpPr txBox="1"/>
          <p:nvPr/>
        </p:nvSpPr>
        <p:spPr>
          <a:xfrm>
            <a:off x="247311" y="4659204"/>
            <a:ext cx="560381" cy="246779"/>
          </a:xfrm>
          <a:prstGeom prst="rect">
            <a:avLst/>
          </a:prstGeom>
        </p:spPr>
        <p:txBody>
          <a:bodyPr vert="horz" wrap="square" lIns="0" tIns="0" rIns="0" bIns="0" rtlCol="0" anchor="b">
            <a:noAutofit/>
          </a:bodyPr>
          <a:lstStyle/>
          <a:p>
            <a:pPr marL="3240">
              <a:spcBef>
                <a:spcPts val="816"/>
              </a:spcBef>
            </a:pPr>
            <a:fld id="{5575D932-8F50-448D-A3FF-976A850649DE}" type="slidenum">
              <a:rPr lang="en-GB" sz="700" smtClean="0">
                <a:solidFill>
                  <a:schemeClr val="bg2"/>
                </a:solidFill>
              </a:rPr>
              <a:pPr marL="3240">
                <a:spcBef>
                  <a:spcPts val="816"/>
                </a:spcBef>
              </a:pPr>
              <a:t>‹#›</a:t>
            </a:fld>
            <a:endParaRPr lang="en-GB" sz="700" dirty="0">
              <a:solidFill>
                <a:schemeClr val="bg2"/>
              </a:solidFill>
            </a:endParaRPr>
          </a:p>
        </p:txBody>
      </p:sp>
      <p:sp>
        <p:nvSpPr>
          <p:cNvPr id="14" name="Rectangle 13"/>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15" name="TextBox 14"/>
          <p:cNvSpPr txBox="1"/>
          <p:nvPr/>
        </p:nvSpPr>
        <p:spPr>
          <a:xfrm>
            <a:off x="247311" y="4659204"/>
            <a:ext cx="560381" cy="246779"/>
          </a:xfrm>
          <a:prstGeom prst="rect">
            <a:avLst/>
          </a:prstGeom>
        </p:spPr>
        <p:txBody>
          <a:bodyPr vert="horz" wrap="square" lIns="0" tIns="0" rIns="0" bIns="0" rtlCol="0" anchor="b">
            <a:noAutofit/>
          </a:bodyPr>
          <a:lstStyle/>
          <a:p>
            <a:pPr marL="3240">
              <a:spcBef>
                <a:spcPts val="816"/>
              </a:spcBef>
            </a:pPr>
            <a:fld id="{5575D932-8F50-448D-A3FF-976A850649DE}" type="slidenum">
              <a:rPr lang="en-GB" sz="700" smtClean="0">
                <a:solidFill>
                  <a:schemeClr val="bg2"/>
                </a:solidFill>
              </a:rPr>
              <a:pPr marL="3240">
                <a:spcBef>
                  <a:spcPts val="816"/>
                </a:spcBef>
              </a:pPr>
              <a:t>‹#›</a:t>
            </a:fld>
            <a:endParaRPr lang="en-GB" sz="700" dirty="0">
              <a:solidFill>
                <a:schemeClr val="bg2"/>
              </a:solidFill>
            </a:endParaRPr>
          </a:p>
        </p:txBody>
      </p:sp>
      <p:sp>
        <p:nvSpPr>
          <p:cNvPr id="16" name="Rectangle 15"/>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19" name="TextBox 18"/>
          <p:cNvSpPr txBox="1"/>
          <p:nvPr/>
        </p:nvSpPr>
        <p:spPr>
          <a:xfrm>
            <a:off x="247311" y="4659204"/>
            <a:ext cx="560381" cy="246779"/>
          </a:xfrm>
          <a:prstGeom prst="rect">
            <a:avLst/>
          </a:prstGeom>
        </p:spPr>
        <p:txBody>
          <a:bodyPr vert="horz" wrap="square" lIns="0" tIns="0" rIns="0" bIns="0" rtlCol="0" anchor="b">
            <a:noAutofit/>
          </a:bodyPr>
          <a:lstStyle/>
          <a:p>
            <a:pPr marL="3240">
              <a:spcBef>
                <a:spcPts val="816"/>
              </a:spcBef>
            </a:pPr>
            <a:fld id="{5575D932-8F50-448D-A3FF-976A850649DE}" type="slidenum">
              <a:rPr lang="en-GB" sz="700" smtClean="0">
                <a:solidFill>
                  <a:schemeClr val="bg2"/>
                </a:solidFill>
              </a:rPr>
              <a:pPr marL="3240">
                <a:spcBef>
                  <a:spcPts val="816"/>
                </a:spcBef>
              </a:pPr>
              <a:t>‹#›</a:t>
            </a:fld>
            <a:endParaRPr lang="en-GB" sz="700" dirty="0">
              <a:solidFill>
                <a:schemeClr val="bg2"/>
              </a:solidFill>
            </a:endParaRPr>
          </a:p>
        </p:txBody>
      </p:sp>
      <p:sp>
        <p:nvSpPr>
          <p:cNvPr id="20" name="Rectangle 19"/>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21" name="TextBox 20"/>
          <p:cNvSpPr txBox="1"/>
          <p:nvPr/>
        </p:nvSpPr>
        <p:spPr>
          <a:xfrm>
            <a:off x="247311" y="4659204"/>
            <a:ext cx="560381" cy="246779"/>
          </a:xfrm>
          <a:prstGeom prst="rect">
            <a:avLst/>
          </a:prstGeom>
        </p:spPr>
        <p:txBody>
          <a:bodyPr vert="horz" wrap="square" lIns="0" tIns="0" rIns="0" bIns="0" rtlCol="0" anchor="b">
            <a:noAutofit/>
          </a:bodyPr>
          <a:lstStyle/>
          <a:p>
            <a:pPr marL="3240">
              <a:spcBef>
                <a:spcPts val="816"/>
              </a:spcBef>
            </a:pPr>
            <a:fld id="{5575D932-8F50-448D-A3FF-976A850649DE}" type="slidenum">
              <a:rPr lang="en-GB" sz="700" smtClean="0">
                <a:solidFill>
                  <a:schemeClr val="bg2"/>
                </a:solidFill>
              </a:rPr>
              <a:pPr marL="3240">
                <a:spcBef>
                  <a:spcPts val="816"/>
                </a:spcBef>
              </a:pPr>
              <a:t>‹#›</a:t>
            </a:fld>
            <a:endParaRPr lang="en-GB" sz="700" dirty="0">
              <a:solidFill>
                <a:schemeClr val="bg2"/>
              </a:solidFill>
            </a:endParaRPr>
          </a:p>
        </p:txBody>
      </p:sp>
      <p:sp>
        <p:nvSpPr>
          <p:cNvPr id="22" name="Rectangle 21"/>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23" name="TextBox 22"/>
          <p:cNvSpPr txBox="1"/>
          <p:nvPr/>
        </p:nvSpPr>
        <p:spPr>
          <a:xfrm>
            <a:off x="247311" y="4659204"/>
            <a:ext cx="560381" cy="246779"/>
          </a:xfrm>
          <a:prstGeom prst="rect">
            <a:avLst/>
          </a:prstGeom>
        </p:spPr>
        <p:txBody>
          <a:bodyPr vert="horz" wrap="square" lIns="0" tIns="0" rIns="0" bIns="0" rtlCol="0" anchor="b">
            <a:noAutofit/>
          </a:bodyPr>
          <a:lstStyle/>
          <a:p>
            <a:pPr marL="3240">
              <a:spcBef>
                <a:spcPts val="816"/>
              </a:spcBef>
            </a:pPr>
            <a:fld id="{5575D932-8F50-448D-A3FF-976A850649DE}" type="slidenum">
              <a:rPr lang="en-GB" sz="700" smtClean="0">
                <a:solidFill>
                  <a:schemeClr val="bg2"/>
                </a:solidFill>
              </a:rPr>
              <a:pPr marL="3240">
                <a:spcBef>
                  <a:spcPts val="816"/>
                </a:spcBef>
              </a:pPr>
              <a:t>‹#›</a:t>
            </a:fld>
            <a:endParaRPr lang="en-GB" sz="700" dirty="0">
              <a:solidFill>
                <a:schemeClr val="bg2"/>
              </a:solidFill>
            </a:endParaRPr>
          </a:p>
        </p:txBody>
      </p:sp>
      <p:sp>
        <p:nvSpPr>
          <p:cNvPr id="24" name="Rectangle 23"/>
          <p:cNvSpPr/>
          <p:nvPr userDrawn="1"/>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25" name="TextBox 24"/>
          <p:cNvSpPr txBox="1"/>
          <p:nvPr userDrawn="1"/>
        </p:nvSpPr>
        <p:spPr>
          <a:xfrm>
            <a:off x="247311" y="4659204"/>
            <a:ext cx="560381" cy="246779"/>
          </a:xfrm>
          <a:prstGeom prst="rect">
            <a:avLst/>
          </a:prstGeom>
        </p:spPr>
        <p:txBody>
          <a:bodyPr vert="horz" wrap="square" lIns="0" tIns="0" rIns="0" bIns="0" rtlCol="0" anchor="b">
            <a:noAutofit/>
          </a:bodyPr>
          <a:lstStyle/>
          <a:p>
            <a:pPr marL="3240">
              <a:spcBef>
                <a:spcPts val="816"/>
              </a:spcBef>
            </a:pPr>
            <a:fld id="{5575D932-8F50-448D-A3FF-976A850649DE}" type="slidenum">
              <a:rPr lang="en-GB" sz="700" smtClean="0">
                <a:solidFill>
                  <a:schemeClr val="bg2"/>
                </a:solidFill>
              </a:rPr>
              <a:pPr marL="3240">
                <a:spcBef>
                  <a:spcPts val="816"/>
                </a:spcBef>
              </a:pPr>
              <a:t>‹#›</a:t>
            </a:fld>
            <a:endParaRPr lang="en-GB" sz="700" dirty="0">
              <a:solidFill>
                <a:schemeClr val="bg2"/>
              </a:solidFill>
            </a:endParaRPr>
          </a:p>
        </p:txBody>
      </p:sp>
    </p:spTree>
    <p:extLst>
      <p:ext uri="{BB962C8B-B14F-4D97-AF65-F5344CB8AC3E}">
        <p14:creationId xmlns:p14="http://schemas.microsoft.com/office/powerpoint/2010/main" val="1789272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1 -Wide image">
    <p:spTree>
      <p:nvGrpSpPr>
        <p:cNvPr id="1" name=""/>
        <p:cNvGrpSpPr/>
        <p:nvPr/>
      </p:nvGrpSpPr>
      <p:grpSpPr>
        <a:xfrm>
          <a:off x="0" y="0"/>
          <a:ext cx="0" cy="0"/>
          <a:chOff x="0" y="0"/>
          <a:chExt cx="0" cy="0"/>
        </a:xfrm>
      </p:grpSpPr>
      <p:sp>
        <p:nvSpPr>
          <p:cNvPr id="17" name="Rectangle 16"/>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2" name="Title 1"/>
          <p:cNvSpPr>
            <a:spLocks noGrp="1"/>
          </p:cNvSpPr>
          <p:nvPr>
            <p:ph type="ctrTitle" hasCustomPrompt="1"/>
          </p:nvPr>
        </p:nvSpPr>
        <p:spPr>
          <a:xfrm>
            <a:off x="6741096" y="2136385"/>
            <a:ext cx="2145875" cy="747897"/>
          </a:xfrm>
        </p:spPr>
        <p:txBody>
          <a:bodyPr anchor="ctr"/>
          <a:lstStyle>
            <a:lvl1pPr>
              <a:defRPr sz="2700" cap="all" baseline="0"/>
            </a:lvl1pPr>
          </a:lstStyle>
          <a:p>
            <a:r>
              <a:rPr lang="en-GB" dirty="0"/>
              <a:t>Title </a:t>
            </a:r>
            <a:r>
              <a:rPr lang="en-GB" dirty="0" err="1"/>
              <a:t>title</a:t>
            </a:r>
            <a:r>
              <a:rPr lang="en-GB" dirty="0"/>
              <a:t> </a:t>
            </a:r>
            <a:r>
              <a:rPr lang="en-GB" dirty="0" err="1"/>
              <a:t>title</a:t>
            </a:r>
            <a:r>
              <a:rPr lang="en-GB" dirty="0"/>
              <a:t> </a:t>
            </a:r>
            <a:r>
              <a:rPr lang="en-GB" dirty="0" err="1"/>
              <a:t>title</a:t>
            </a:r>
            <a:endParaRPr lang="en-US" dirty="0"/>
          </a:p>
        </p:txBody>
      </p:sp>
      <p:sp>
        <p:nvSpPr>
          <p:cNvPr id="7" name="Rectangle 6"/>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8" name="Rectangle 7"/>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9" name="TextBox 8"/>
          <p:cNvSpPr txBox="1"/>
          <p:nvPr/>
        </p:nvSpPr>
        <p:spPr>
          <a:xfrm>
            <a:off x="247311" y="4659204"/>
            <a:ext cx="560381" cy="246779"/>
          </a:xfrm>
          <a:prstGeom prst="rect">
            <a:avLst/>
          </a:prstGeom>
        </p:spPr>
        <p:txBody>
          <a:bodyPr vert="horz" wrap="square" lIns="0" tIns="0" rIns="0" bIns="0" rtlCol="0" anchor="b">
            <a:noAutofit/>
          </a:bodyPr>
          <a:lstStyle/>
          <a:p>
            <a:pPr marL="3240">
              <a:spcBef>
                <a:spcPts val="816"/>
              </a:spcBef>
            </a:pPr>
            <a:fld id="{5575D932-8F50-448D-A3FF-976A850649DE}" type="slidenum">
              <a:rPr lang="en-GB" sz="700" smtClean="0">
                <a:solidFill>
                  <a:schemeClr val="bg2"/>
                </a:solidFill>
              </a:rPr>
              <a:pPr marL="3240">
                <a:spcBef>
                  <a:spcPts val="816"/>
                </a:spcBef>
              </a:pPr>
              <a:t>‹#›</a:t>
            </a:fld>
            <a:endParaRPr lang="en-GB" sz="700" dirty="0">
              <a:solidFill>
                <a:schemeClr val="bg2"/>
              </a:solidFill>
            </a:endParaRPr>
          </a:p>
        </p:txBody>
      </p:sp>
      <p:sp>
        <p:nvSpPr>
          <p:cNvPr id="10" name="Rectangle 9"/>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11" name="TextBox 10"/>
          <p:cNvSpPr txBox="1"/>
          <p:nvPr/>
        </p:nvSpPr>
        <p:spPr>
          <a:xfrm>
            <a:off x="247311" y="4659204"/>
            <a:ext cx="560381" cy="246779"/>
          </a:xfrm>
          <a:prstGeom prst="rect">
            <a:avLst/>
          </a:prstGeom>
        </p:spPr>
        <p:txBody>
          <a:bodyPr vert="horz" wrap="square" lIns="0" tIns="0" rIns="0" bIns="0" rtlCol="0" anchor="b">
            <a:noAutofit/>
          </a:bodyPr>
          <a:lstStyle/>
          <a:p>
            <a:pPr marL="3240">
              <a:spcBef>
                <a:spcPts val="816"/>
              </a:spcBef>
            </a:pPr>
            <a:fld id="{5575D932-8F50-448D-A3FF-976A850649DE}" type="slidenum">
              <a:rPr lang="en-GB" sz="700" smtClean="0">
                <a:solidFill>
                  <a:schemeClr val="bg2"/>
                </a:solidFill>
              </a:rPr>
              <a:pPr marL="3240">
                <a:spcBef>
                  <a:spcPts val="816"/>
                </a:spcBef>
              </a:pPr>
              <a:t>‹#›</a:t>
            </a:fld>
            <a:endParaRPr lang="en-GB" sz="700" dirty="0">
              <a:solidFill>
                <a:schemeClr val="bg2"/>
              </a:solidFill>
            </a:endParaRPr>
          </a:p>
        </p:txBody>
      </p:sp>
      <p:sp>
        <p:nvSpPr>
          <p:cNvPr id="12" name="Rectangle 11"/>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13" name="TextBox 12"/>
          <p:cNvSpPr txBox="1"/>
          <p:nvPr/>
        </p:nvSpPr>
        <p:spPr>
          <a:xfrm>
            <a:off x="247311" y="4659204"/>
            <a:ext cx="560381" cy="246779"/>
          </a:xfrm>
          <a:prstGeom prst="rect">
            <a:avLst/>
          </a:prstGeom>
        </p:spPr>
        <p:txBody>
          <a:bodyPr vert="horz" wrap="square" lIns="0" tIns="0" rIns="0" bIns="0" rtlCol="0" anchor="b">
            <a:noAutofit/>
          </a:bodyPr>
          <a:lstStyle/>
          <a:p>
            <a:pPr marL="3240">
              <a:spcBef>
                <a:spcPts val="816"/>
              </a:spcBef>
            </a:pPr>
            <a:fld id="{5575D932-8F50-448D-A3FF-976A850649DE}" type="slidenum">
              <a:rPr lang="en-GB" sz="700" smtClean="0">
                <a:solidFill>
                  <a:schemeClr val="bg2"/>
                </a:solidFill>
              </a:rPr>
              <a:pPr marL="3240">
                <a:spcBef>
                  <a:spcPts val="816"/>
                </a:spcBef>
              </a:pPr>
              <a:t>‹#›</a:t>
            </a:fld>
            <a:endParaRPr lang="en-GB" sz="700" dirty="0">
              <a:solidFill>
                <a:schemeClr val="bg2"/>
              </a:solidFill>
            </a:endParaRPr>
          </a:p>
        </p:txBody>
      </p:sp>
      <p:sp>
        <p:nvSpPr>
          <p:cNvPr id="14" name="Rectangle 13"/>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15" name="TextBox 14"/>
          <p:cNvSpPr txBox="1"/>
          <p:nvPr/>
        </p:nvSpPr>
        <p:spPr>
          <a:xfrm>
            <a:off x="247311" y="4659204"/>
            <a:ext cx="560381" cy="246779"/>
          </a:xfrm>
          <a:prstGeom prst="rect">
            <a:avLst/>
          </a:prstGeom>
        </p:spPr>
        <p:txBody>
          <a:bodyPr vert="horz" wrap="square" lIns="0" tIns="0" rIns="0" bIns="0" rtlCol="0" anchor="b">
            <a:noAutofit/>
          </a:bodyPr>
          <a:lstStyle/>
          <a:p>
            <a:pPr marL="3240">
              <a:spcBef>
                <a:spcPts val="816"/>
              </a:spcBef>
            </a:pPr>
            <a:fld id="{5575D932-8F50-448D-A3FF-976A850649DE}" type="slidenum">
              <a:rPr lang="en-GB" sz="700" smtClean="0">
                <a:solidFill>
                  <a:schemeClr val="bg2"/>
                </a:solidFill>
              </a:rPr>
              <a:pPr marL="3240">
                <a:spcBef>
                  <a:spcPts val="816"/>
                </a:spcBef>
              </a:pPr>
              <a:t>‹#›</a:t>
            </a:fld>
            <a:endParaRPr lang="en-GB" sz="700" dirty="0">
              <a:solidFill>
                <a:schemeClr val="bg2"/>
              </a:solidFill>
            </a:endParaRPr>
          </a:p>
        </p:txBody>
      </p:sp>
      <p:sp>
        <p:nvSpPr>
          <p:cNvPr id="16" name="Rectangle 15"/>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19" name="TextBox 18"/>
          <p:cNvSpPr txBox="1"/>
          <p:nvPr/>
        </p:nvSpPr>
        <p:spPr>
          <a:xfrm>
            <a:off x="247311" y="4659204"/>
            <a:ext cx="560381" cy="246779"/>
          </a:xfrm>
          <a:prstGeom prst="rect">
            <a:avLst/>
          </a:prstGeom>
        </p:spPr>
        <p:txBody>
          <a:bodyPr vert="horz" wrap="square" lIns="0" tIns="0" rIns="0" bIns="0" rtlCol="0" anchor="b">
            <a:noAutofit/>
          </a:bodyPr>
          <a:lstStyle/>
          <a:p>
            <a:pPr marL="3240">
              <a:spcBef>
                <a:spcPts val="816"/>
              </a:spcBef>
            </a:pPr>
            <a:fld id="{5575D932-8F50-448D-A3FF-976A850649DE}" type="slidenum">
              <a:rPr lang="en-GB" sz="700" smtClean="0">
                <a:solidFill>
                  <a:schemeClr val="bg2"/>
                </a:solidFill>
              </a:rPr>
              <a:pPr marL="3240">
                <a:spcBef>
                  <a:spcPts val="816"/>
                </a:spcBef>
              </a:pPr>
              <a:t>‹#›</a:t>
            </a:fld>
            <a:endParaRPr lang="en-GB" sz="700" dirty="0">
              <a:solidFill>
                <a:schemeClr val="bg2"/>
              </a:solidFill>
            </a:endParaRPr>
          </a:p>
        </p:txBody>
      </p:sp>
      <p:sp>
        <p:nvSpPr>
          <p:cNvPr id="20" name="Rectangle 19"/>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21" name="TextBox 20"/>
          <p:cNvSpPr txBox="1"/>
          <p:nvPr/>
        </p:nvSpPr>
        <p:spPr>
          <a:xfrm>
            <a:off x="247311" y="4659204"/>
            <a:ext cx="560381" cy="246779"/>
          </a:xfrm>
          <a:prstGeom prst="rect">
            <a:avLst/>
          </a:prstGeom>
        </p:spPr>
        <p:txBody>
          <a:bodyPr vert="horz" wrap="square" lIns="0" tIns="0" rIns="0" bIns="0" rtlCol="0" anchor="b">
            <a:noAutofit/>
          </a:bodyPr>
          <a:lstStyle/>
          <a:p>
            <a:pPr marL="3240">
              <a:spcBef>
                <a:spcPts val="816"/>
              </a:spcBef>
            </a:pPr>
            <a:fld id="{5575D932-8F50-448D-A3FF-976A850649DE}" type="slidenum">
              <a:rPr lang="en-GB" sz="700" smtClean="0">
                <a:solidFill>
                  <a:schemeClr val="bg2"/>
                </a:solidFill>
              </a:rPr>
              <a:pPr marL="3240">
                <a:spcBef>
                  <a:spcPts val="816"/>
                </a:spcBef>
              </a:pPr>
              <a:t>‹#›</a:t>
            </a:fld>
            <a:endParaRPr lang="en-GB" sz="700" dirty="0">
              <a:solidFill>
                <a:schemeClr val="bg2"/>
              </a:solidFill>
            </a:endParaRPr>
          </a:p>
        </p:txBody>
      </p:sp>
      <p:sp>
        <p:nvSpPr>
          <p:cNvPr id="22" name="Rectangle 21"/>
          <p:cNvSpPr/>
          <p:nvPr/>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23" name="TextBox 22"/>
          <p:cNvSpPr txBox="1"/>
          <p:nvPr/>
        </p:nvSpPr>
        <p:spPr>
          <a:xfrm>
            <a:off x="247311" y="4659204"/>
            <a:ext cx="560381" cy="246779"/>
          </a:xfrm>
          <a:prstGeom prst="rect">
            <a:avLst/>
          </a:prstGeom>
        </p:spPr>
        <p:txBody>
          <a:bodyPr vert="horz" wrap="square" lIns="0" tIns="0" rIns="0" bIns="0" rtlCol="0" anchor="b">
            <a:noAutofit/>
          </a:bodyPr>
          <a:lstStyle/>
          <a:p>
            <a:pPr marL="3240">
              <a:spcBef>
                <a:spcPts val="816"/>
              </a:spcBef>
            </a:pPr>
            <a:fld id="{5575D932-8F50-448D-A3FF-976A850649DE}" type="slidenum">
              <a:rPr lang="en-GB" sz="700" smtClean="0">
                <a:solidFill>
                  <a:schemeClr val="bg2"/>
                </a:solidFill>
              </a:rPr>
              <a:pPr marL="3240">
                <a:spcBef>
                  <a:spcPts val="816"/>
                </a:spcBef>
              </a:pPr>
              <a:t>‹#›</a:t>
            </a:fld>
            <a:endParaRPr lang="en-GB" sz="700" dirty="0">
              <a:solidFill>
                <a:schemeClr val="bg2"/>
              </a:solidFill>
            </a:endParaRPr>
          </a:p>
        </p:txBody>
      </p:sp>
      <p:sp>
        <p:nvSpPr>
          <p:cNvPr id="24" name="Rectangle 23"/>
          <p:cNvSpPr/>
          <p:nvPr userDrawn="1"/>
        </p:nvSpPr>
        <p:spPr bwMode="white">
          <a:xfrm>
            <a:off x="0" y="4679247"/>
            <a:ext cx="1867882" cy="462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GB"/>
          </a:p>
        </p:txBody>
      </p:sp>
      <p:sp>
        <p:nvSpPr>
          <p:cNvPr id="25" name="TextBox 24"/>
          <p:cNvSpPr txBox="1"/>
          <p:nvPr userDrawn="1"/>
        </p:nvSpPr>
        <p:spPr>
          <a:xfrm>
            <a:off x="247311" y="4659204"/>
            <a:ext cx="560381" cy="246779"/>
          </a:xfrm>
          <a:prstGeom prst="rect">
            <a:avLst/>
          </a:prstGeom>
        </p:spPr>
        <p:txBody>
          <a:bodyPr vert="horz" wrap="square" lIns="0" tIns="0" rIns="0" bIns="0" rtlCol="0" anchor="b">
            <a:noAutofit/>
          </a:bodyPr>
          <a:lstStyle/>
          <a:p>
            <a:pPr marL="3240">
              <a:spcBef>
                <a:spcPts val="816"/>
              </a:spcBef>
            </a:pPr>
            <a:fld id="{5575D932-8F50-448D-A3FF-976A850649DE}" type="slidenum">
              <a:rPr lang="en-GB" sz="700" smtClean="0">
                <a:solidFill>
                  <a:schemeClr val="bg2"/>
                </a:solidFill>
              </a:rPr>
              <a:pPr marL="3240">
                <a:spcBef>
                  <a:spcPts val="816"/>
                </a:spcBef>
              </a:pPr>
              <a:t>‹#›</a:t>
            </a:fld>
            <a:endParaRPr lang="en-GB" sz="700" dirty="0">
              <a:solidFill>
                <a:schemeClr val="bg2"/>
              </a:solidFill>
            </a:endParaRPr>
          </a:p>
        </p:txBody>
      </p:sp>
      <p:sp>
        <p:nvSpPr>
          <p:cNvPr id="4" name="Picture Placeholder 3"/>
          <p:cNvSpPr>
            <a:spLocks noGrp="1"/>
          </p:cNvSpPr>
          <p:nvPr>
            <p:ph type="pic" sz="quarter" idx="10"/>
          </p:nvPr>
        </p:nvSpPr>
        <p:spPr>
          <a:xfrm>
            <a:off x="0" y="0"/>
            <a:ext cx="6340288" cy="5143500"/>
          </a:xfrm>
          <a:custGeom>
            <a:avLst/>
            <a:gdLst>
              <a:gd name="connsiteX0" fmla="*/ 0 w 6438900"/>
              <a:gd name="connsiteY0" fmla="*/ 0 h 5143500"/>
              <a:gd name="connsiteX1" fmla="*/ 6438900 w 6438900"/>
              <a:gd name="connsiteY1" fmla="*/ 0 h 5143500"/>
              <a:gd name="connsiteX2" fmla="*/ 6438900 w 6438900"/>
              <a:gd name="connsiteY2" fmla="*/ 5143500 h 5143500"/>
              <a:gd name="connsiteX3" fmla="*/ 0 w 6438900"/>
              <a:gd name="connsiteY3" fmla="*/ 5143500 h 5143500"/>
              <a:gd name="connsiteX4" fmla="*/ 0 w 6438900"/>
              <a:gd name="connsiteY4" fmla="*/ 0 h 5143500"/>
              <a:gd name="connsiteX0" fmla="*/ 0 w 6438900"/>
              <a:gd name="connsiteY0" fmla="*/ 0 h 5143500"/>
              <a:gd name="connsiteX1" fmla="*/ 4654924 w 6438900"/>
              <a:gd name="connsiteY1" fmla="*/ 0 h 5143500"/>
              <a:gd name="connsiteX2" fmla="*/ 6438900 w 6438900"/>
              <a:gd name="connsiteY2" fmla="*/ 5143500 h 5143500"/>
              <a:gd name="connsiteX3" fmla="*/ 0 w 6438900"/>
              <a:gd name="connsiteY3" fmla="*/ 5143500 h 5143500"/>
              <a:gd name="connsiteX4" fmla="*/ 0 w 6438900"/>
              <a:gd name="connsiteY4" fmla="*/ 0 h 5143500"/>
              <a:gd name="connsiteX0" fmla="*/ 0 w 6340288"/>
              <a:gd name="connsiteY0" fmla="*/ 0 h 5143500"/>
              <a:gd name="connsiteX1" fmla="*/ 4654924 w 6340288"/>
              <a:gd name="connsiteY1" fmla="*/ 0 h 5143500"/>
              <a:gd name="connsiteX2" fmla="*/ 6340288 w 6340288"/>
              <a:gd name="connsiteY2" fmla="*/ 5143500 h 5143500"/>
              <a:gd name="connsiteX3" fmla="*/ 0 w 6340288"/>
              <a:gd name="connsiteY3" fmla="*/ 5143500 h 5143500"/>
              <a:gd name="connsiteX4" fmla="*/ 0 w 6340288"/>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288" h="5143500">
                <a:moveTo>
                  <a:pt x="0" y="0"/>
                </a:moveTo>
                <a:lnTo>
                  <a:pt x="4654924" y="0"/>
                </a:lnTo>
                <a:lnTo>
                  <a:pt x="6340288" y="5143500"/>
                </a:lnTo>
                <a:lnTo>
                  <a:pt x="0" y="5143500"/>
                </a:lnTo>
                <a:lnTo>
                  <a:pt x="0" y="0"/>
                </a:lnTo>
                <a:close/>
              </a:path>
            </a:pathLst>
          </a:custGeom>
        </p:spPr>
        <p:txBody>
          <a:bodyPr/>
          <a:lstStyle/>
          <a:p>
            <a:r>
              <a:rPr lang="en-US"/>
              <a:t>Click icon to add picture</a:t>
            </a:r>
            <a:endParaRPr lang="en-GB"/>
          </a:p>
        </p:txBody>
      </p:sp>
    </p:spTree>
    <p:extLst>
      <p:ext uri="{BB962C8B-B14F-4D97-AF65-F5344CB8AC3E}">
        <p14:creationId xmlns:p14="http://schemas.microsoft.com/office/powerpoint/2010/main" val="3108411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ub 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34000" y="1535277"/>
            <a:ext cx="3569511" cy="1017291"/>
          </a:xfrm>
        </p:spPr>
        <p:txBody>
          <a:bodyPr anchor="ctr"/>
          <a:lstStyle>
            <a:lvl1pPr>
              <a:defRPr sz="3700" baseline="0"/>
            </a:lvl1pPr>
          </a:lstStyle>
          <a:p>
            <a:r>
              <a:rPr lang="en-US" dirty="0"/>
              <a:t>Subject</a:t>
            </a:r>
            <a:br>
              <a:rPr lang="en-US" dirty="0"/>
            </a:br>
            <a:r>
              <a:rPr lang="en-US" dirty="0"/>
              <a:t>Title</a:t>
            </a:r>
          </a:p>
        </p:txBody>
      </p:sp>
      <p:sp>
        <p:nvSpPr>
          <p:cNvPr id="3" name="Subtitle 2"/>
          <p:cNvSpPr>
            <a:spLocks noGrp="1"/>
          </p:cNvSpPr>
          <p:nvPr>
            <p:ph type="subTitle" idx="1" hasCustomPrompt="1"/>
          </p:nvPr>
        </p:nvSpPr>
        <p:spPr>
          <a:xfrm>
            <a:off x="234000" y="2724522"/>
            <a:ext cx="3569511" cy="1816529"/>
          </a:xfrm>
        </p:spPr>
        <p:txBody>
          <a:bodyPr/>
          <a:lstStyle>
            <a:lvl1pPr marL="0" indent="0" algn="l">
              <a:buNone/>
              <a:defRPr baseline="0">
                <a:solidFill>
                  <a:schemeClr val="bg2"/>
                </a:solidFill>
              </a:defRPr>
            </a:lvl1pPr>
            <a:lvl2pPr marL="3240" indent="0" algn="l">
              <a:spcBef>
                <a:spcPts val="816"/>
              </a:spcBef>
              <a:buNone/>
              <a:tabLst/>
              <a:defRPr baseline="0">
                <a:solidFill>
                  <a:schemeClr val="tx1"/>
                </a:solidFill>
              </a:defRPr>
            </a:lvl2pPr>
            <a:lvl3pPr marL="924282" indent="0" algn="ctr">
              <a:buNone/>
              <a:defRPr>
                <a:solidFill>
                  <a:schemeClr val="tx1">
                    <a:tint val="75000"/>
                  </a:schemeClr>
                </a:solidFill>
              </a:defRPr>
            </a:lvl3pPr>
            <a:lvl4pPr marL="1386422" indent="0" algn="ctr">
              <a:buNone/>
              <a:defRPr>
                <a:solidFill>
                  <a:schemeClr val="tx1">
                    <a:tint val="75000"/>
                  </a:schemeClr>
                </a:solidFill>
              </a:defRPr>
            </a:lvl4pPr>
            <a:lvl5pPr marL="1848564" indent="0" algn="ctr">
              <a:buNone/>
              <a:defRPr>
                <a:solidFill>
                  <a:schemeClr val="tx1">
                    <a:tint val="75000"/>
                  </a:schemeClr>
                </a:solidFill>
              </a:defRPr>
            </a:lvl5pPr>
            <a:lvl6pPr marL="2310704" indent="0" algn="ctr">
              <a:buNone/>
              <a:defRPr>
                <a:solidFill>
                  <a:schemeClr val="tx1">
                    <a:tint val="75000"/>
                  </a:schemeClr>
                </a:solidFill>
              </a:defRPr>
            </a:lvl6pPr>
            <a:lvl7pPr marL="2772846" indent="0" algn="ctr">
              <a:buNone/>
              <a:defRPr>
                <a:solidFill>
                  <a:schemeClr val="tx1">
                    <a:tint val="75000"/>
                  </a:schemeClr>
                </a:solidFill>
              </a:defRPr>
            </a:lvl7pPr>
            <a:lvl8pPr marL="3234986" indent="0" algn="ctr">
              <a:buNone/>
              <a:defRPr>
                <a:solidFill>
                  <a:schemeClr val="tx1">
                    <a:tint val="75000"/>
                  </a:schemeClr>
                </a:solidFill>
              </a:defRPr>
            </a:lvl8pPr>
            <a:lvl9pPr marL="3697126" indent="0" algn="ctr">
              <a:buNone/>
              <a:defRPr>
                <a:solidFill>
                  <a:schemeClr val="tx1">
                    <a:tint val="75000"/>
                  </a:schemeClr>
                </a:solidFill>
              </a:defRPr>
            </a:lvl9pPr>
          </a:lstStyle>
          <a:p>
            <a:r>
              <a:rPr lang="en-US" dirty="0"/>
              <a:t>MORE COMPLETE TITLE</a:t>
            </a:r>
          </a:p>
          <a:p>
            <a:pPr lvl="1"/>
            <a:r>
              <a:rPr lang="en-US" dirty="0"/>
              <a:t>Body text: Lorem ipsum dolor sit amet, consectetuer adipiscing elit. Maecenas porttitor congue massa. </a:t>
            </a:r>
            <a:r>
              <a:rPr lang="en-US" dirty="0" err="1"/>
              <a:t>Fusce</a:t>
            </a:r>
            <a:r>
              <a:rPr lang="en-US" dirty="0"/>
              <a:t> </a:t>
            </a:r>
            <a:r>
              <a:rPr lang="en-US" dirty="0" err="1"/>
              <a:t>posuere</a:t>
            </a:r>
            <a:r>
              <a:rPr lang="en-US" dirty="0"/>
              <a:t>.</a:t>
            </a:r>
          </a:p>
          <a:p>
            <a:pPr lvl="1"/>
            <a:r>
              <a:rPr lang="en-US" dirty="0"/>
              <a:t>Pellentesque habitant morbi tristique senectus et netus et malesuada fames ac turpis egestas. Proin pharetra nonummy pede. Mauris et </a:t>
            </a:r>
            <a:r>
              <a:rPr lang="en-US" dirty="0" err="1"/>
              <a:t>orci</a:t>
            </a:r>
            <a:r>
              <a:rPr lang="en-US" dirty="0"/>
              <a:t>.</a:t>
            </a:r>
          </a:p>
        </p:txBody>
      </p:sp>
      <p:sp>
        <p:nvSpPr>
          <p:cNvPr id="20" name="Text Placeholder 19"/>
          <p:cNvSpPr>
            <a:spLocks noGrp="1"/>
          </p:cNvSpPr>
          <p:nvPr>
            <p:ph type="body" sz="quarter" idx="13" hasCustomPrompt="1"/>
          </p:nvPr>
        </p:nvSpPr>
        <p:spPr>
          <a:xfrm>
            <a:off x="234000" y="248322"/>
            <a:ext cx="3569510" cy="1172925"/>
          </a:xfrm>
        </p:spPr>
        <p:txBody>
          <a:bodyPr anchor="b">
            <a:normAutofit/>
          </a:bodyPr>
          <a:lstStyle>
            <a:lvl1pPr>
              <a:defRPr sz="2200" b="0" cap="none" baseline="0">
                <a:solidFill>
                  <a:schemeClr val="bg2"/>
                </a:solidFill>
              </a:defRPr>
            </a:lvl1pPr>
          </a:lstStyle>
          <a:p>
            <a:pPr lvl="0"/>
            <a:r>
              <a:rPr lang="en-US" dirty="0"/>
              <a:t>Related phrase</a:t>
            </a:r>
            <a:endParaRPr lang="en-GB" dirty="0"/>
          </a:p>
        </p:txBody>
      </p:sp>
      <p:sp>
        <p:nvSpPr>
          <p:cNvPr id="19" name="Oval 18"/>
          <p:cNvSpPr/>
          <p:nvPr/>
        </p:nvSpPr>
        <p:spPr>
          <a:xfrm>
            <a:off x="7166089" y="922544"/>
            <a:ext cx="1081211" cy="10809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ZA" dirty="0">
              <a:solidFill>
                <a:srgbClr val="FFFFFF"/>
              </a:solidFill>
            </a:endParaRPr>
          </a:p>
        </p:txBody>
      </p:sp>
      <p:sp>
        <p:nvSpPr>
          <p:cNvPr id="21" name="Oval 20"/>
          <p:cNvSpPr/>
          <p:nvPr/>
        </p:nvSpPr>
        <p:spPr>
          <a:xfrm>
            <a:off x="5385163" y="2987329"/>
            <a:ext cx="1384960" cy="13845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ZA" dirty="0">
              <a:solidFill>
                <a:srgbClr val="FFFFFF"/>
              </a:solidFill>
            </a:endParaRPr>
          </a:p>
        </p:txBody>
      </p:sp>
      <p:sp>
        <p:nvSpPr>
          <p:cNvPr id="22" name="Oval 21"/>
          <p:cNvSpPr/>
          <p:nvPr/>
        </p:nvSpPr>
        <p:spPr>
          <a:xfrm>
            <a:off x="5246169" y="3098171"/>
            <a:ext cx="381308" cy="38120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ZA" dirty="0">
              <a:solidFill>
                <a:srgbClr val="FFFFFF"/>
              </a:solidFill>
            </a:endParaRPr>
          </a:p>
        </p:txBody>
      </p:sp>
      <p:sp>
        <p:nvSpPr>
          <p:cNvPr id="24" name="Oval 23"/>
          <p:cNvSpPr/>
          <p:nvPr/>
        </p:nvSpPr>
        <p:spPr>
          <a:xfrm>
            <a:off x="8163709" y="838978"/>
            <a:ext cx="167181" cy="1671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2195" tIns="31098" rIns="62195" bIns="31098" rtlCol="0" anchor="ctr"/>
          <a:lstStyle/>
          <a:p>
            <a:pPr algn="ctr"/>
            <a:endParaRPr lang="en-ZA" dirty="0">
              <a:solidFill>
                <a:srgbClr val="FFFFFF"/>
              </a:solidFill>
            </a:endParaRPr>
          </a:p>
        </p:txBody>
      </p:sp>
      <p:sp>
        <p:nvSpPr>
          <p:cNvPr id="7" name="Picture Placeholder 6"/>
          <p:cNvSpPr>
            <a:spLocks noGrp="1"/>
          </p:cNvSpPr>
          <p:nvPr>
            <p:ph type="pic" sz="quarter" idx="14"/>
          </p:nvPr>
        </p:nvSpPr>
        <p:spPr>
          <a:xfrm>
            <a:off x="5142217" y="809746"/>
            <a:ext cx="2979602" cy="2978781"/>
          </a:xfrm>
          <a:prstGeom prst="ellipse">
            <a:avLst/>
          </a:prstGeom>
          <a:ln w="38100">
            <a:solidFill>
              <a:schemeClr val="accent3"/>
            </a:solidFill>
          </a:ln>
        </p:spPr>
        <p:txBody>
          <a:bodyPr/>
          <a:lstStyle/>
          <a:p>
            <a:r>
              <a:rPr lang="en-US"/>
              <a:t>Click icon to add picture</a:t>
            </a:r>
            <a:endParaRPr lang="en-GB"/>
          </a:p>
        </p:txBody>
      </p:sp>
    </p:spTree>
    <p:extLst>
      <p:ext uri="{BB962C8B-B14F-4D97-AF65-F5344CB8AC3E}">
        <p14:creationId xmlns:p14="http://schemas.microsoft.com/office/powerpoint/2010/main" val="764974510"/>
      </p:ext>
    </p:extLst>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Column Imag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emphasis part of title</a:t>
            </a:r>
          </a:p>
        </p:txBody>
      </p:sp>
      <p:sp>
        <p:nvSpPr>
          <p:cNvPr id="8" name="Text Placeholder 7"/>
          <p:cNvSpPr>
            <a:spLocks noGrp="1"/>
          </p:cNvSpPr>
          <p:nvPr>
            <p:ph type="body" sz="quarter" idx="13" hasCustomPrompt="1"/>
          </p:nvPr>
        </p:nvSpPr>
        <p:spPr>
          <a:xfrm>
            <a:off x="232376" y="248323"/>
            <a:ext cx="6725791" cy="442661"/>
          </a:xfrm>
        </p:spPr>
        <p:txBody>
          <a:bodyPr anchor="b">
            <a:normAutofit/>
          </a:bodyPr>
          <a:lstStyle>
            <a:lvl1pPr marL="0" indent="0">
              <a:buNone/>
              <a:defRPr sz="1900" b="0">
                <a:solidFill>
                  <a:schemeClr val="bg2"/>
                </a:solidFill>
              </a:defRPr>
            </a:lvl1pPr>
          </a:lstStyle>
          <a:p>
            <a:pPr lvl="0"/>
            <a:r>
              <a:rPr lang="en-US" dirty="0"/>
              <a:t>CLICK TO ADD TAG LINE OR BEGINNING OF TITLE</a:t>
            </a:r>
            <a:endParaRPr lang="en-GB" dirty="0"/>
          </a:p>
        </p:txBody>
      </p:sp>
      <p:sp>
        <p:nvSpPr>
          <p:cNvPr id="11" name="Text Placeholder 10"/>
          <p:cNvSpPr>
            <a:spLocks noGrp="1"/>
          </p:cNvSpPr>
          <p:nvPr>
            <p:ph type="body" sz="quarter" idx="14"/>
          </p:nvPr>
        </p:nvSpPr>
        <p:spPr>
          <a:xfrm>
            <a:off x="242688" y="3486270"/>
            <a:ext cx="3843754" cy="657105"/>
          </a:xfr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Edit Master text styles</a:t>
            </a:r>
          </a:p>
          <a:p>
            <a:pPr lvl="1"/>
            <a:r>
              <a:rPr lang="en-US"/>
              <a:t>Second level</a:t>
            </a:r>
          </a:p>
        </p:txBody>
      </p:sp>
      <p:sp>
        <p:nvSpPr>
          <p:cNvPr id="9" name="Text Placeholder 10"/>
          <p:cNvSpPr>
            <a:spLocks noGrp="1"/>
          </p:cNvSpPr>
          <p:nvPr>
            <p:ph type="body" sz="quarter" idx="15"/>
          </p:nvPr>
        </p:nvSpPr>
        <p:spPr>
          <a:xfrm>
            <a:off x="5043071" y="3486270"/>
            <a:ext cx="3843754" cy="657105"/>
          </a:xfr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Edit Master text styles</a:t>
            </a:r>
          </a:p>
          <a:p>
            <a:pPr lvl="1"/>
            <a:r>
              <a:rPr lang="en-US"/>
              <a:t>Second level</a:t>
            </a:r>
          </a:p>
        </p:txBody>
      </p:sp>
      <p:sp>
        <p:nvSpPr>
          <p:cNvPr id="7" name="Picture Placeholder 6"/>
          <p:cNvSpPr>
            <a:spLocks noGrp="1"/>
          </p:cNvSpPr>
          <p:nvPr>
            <p:ph type="pic" sz="quarter" idx="16"/>
          </p:nvPr>
        </p:nvSpPr>
        <p:spPr>
          <a:xfrm>
            <a:off x="242688" y="1831103"/>
            <a:ext cx="3843754" cy="1550392"/>
          </a:xfrm>
        </p:spPr>
        <p:txBody>
          <a:bodyPr>
            <a:normAutofit/>
          </a:bodyPr>
          <a:lstStyle>
            <a:lvl1pPr>
              <a:defRPr sz="1100">
                <a:solidFill>
                  <a:schemeClr val="bg2"/>
                </a:solidFill>
              </a:defRPr>
            </a:lvl1pPr>
          </a:lstStyle>
          <a:p>
            <a:r>
              <a:rPr lang="en-US"/>
              <a:t>Click icon to add picture</a:t>
            </a:r>
            <a:endParaRPr lang="en-GB"/>
          </a:p>
        </p:txBody>
      </p:sp>
      <p:sp>
        <p:nvSpPr>
          <p:cNvPr id="12" name="Picture Placeholder 6"/>
          <p:cNvSpPr>
            <a:spLocks noGrp="1"/>
          </p:cNvSpPr>
          <p:nvPr>
            <p:ph type="pic" sz="quarter" idx="17"/>
          </p:nvPr>
        </p:nvSpPr>
        <p:spPr>
          <a:xfrm>
            <a:off x="5043071" y="1831103"/>
            <a:ext cx="3843754" cy="1550392"/>
          </a:xfrm>
        </p:spPr>
        <p:txBody>
          <a:bodyPr>
            <a:normAutofit/>
          </a:bodyPr>
          <a:lstStyle>
            <a:lvl1pPr>
              <a:defRPr sz="1100">
                <a:solidFill>
                  <a:schemeClr val="bg2"/>
                </a:solidFill>
              </a:defRPr>
            </a:lvl1pPr>
          </a:lstStyle>
          <a:p>
            <a:r>
              <a:rPr lang="en-US"/>
              <a:t>Click icon to add picture</a:t>
            </a:r>
            <a:endParaRPr lang="en-GB" dirty="0"/>
          </a:p>
        </p:txBody>
      </p:sp>
      <p:sp>
        <p:nvSpPr>
          <p:cNvPr id="13" name="Text Placeholder 10"/>
          <p:cNvSpPr>
            <a:spLocks noGrp="1"/>
          </p:cNvSpPr>
          <p:nvPr>
            <p:ph type="body" sz="quarter" idx="18"/>
          </p:nvPr>
        </p:nvSpPr>
        <p:spPr>
          <a:xfrm>
            <a:off x="242688" y="1388443"/>
            <a:ext cx="3843754" cy="442661"/>
          </a:xfr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4" name="Text Placeholder 10"/>
          <p:cNvSpPr>
            <a:spLocks noGrp="1"/>
          </p:cNvSpPr>
          <p:nvPr>
            <p:ph type="body" sz="quarter" idx="19"/>
          </p:nvPr>
        </p:nvSpPr>
        <p:spPr>
          <a:xfrm>
            <a:off x="5043071" y="1388443"/>
            <a:ext cx="3843754" cy="442661"/>
          </a:xfr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Tree>
    <p:extLst>
      <p:ext uri="{BB962C8B-B14F-4D97-AF65-F5344CB8AC3E}">
        <p14:creationId xmlns:p14="http://schemas.microsoft.com/office/powerpoint/2010/main" val="18720778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lumn Imag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0" y="643468"/>
            <a:ext cx="8654595" cy="461548"/>
          </a:xfrm>
        </p:spPr>
        <p:txBody>
          <a:bodyPr/>
          <a:lstStyle/>
          <a:p>
            <a:r>
              <a:rPr lang="en-US" dirty="0"/>
              <a:t>Click to add emphasis part of title</a:t>
            </a:r>
          </a:p>
        </p:txBody>
      </p:sp>
      <p:sp>
        <p:nvSpPr>
          <p:cNvPr id="8" name="Text Placeholder 7"/>
          <p:cNvSpPr>
            <a:spLocks noGrp="1"/>
          </p:cNvSpPr>
          <p:nvPr>
            <p:ph type="body" sz="quarter" idx="13" hasCustomPrompt="1"/>
          </p:nvPr>
        </p:nvSpPr>
        <p:spPr>
          <a:xfrm>
            <a:off x="234000" y="248323"/>
            <a:ext cx="6695158" cy="442661"/>
          </a:xfrm>
        </p:spPr>
        <p:txBody>
          <a:bodyPr anchor="b">
            <a:normAutofit/>
          </a:bodyPr>
          <a:lstStyle>
            <a:lvl1pPr marL="0" indent="0">
              <a:buNone/>
              <a:defRPr sz="1900" b="0">
                <a:solidFill>
                  <a:schemeClr val="bg2"/>
                </a:solidFill>
              </a:defRPr>
            </a:lvl1pPr>
          </a:lstStyle>
          <a:p>
            <a:pPr lvl="0"/>
            <a:r>
              <a:rPr lang="en-US" dirty="0"/>
              <a:t>CLICK TO ADD TAG LINE OR BEGINNING OF TITLE</a:t>
            </a:r>
            <a:endParaRPr lang="en-GB" dirty="0"/>
          </a:p>
        </p:txBody>
      </p:sp>
      <p:sp>
        <p:nvSpPr>
          <p:cNvPr id="11" name="Text Placeholder 10"/>
          <p:cNvSpPr>
            <a:spLocks noGrp="1"/>
          </p:cNvSpPr>
          <p:nvPr>
            <p:ph type="body" sz="quarter" idx="14"/>
          </p:nvPr>
        </p:nvSpPr>
        <p:spPr>
          <a:xfrm>
            <a:off x="244533" y="3481305"/>
            <a:ext cx="2561614" cy="785512"/>
          </a:xfr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Edit Master text styles</a:t>
            </a:r>
          </a:p>
          <a:p>
            <a:pPr lvl="1"/>
            <a:r>
              <a:rPr lang="en-US"/>
              <a:t>Second level</a:t>
            </a:r>
          </a:p>
        </p:txBody>
      </p:sp>
      <p:sp>
        <p:nvSpPr>
          <p:cNvPr id="9" name="Text Placeholder 10"/>
          <p:cNvSpPr>
            <a:spLocks noGrp="1"/>
          </p:cNvSpPr>
          <p:nvPr>
            <p:ph type="body" sz="quarter" idx="15"/>
          </p:nvPr>
        </p:nvSpPr>
        <p:spPr>
          <a:xfrm>
            <a:off x="3300205" y="3481305"/>
            <a:ext cx="2561614" cy="785512"/>
          </a:xfr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Edit Master text styles</a:t>
            </a:r>
          </a:p>
          <a:p>
            <a:pPr lvl="1"/>
            <a:r>
              <a:rPr lang="en-US"/>
              <a:t>Second level</a:t>
            </a:r>
          </a:p>
        </p:txBody>
      </p:sp>
      <p:sp>
        <p:nvSpPr>
          <p:cNvPr id="7" name="Picture Placeholder 6"/>
          <p:cNvSpPr>
            <a:spLocks noGrp="1"/>
          </p:cNvSpPr>
          <p:nvPr>
            <p:ph type="pic" sz="quarter" idx="16"/>
          </p:nvPr>
        </p:nvSpPr>
        <p:spPr>
          <a:xfrm>
            <a:off x="244533" y="1831103"/>
            <a:ext cx="2561614" cy="1550392"/>
          </a:xfrm>
        </p:spPr>
        <p:txBody>
          <a:bodyPr>
            <a:normAutofit/>
          </a:bodyPr>
          <a:lstStyle>
            <a:lvl1pPr>
              <a:defRPr sz="1100">
                <a:solidFill>
                  <a:schemeClr val="bg2"/>
                </a:solidFill>
              </a:defRPr>
            </a:lvl1pPr>
          </a:lstStyle>
          <a:p>
            <a:r>
              <a:rPr lang="en-US"/>
              <a:t>Click icon to add picture</a:t>
            </a:r>
            <a:endParaRPr lang="en-GB"/>
          </a:p>
        </p:txBody>
      </p:sp>
      <p:sp>
        <p:nvSpPr>
          <p:cNvPr id="12" name="Picture Placeholder 6"/>
          <p:cNvSpPr>
            <a:spLocks noGrp="1"/>
          </p:cNvSpPr>
          <p:nvPr>
            <p:ph type="pic" sz="quarter" idx="17"/>
          </p:nvPr>
        </p:nvSpPr>
        <p:spPr>
          <a:xfrm>
            <a:off x="3300205" y="1831103"/>
            <a:ext cx="2561614" cy="1550392"/>
          </a:xfrm>
        </p:spPr>
        <p:txBody>
          <a:bodyPr>
            <a:normAutofit/>
          </a:bodyPr>
          <a:lstStyle>
            <a:lvl1pPr>
              <a:defRPr sz="1100">
                <a:solidFill>
                  <a:schemeClr val="bg2"/>
                </a:solidFill>
              </a:defRPr>
            </a:lvl1pPr>
          </a:lstStyle>
          <a:p>
            <a:r>
              <a:rPr lang="en-US"/>
              <a:t>Click icon to add picture</a:t>
            </a:r>
            <a:endParaRPr lang="en-GB"/>
          </a:p>
        </p:txBody>
      </p:sp>
      <p:sp>
        <p:nvSpPr>
          <p:cNvPr id="13" name="Text Placeholder 10"/>
          <p:cNvSpPr>
            <a:spLocks noGrp="1"/>
          </p:cNvSpPr>
          <p:nvPr>
            <p:ph type="body" sz="quarter" idx="18"/>
          </p:nvPr>
        </p:nvSpPr>
        <p:spPr>
          <a:xfrm>
            <a:off x="244533" y="1388443"/>
            <a:ext cx="2561614" cy="442661"/>
          </a:xfr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4" name="Text Placeholder 10"/>
          <p:cNvSpPr>
            <a:spLocks noGrp="1"/>
          </p:cNvSpPr>
          <p:nvPr>
            <p:ph type="body" sz="quarter" idx="19"/>
          </p:nvPr>
        </p:nvSpPr>
        <p:spPr>
          <a:xfrm>
            <a:off x="3300205" y="1388443"/>
            <a:ext cx="2561614" cy="442661"/>
          </a:xfr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5" name="Text Placeholder 10"/>
          <p:cNvSpPr>
            <a:spLocks noGrp="1"/>
          </p:cNvSpPr>
          <p:nvPr>
            <p:ph type="body" sz="quarter" idx="20"/>
          </p:nvPr>
        </p:nvSpPr>
        <p:spPr>
          <a:xfrm>
            <a:off x="6301029" y="3481305"/>
            <a:ext cx="2561614" cy="785512"/>
          </a:xfr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Edit Master text styles</a:t>
            </a:r>
          </a:p>
          <a:p>
            <a:pPr lvl="1"/>
            <a:r>
              <a:rPr lang="en-US"/>
              <a:t>Second level</a:t>
            </a:r>
          </a:p>
        </p:txBody>
      </p:sp>
      <p:sp>
        <p:nvSpPr>
          <p:cNvPr id="16" name="Picture Placeholder 6"/>
          <p:cNvSpPr>
            <a:spLocks noGrp="1"/>
          </p:cNvSpPr>
          <p:nvPr>
            <p:ph type="pic" sz="quarter" idx="21"/>
          </p:nvPr>
        </p:nvSpPr>
        <p:spPr>
          <a:xfrm>
            <a:off x="6301029" y="1831103"/>
            <a:ext cx="2561614" cy="1550392"/>
          </a:xfrm>
        </p:spPr>
        <p:txBody>
          <a:bodyPr>
            <a:normAutofit/>
          </a:bodyPr>
          <a:lstStyle>
            <a:lvl1pPr>
              <a:defRPr sz="1100">
                <a:solidFill>
                  <a:schemeClr val="bg2"/>
                </a:solidFill>
              </a:defRPr>
            </a:lvl1pPr>
          </a:lstStyle>
          <a:p>
            <a:r>
              <a:rPr lang="en-US"/>
              <a:t>Click icon to add picture</a:t>
            </a:r>
            <a:endParaRPr lang="en-GB"/>
          </a:p>
        </p:txBody>
      </p:sp>
      <p:sp>
        <p:nvSpPr>
          <p:cNvPr id="17" name="Text Placeholder 10"/>
          <p:cNvSpPr>
            <a:spLocks noGrp="1"/>
          </p:cNvSpPr>
          <p:nvPr>
            <p:ph type="body" sz="quarter" idx="22"/>
          </p:nvPr>
        </p:nvSpPr>
        <p:spPr>
          <a:xfrm>
            <a:off x="6301029" y="1388443"/>
            <a:ext cx="2561614" cy="442661"/>
          </a:xfrm>
          <a:solidFill>
            <a:schemeClr val="accent6"/>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Tree>
    <p:extLst>
      <p:ext uri="{BB962C8B-B14F-4D97-AF65-F5344CB8AC3E}">
        <p14:creationId xmlns:p14="http://schemas.microsoft.com/office/powerpoint/2010/main" val="833649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Column Imag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0" y="643468"/>
            <a:ext cx="6723160" cy="461548"/>
          </a:xfrm>
        </p:spPr>
        <p:txBody>
          <a:bodyPr/>
          <a:lstStyle/>
          <a:p>
            <a:r>
              <a:rPr lang="en-US" dirty="0"/>
              <a:t>Click to add emphasis part of title</a:t>
            </a:r>
          </a:p>
        </p:txBody>
      </p:sp>
      <p:sp>
        <p:nvSpPr>
          <p:cNvPr id="8" name="Text Placeholder 7"/>
          <p:cNvSpPr>
            <a:spLocks noGrp="1"/>
          </p:cNvSpPr>
          <p:nvPr>
            <p:ph type="body" sz="quarter" idx="13" hasCustomPrompt="1"/>
          </p:nvPr>
        </p:nvSpPr>
        <p:spPr>
          <a:xfrm>
            <a:off x="234000" y="248323"/>
            <a:ext cx="6615283" cy="442661"/>
          </a:xfrm>
        </p:spPr>
        <p:txBody>
          <a:bodyPr anchor="b">
            <a:normAutofit/>
          </a:bodyPr>
          <a:lstStyle>
            <a:lvl1pPr marL="0" indent="0">
              <a:buNone/>
              <a:defRPr sz="1900" b="0">
                <a:solidFill>
                  <a:schemeClr val="bg2"/>
                </a:solidFill>
              </a:defRPr>
            </a:lvl1pPr>
          </a:lstStyle>
          <a:p>
            <a:pPr lvl="0"/>
            <a:r>
              <a:rPr lang="en-US" dirty="0"/>
              <a:t>CLICK TO ADD TAG LINE OR BEGINNING OF TITLE</a:t>
            </a:r>
            <a:endParaRPr lang="en-GB" dirty="0"/>
          </a:p>
        </p:txBody>
      </p:sp>
      <p:sp>
        <p:nvSpPr>
          <p:cNvPr id="11" name="Text Placeholder 10"/>
          <p:cNvSpPr>
            <a:spLocks noGrp="1"/>
          </p:cNvSpPr>
          <p:nvPr>
            <p:ph type="body" sz="quarter" idx="14"/>
          </p:nvPr>
        </p:nvSpPr>
        <p:spPr>
          <a:xfrm>
            <a:off x="235007" y="3481305"/>
            <a:ext cx="1948830" cy="840694"/>
          </a:xfr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lvl2pPr>
          </a:lstStyle>
          <a:p>
            <a:pPr lvl="0"/>
            <a:r>
              <a:rPr lang="en-US"/>
              <a:t>Edit Master text styles</a:t>
            </a:r>
          </a:p>
          <a:p>
            <a:pPr lvl="1"/>
            <a:r>
              <a:rPr lang="en-US"/>
              <a:t>Second level</a:t>
            </a:r>
          </a:p>
        </p:txBody>
      </p:sp>
      <p:sp>
        <p:nvSpPr>
          <p:cNvPr id="9" name="Text Placeholder 10"/>
          <p:cNvSpPr>
            <a:spLocks noGrp="1"/>
          </p:cNvSpPr>
          <p:nvPr>
            <p:ph type="body" sz="quarter" idx="15"/>
          </p:nvPr>
        </p:nvSpPr>
        <p:spPr>
          <a:xfrm>
            <a:off x="2469336" y="3481305"/>
            <a:ext cx="1948830" cy="840694"/>
          </a:xfr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lvl2pPr>
          </a:lstStyle>
          <a:p>
            <a:pPr lvl="0"/>
            <a:r>
              <a:rPr lang="en-US"/>
              <a:t>Edit Master text styles</a:t>
            </a:r>
          </a:p>
          <a:p>
            <a:pPr lvl="1"/>
            <a:r>
              <a:rPr lang="en-US"/>
              <a:t>Second level</a:t>
            </a:r>
          </a:p>
        </p:txBody>
      </p:sp>
      <p:sp>
        <p:nvSpPr>
          <p:cNvPr id="7" name="Picture Placeholder 6"/>
          <p:cNvSpPr>
            <a:spLocks noGrp="1"/>
          </p:cNvSpPr>
          <p:nvPr>
            <p:ph type="pic" sz="quarter" idx="16"/>
          </p:nvPr>
        </p:nvSpPr>
        <p:spPr>
          <a:xfrm>
            <a:off x="235007" y="1831103"/>
            <a:ext cx="1948830" cy="1550392"/>
          </a:xfrm>
        </p:spPr>
        <p:txBody>
          <a:bodyPr lIns="72000" tIns="72000" rIns="72000" bIns="72000">
            <a:normAutofit/>
          </a:bodyPr>
          <a:lstStyle>
            <a:lvl1pPr>
              <a:defRPr sz="1100">
                <a:solidFill>
                  <a:schemeClr val="bg2"/>
                </a:solidFill>
              </a:defRPr>
            </a:lvl1pPr>
          </a:lstStyle>
          <a:p>
            <a:r>
              <a:rPr lang="en-US"/>
              <a:t>Click icon to add picture</a:t>
            </a:r>
            <a:endParaRPr lang="en-GB" dirty="0"/>
          </a:p>
        </p:txBody>
      </p:sp>
      <p:sp>
        <p:nvSpPr>
          <p:cNvPr id="13" name="Text Placeholder 10"/>
          <p:cNvSpPr>
            <a:spLocks noGrp="1"/>
          </p:cNvSpPr>
          <p:nvPr>
            <p:ph type="body" sz="quarter" idx="18"/>
          </p:nvPr>
        </p:nvSpPr>
        <p:spPr>
          <a:xfrm>
            <a:off x="235007" y="1388443"/>
            <a:ext cx="1948830" cy="442660"/>
          </a:xfr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4" name="Text Placeholder 10"/>
          <p:cNvSpPr>
            <a:spLocks noGrp="1"/>
          </p:cNvSpPr>
          <p:nvPr>
            <p:ph type="body" sz="quarter" idx="19"/>
          </p:nvPr>
        </p:nvSpPr>
        <p:spPr>
          <a:xfrm>
            <a:off x="2469336" y="1388443"/>
            <a:ext cx="1948830" cy="442660"/>
          </a:xfr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2" name="Picture Placeholder 6"/>
          <p:cNvSpPr>
            <a:spLocks noGrp="1"/>
          </p:cNvSpPr>
          <p:nvPr>
            <p:ph type="pic" sz="quarter" idx="17"/>
          </p:nvPr>
        </p:nvSpPr>
        <p:spPr>
          <a:xfrm>
            <a:off x="2469336" y="1831103"/>
            <a:ext cx="1948830" cy="1550392"/>
          </a:xfrm>
        </p:spPr>
        <p:txBody>
          <a:bodyPr lIns="72000" tIns="72000" rIns="72000" bIns="72000">
            <a:normAutofit/>
          </a:bodyPr>
          <a:lstStyle>
            <a:lvl1pPr>
              <a:defRPr sz="1100">
                <a:solidFill>
                  <a:schemeClr val="bg2"/>
                </a:solidFill>
              </a:defRPr>
            </a:lvl1pPr>
          </a:lstStyle>
          <a:p>
            <a:r>
              <a:rPr lang="en-US"/>
              <a:t>Click icon to add picture</a:t>
            </a:r>
            <a:endParaRPr lang="en-GB" dirty="0"/>
          </a:p>
        </p:txBody>
      </p:sp>
      <p:sp>
        <p:nvSpPr>
          <p:cNvPr id="15" name="Text Placeholder 10"/>
          <p:cNvSpPr>
            <a:spLocks noGrp="1"/>
          </p:cNvSpPr>
          <p:nvPr>
            <p:ph type="body" sz="quarter" idx="20"/>
          </p:nvPr>
        </p:nvSpPr>
        <p:spPr>
          <a:xfrm>
            <a:off x="4703665" y="3481305"/>
            <a:ext cx="1948830" cy="840694"/>
          </a:xfr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lvl2pPr>
          </a:lstStyle>
          <a:p>
            <a:pPr lvl="0"/>
            <a:r>
              <a:rPr lang="en-US"/>
              <a:t>Edit Master text styles</a:t>
            </a:r>
          </a:p>
          <a:p>
            <a:pPr lvl="1"/>
            <a:r>
              <a:rPr lang="en-US"/>
              <a:t>Second level</a:t>
            </a:r>
          </a:p>
        </p:txBody>
      </p:sp>
      <p:sp>
        <p:nvSpPr>
          <p:cNvPr id="17" name="Text Placeholder 10"/>
          <p:cNvSpPr>
            <a:spLocks noGrp="1"/>
          </p:cNvSpPr>
          <p:nvPr>
            <p:ph type="body" sz="quarter" idx="22"/>
          </p:nvPr>
        </p:nvSpPr>
        <p:spPr>
          <a:xfrm>
            <a:off x="4703665" y="1388443"/>
            <a:ext cx="1948830" cy="442660"/>
          </a:xfrm>
          <a:solidFill>
            <a:schemeClr val="accent6"/>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6" name="Picture Placeholder 6"/>
          <p:cNvSpPr>
            <a:spLocks noGrp="1"/>
          </p:cNvSpPr>
          <p:nvPr>
            <p:ph type="pic" sz="quarter" idx="21"/>
          </p:nvPr>
        </p:nvSpPr>
        <p:spPr>
          <a:xfrm>
            <a:off x="4703665" y="1831103"/>
            <a:ext cx="1948830" cy="1550392"/>
          </a:xfrm>
        </p:spPr>
        <p:txBody>
          <a:bodyPr lIns="72000" tIns="72000" rIns="72000" bIns="72000">
            <a:normAutofit/>
          </a:bodyPr>
          <a:lstStyle>
            <a:lvl1pPr>
              <a:defRPr sz="1100">
                <a:solidFill>
                  <a:schemeClr val="bg2"/>
                </a:solidFill>
              </a:defRPr>
            </a:lvl1pPr>
          </a:lstStyle>
          <a:p>
            <a:r>
              <a:rPr lang="en-US"/>
              <a:t>Click icon to add picture</a:t>
            </a:r>
            <a:endParaRPr lang="en-GB"/>
          </a:p>
        </p:txBody>
      </p:sp>
      <p:sp>
        <p:nvSpPr>
          <p:cNvPr id="18" name="Text Placeholder 10"/>
          <p:cNvSpPr>
            <a:spLocks noGrp="1"/>
          </p:cNvSpPr>
          <p:nvPr>
            <p:ph type="body" sz="quarter" idx="23"/>
          </p:nvPr>
        </p:nvSpPr>
        <p:spPr>
          <a:xfrm>
            <a:off x="6937995" y="3481305"/>
            <a:ext cx="1948830" cy="840694"/>
          </a:xfr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lvl2pPr>
          </a:lstStyle>
          <a:p>
            <a:pPr lvl="0"/>
            <a:r>
              <a:rPr lang="en-US"/>
              <a:t>Edit Master text styles</a:t>
            </a:r>
          </a:p>
          <a:p>
            <a:pPr lvl="1"/>
            <a:r>
              <a:rPr lang="en-US"/>
              <a:t>Second level</a:t>
            </a:r>
          </a:p>
        </p:txBody>
      </p:sp>
      <p:sp>
        <p:nvSpPr>
          <p:cNvPr id="20" name="Text Placeholder 10"/>
          <p:cNvSpPr>
            <a:spLocks noGrp="1"/>
          </p:cNvSpPr>
          <p:nvPr>
            <p:ph type="body" sz="quarter" idx="25"/>
          </p:nvPr>
        </p:nvSpPr>
        <p:spPr>
          <a:xfrm>
            <a:off x="6937995" y="1388443"/>
            <a:ext cx="1948830" cy="442660"/>
          </a:xfrm>
          <a:solidFill>
            <a:schemeClr val="accent3"/>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9" name="Picture Placeholder 6"/>
          <p:cNvSpPr>
            <a:spLocks noGrp="1"/>
          </p:cNvSpPr>
          <p:nvPr>
            <p:ph type="pic" sz="quarter" idx="24"/>
          </p:nvPr>
        </p:nvSpPr>
        <p:spPr>
          <a:xfrm>
            <a:off x="6937995" y="1831103"/>
            <a:ext cx="1948830" cy="1550392"/>
          </a:xfrm>
        </p:spPr>
        <p:txBody>
          <a:bodyPr lIns="72000" tIns="72000" rIns="72000" bIns="72000">
            <a:normAutofit/>
          </a:bodyPr>
          <a:lstStyle>
            <a:lvl1pPr>
              <a:defRPr sz="1100">
                <a:solidFill>
                  <a:schemeClr val="bg2"/>
                </a:solidFill>
              </a:defRPr>
            </a:lvl1pPr>
          </a:lstStyle>
          <a:p>
            <a:r>
              <a:rPr lang="en-US"/>
              <a:t>Click icon to add picture</a:t>
            </a:r>
            <a:endParaRPr lang="en-GB"/>
          </a:p>
        </p:txBody>
      </p:sp>
    </p:spTree>
    <p:extLst>
      <p:ext uri="{BB962C8B-B14F-4D97-AF65-F5344CB8AC3E}">
        <p14:creationId xmlns:p14="http://schemas.microsoft.com/office/powerpoint/2010/main" val="33269144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2 Column Imag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0" y="643468"/>
            <a:ext cx="8654595" cy="461548"/>
          </a:xfrm>
        </p:spPr>
        <p:txBody>
          <a:bodyPr/>
          <a:lstStyle/>
          <a:p>
            <a:r>
              <a:rPr lang="en-US" dirty="0"/>
              <a:t>Click to add emphasis part of title</a:t>
            </a:r>
          </a:p>
        </p:txBody>
      </p:sp>
      <p:sp>
        <p:nvSpPr>
          <p:cNvPr id="8" name="Text Placeholder 7"/>
          <p:cNvSpPr>
            <a:spLocks noGrp="1"/>
          </p:cNvSpPr>
          <p:nvPr>
            <p:ph type="body" sz="quarter" idx="13" hasCustomPrompt="1"/>
          </p:nvPr>
        </p:nvSpPr>
        <p:spPr>
          <a:xfrm>
            <a:off x="234000" y="248323"/>
            <a:ext cx="6710517" cy="442661"/>
          </a:xfrm>
        </p:spPr>
        <p:txBody>
          <a:bodyPr anchor="b">
            <a:normAutofit/>
          </a:bodyPr>
          <a:lstStyle>
            <a:lvl1pPr marL="0" indent="0">
              <a:buNone/>
              <a:defRPr sz="1900" b="0">
                <a:solidFill>
                  <a:schemeClr val="bg2"/>
                </a:solidFill>
              </a:defRPr>
            </a:lvl1pPr>
          </a:lstStyle>
          <a:p>
            <a:pPr lvl="0"/>
            <a:r>
              <a:rPr lang="en-US" dirty="0"/>
              <a:t>CLICK TO ADD TAG LINE OR BEGINNING OF TITLE</a:t>
            </a:r>
            <a:endParaRPr lang="en-GB" dirty="0"/>
          </a:p>
        </p:txBody>
      </p:sp>
      <p:sp>
        <p:nvSpPr>
          <p:cNvPr id="13" name="Text Placeholder 10"/>
          <p:cNvSpPr>
            <a:spLocks noGrp="1"/>
          </p:cNvSpPr>
          <p:nvPr>
            <p:ph type="body" sz="quarter" idx="18"/>
          </p:nvPr>
        </p:nvSpPr>
        <p:spPr>
          <a:xfrm>
            <a:off x="242687" y="1388443"/>
            <a:ext cx="3864347" cy="442661"/>
          </a:xfr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4" name="Text Placeholder 10"/>
          <p:cNvSpPr>
            <a:spLocks noGrp="1"/>
          </p:cNvSpPr>
          <p:nvPr>
            <p:ph type="body" sz="quarter" idx="19"/>
          </p:nvPr>
        </p:nvSpPr>
        <p:spPr>
          <a:xfrm>
            <a:off x="5012927" y="1388443"/>
            <a:ext cx="3873898" cy="442661"/>
          </a:xfr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0" name="Text Placeholder 9"/>
          <p:cNvSpPr>
            <a:spLocks noGrp="1"/>
          </p:cNvSpPr>
          <p:nvPr>
            <p:ph type="body" sz="quarter" idx="20"/>
          </p:nvPr>
        </p:nvSpPr>
        <p:spPr>
          <a:xfrm>
            <a:off x="242687" y="2001691"/>
            <a:ext cx="3864347" cy="2029761"/>
          </a:xfr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Text Placeholder 9"/>
          <p:cNvSpPr>
            <a:spLocks noGrp="1"/>
          </p:cNvSpPr>
          <p:nvPr>
            <p:ph type="body" sz="quarter" idx="21"/>
          </p:nvPr>
        </p:nvSpPr>
        <p:spPr>
          <a:xfrm>
            <a:off x="5012927" y="2001691"/>
            <a:ext cx="3873898" cy="2029761"/>
          </a:xfr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6"/>
          <p:cNvSpPr>
            <a:spLocks noGrp="1"/>
          </p:cNvSpPr>
          <p:nvPr>
            <p:ph type="body" sz="quarter" idx="16" hasCustomPrompt="1"/>
          </p:nvPr>
        </p:nvSpPr>
        <p:spPr>
          <a:xfrm>
            <a:off x="232376" y="4215715"/>
            <a:ext cx="6725791" cy="318287"/>
          </a:xfrm>
        </p:spPr>
        <p:txBody>
          <a:bodyPr anchor="b">
            <a:normAutofit/>
          </a:bodyPr>
          <a:lstStyle>
            <a:lvl1pPr algn="l">
              <a:lnSpc>
                <a:spcPct val="95000"/>
              </a:lnSpc>
              <a:spcBef>
                <a:spcPts val="204"/>
              </a:spcBef>
              <a:defRPr sz="1000" cap="none" baseline="0">
                <a:solidFill>
                  <a:schemeClr val="tx1"/>
                </a:solidFill>
              </a:defRPr>
            </a:lvl1pPr>
          </a:lstStyle>
          <a:p>
            <a:pPr lvl="0"/>
            <a:r>
              <a:rPr lang="en-US" dirty="0"/>
              <a:t>Question and Base</a:t>
            </a:r>
            <a:endParaRPr lang="en-GB" dirty="0"/>
          </a:p>
        </p:txBody>
      </p:sp>
    </p:spTree>
    <p:extLst>
      <p:ext uri="{BB962C8B-B14F-4D97-AF65-F5344CB8AC3E}">
        <p14:creationId xmlns:p14="http://schemas.microsoft.com/office/powerpoint/2010/main" val="2767825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3 Column Imag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0" y="643468"/>
            <a:ext cx="8654595" cy="461548"/>
          </a:xfrm>
        </p:spPr>
        <p:txBody>
          <a:bodyPr/>
          <a:lstStyle/>
          <a:p>
            <a:r>
              <a:rPr lang="en-US" dirty="0"/>
              <a:t>Click to add emphasis part of title</a:t>
            </a:r>
          </a:p>
        </p:txBody>
      </p:sp>
      <p:sp>
        <p:nvSpPr>
          <p:cNvPr id="8" name="Text Placeholder 7"/>
          <p:cNvSpPr>
            <a:spLocks noGrp="1"/>
          </p:cNvSpPr>
          <p:nvPr>
            <p:ph type="body" sz="quarter" idx="13" hasCustomPrompt="1"/>
          </p:nvPr>
        </p:nvSpPr>
        <p:spPr>
          <a:xfrm>
            <a:off x="234000" y="248323"/>
            <a:ext cx="6710517" cy="442661"/>
          </a:xfrm>
        </p:spPr>
        <p:txBody>
          <a:bodyPr anchor="b">
            <a:normAutofit/>
          </a:bodyPr>
          <a:lstStyle>
            <a:lvl1pPr marL="0" indent="0">
              <a:buNone/>
              <a:defRPr sz="1900" b="0">
                <a:solidFill>
                  <a:schemeClr val="bg2"/>
                </a:solidFill>
              </a:defRPr>
            </a:lvl1pPr>
          </a:lstStyle>
          <a:p>
            <a:pPr lvl="0"/>
            <a:r>
              <a:rPr lang="en-US" dirty="0"/>
              <a:t>CLICK TO ADD TAG LINE OR BEGINNING OF TITLE</a:t>
            </a:r>
            <a:endParaRPr lang="en-GB" dirty="0"/>
          </a:p>
        </p:txBody>
      </p:sp>
      <p:sp>
        <p:nvSpPr>
          <p:cNvPr id="13" name="Text Placeholder 10"/>
          <p:cNvSpPr>
            <a:spLocks noGrp="1"/>
          </p:cNvSpPr>
          <p:nvPr>
            <p:ph type="body" sz="quarter" idx="18"/>
          </p:nvPr>
        </p:nvSpPr>
        <p:spPr>
          <a:xfrm>
            <a:off x="242686" y="1388444"/>
            <a:ext cx="2654085" cy="442661"/>
          </a:xfr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4" name="Text Placeholder 10"/>
          <p:cNvSpPr>
            <a:spLocks noGrp="1"/>
          </p:cNvSpPr>
          <p:nvPr>
            <p:ph type="body" sz="quarter" idx="19"/>
          </p:nvPr>
        </p:nvSpPr>
        <p:spPr>
          <a:xfrm>
            <a:off x="3255264" y="1388443"/>
            <a:ext cx="2654085" cy="442661"/>
          </a:xfr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7" name="Text Placeholder 10"/>
          <p:cNvSpPr>
            <a:spLocks noGrp="1"/>
          </p:cNvSpPr>
          <p:nvPr>
            <p:ph type="body" sz="quarter" idx="22"/>
          </p:nvPr>
        </p:nvSpPr>
        <p:spPr>
          <a:xfrm>
            <a:off x="6232737" y="1388444"/>
            <a:ext cx="2654085" cy="442661"/>
          </a:xfrm>
          <a:solidFill>
            <a:schemeClr val="accent6"/>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8" name="Text Placeholder 9"/>
          <p:cNvSpPr>
            <a:spLocks noGrp="1"/>
          </p:cNvSpPr>
          <p:nvPr>
            <p:ph type="body" sz="quarter" idx="23"/>
          </p:nvPr>
        </p:nvSpPr>
        <p:spPr>
          <a:xfrm>
            <a:off x="250368" y="2001691"/>
            <a:ext cx="2654086" cy="2029761"/>
          </a:xfr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Text Placeholder 9"/>
          <p:cNvSpPr>
            <a:spLocks noGrp="1"/>
          </p:cNvSpPr>
          <p:nvPr>
            <p:ph type="body" sz="quarter" idx="21"/>
          </p:nvPr>
        </p:nvSpPr>
        <p:spPr>
          <a:xfrm>
            <a:off x="3255266" y="2001691"/>
            <a:ext cx="2654086" cy="2029761"/>
          </a:xfr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9"/>
          <p:cNvSpPr>
            <a:spLocks noGrp="1"/>
          </p:cNvSpPr>
          <p:nvPr>
            <p:ph type="body" sz="quarter" idx="24"/>
          </p:nvPr>
        </p:nvSpPr>
        <p:spPr>
          <a:xfrm>
            <a:off x="6232739" y="2001691"/>
            <a:ext cx="2654086" cy="2029761"/>
          </a:xfr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6"/>
          <p:cNvSpPr>
            <a:spLocks noGrp="1"/>
          </p:cNvSpPr>
          <p:nvPr>
            <p:ph type="body" sz="quarter" idx="16" hasCustomPrompt="1"/>
          </p:nvPr>
        </p:nvSpPr>
        <p:spPr>
          <a:xfrm>
            <a:off x="232377" y="4215715"/>
            <a:ext cx="7880266" cy="318287"/>
          </a:xfrm>
        </p:spPr>
        <p:txBody>
          <a:bodyPr anchor="b">
            <a:normAutofit/>
          </a:bodyPr>
          <a:lstStyle>
            <a:lvl1pPr algn="l">
              <a:lnSpc>
                <a:spcPct val="95000"/>
              </a:lnSpc>
              <a:spcBef>
                <a:spcPts val="204"/>
              </a:spcBef>
              <a:defRPr sz="1000" cap="none" baseline="0">
                <a:solidFill>
                  <a:schemeClr val="tx1"/>
                </a:solidFill>
              </a:defRPr>
            </a:lvl1pPr>
          </a:lstStyle>
          <a:p>
            <a:pPr lvl="0"/>
            <a:r>
              <a:rPr lang="en-US" dirty="0"/>
              <a:t>Question and Base</a:t>
            </a:r>
            <a:endParaRPr lang="en-GB" dirty="0"/>
          </a:p>
        </p:txBody>
      </p:sp>
    </p:spTree>
    <p:extLst>
      <p:ext uri="{BB962C8B-B14F-4D97-AF65-F5344CB8AC3E}">
        <p14:creationId xmlns:p14="http://schemas.microsoft.com/office/powerpoint/2010/main" val="35178753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4 Column Imag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0" y="643468"/>
            <a:ext cx="7870391" cy="461548"/>
          </a:xfrm>
        </p:spPr>
        <p:txBody>
          <a:bodyPr/>
          <a:lstStyle/>
          <a:p>
            <a:r>
              <a:rPr lang="en-US" dirty="0"/>
              <a:t>Click to add emphasis part of title</a:t>
            </a:r>
          </a:p>
        </p:txBody>
      </p:sp>
      <p:sp>
        <p:nvSpPr>
          <p:cNvPr id="8" name="Text Placeholder 7"/>
          <p:cNvSpPr>
            <a:spLocks noGrp="1"/>
          </p:cNvSpPr>
          <p:nvPr>
            <p:ph type="body" sz="quarter" idx="13" hasCustomPrompt="1"/>
          </p:nvPr>
        </p:nvSpPr>
        <p:spPr>
          <a:xfrm>
            <a:off x="234000" y="248323"/>
            <a:ext cx="6710517" cy="442661"/>
          </a:xfrm>
        </p:spPr>
        <p:txBody>
          <a:bodyPr anchor="b">
            <a:normAutofit/>
          </a:bodyPr>
          <a:lstStyle>
            <a:lvl1pPr marL="0" indent="0">
              <a:buNone/>
              <a:defRPr sz="1900" b="0">
                <a:solidFill>
                  <a:schemeClr val="bg2"/>
                </a:solidFill>
              </a:defRPr>
            </a:lvl1pPr>
          </a:lstStyle>
          <a:p>
            <a:pPr lvl="0"/>
            <a:r>
              <a:rPr lang="en-US" dirty="0"/>
              <a:t>CLICK TO ADD TAG LINE OR BEGINNING OF TITLE</a:t>
            </a:r>
            <a:endParaRPr lang="en-GB" dirty="0"/>
          </a:p>
        </p:txBody>
      </p:sp>
      <p:sp>
        <p:nvSpPr>
          <p:cNvPr id="13" name="Text Placeholder 10"/>
          <p:cNvSpPr>
            <a:spLocks noGrp="1"/>
          </p:cNvSpPr>
          <p:nvPr>
            <p:ph type="body" sz="quarter" idx="18"/>
          </p:nvPr>
        </p:nvSpPr>
        <p:spPr>
          <a:xfrm>
            <a:off x="240527" y="1388443"/>
            <a:ext cx="1912119" cy="442661"/>
          </a:xfr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4" name="Text Placeholder 10"/>
          <p:cNvSpPr>
            <a:spLocks noGrp="1"/>
          </p:cNvSpPr>
          <p:nvPr>
            <p:ph type="body" sz="quarter" idx="19"/>
          </p:nvPr>
        </p:nvSpPr>
        <p:spPr>
          <a:xfrm>
            <a:off x="2477192" y="1388443"/>
            <a:ext cx="1912119" cy="442661"/>
          </a:xfr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7" name="Text Placeholder 10"/>
          <p:cNvSpPr>
            <a:spLocks noGrp="1"/>
          </p:cNvSpPr>
          <p:nvPr>
            <p:ph type="body" sz="quarter" idx="22"/>
          </p:nvPr>
        </p:nvSpPr>
        <p:spPr>
          <a:xfrm>
            <a:off x="4713857" y="1388443"/>
            <a:ext cx="1912119" cy="442661"/>
          </a:xfrm>
          <a:solidFill>
            <a:schemeClr val="accent6"/>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20" name="Text Placeholder 10"/>
          <p:cNvSpPr>
            <a:spLocks noGrp="1"/>
          </p:cNvSpPr>
          <p:nvPr>
            <p:ph type="body" sz="quarter" idx="25"/>
          </p:nvPr>
        </p:nvSpPr>
        <p:spPr>
          <a:xfrm>
            <a:off x="6950523" y="1388443"/>
            <a:ext cx="1912119" cy="442661"/>
          </a:xfrm>
          <a:solidFill>
            <a:schemeClr val="accent3"/>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21" name="Text Placeholder 9"/>
          <p:cNvSpPr>
            <a:spLocks noGrp="1"/>
          </p:cNvSpPr>
          <p:nvPr>
            <p:ph type="body" sz="quarter" idx="20"/>
          </p:nvPr>
        </p:nvSpPr>
        <p:spPr>
          <a:xfrm>
            <a:off x="240527" y="2001691"/>
            <a:ext cx="1912119" cy="2029761"/>
          </a:xfr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Text Placeholder 9"/>
          <p:cNvSpPr>
            <a:spLocks noGrp="1"/>
          </p:cNvSpPr>
          <p:nvPr>
            <p:ph type="body" sz="quarter" idx="21"/>
          </p:nvPr>
        </p:nvSpPr>
        <p:spPr>
          <a:xfrm>
            <a:off x="2477192" y="2001691"/>
            <a:ext cx="1912119" cy="2029761"/>
          </a:xfr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9"/>
          <p:cNvSpPr>
            <a:spLocks noGrp="1"/>
          </p:cNvSpPr>
          <p:nvPr>
            <p:ph type="body" sz="quarter" idx="26"/>
          </p:nvPr>
        </p:nvSpPr>
        <p:spPr>
          <a:xfrm>
            <a:off x="4713857" y="2001691"/>
            <a:ext cx="1912119" cy="2029761"/>
          </a:xfr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4" name="Text Placeholder 9"/>
          <p:cNvSpPr>
            <a:spLocks noGrp="1"/>
          </p:cNvSpPr>
          <p:nvPr>
            <p:ph type="body" sz="quarter" idx="27"/>
          </p:nvPr>
        </p:nvSpPr>
        <p:spPr>
          <a:xfrm>
            <a:off x="6950523" y="2001691"/>
            <a:ext cx="1912119" cy="2029761"/>
          </a:xfr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6"/>
          <p:cNvSpPr>
            <a:spLocks noGrp="1"/>
          </p:cNvSpPr>
          <p:nvPr>
            <p:ph type="body" sz="quarter" idx="16" hasCustomPrompt="1"/>
          </p:nvPr>
        </p:nvSpPr>
        <p:spPr>
          <a:xfrm>
            <a:off x="240527" y="4215715"/>
            <a:ext cx="6717639" cy="318287"/>
          </a:xfrm>
        </p:spPr>
        <p:txBody>
          <a:bodyPr anchor="b">
            <a:normAutofit/>
          </a:bodyPr>
          <a:lstStyle>
            <a:lvl1pPr algn="l">
              <a:lnSpc>
                <a:spcPct val="95000"/>
              </a:lnSpc>
              <a:spcBef>
                <a:spcPts val="204"/>
              </a:spcBef>
              <a:defRPr sz="1000" cap="none" baseline="0">
                <a:solidFill>
                  <a:schemeClr val="tx1"/>
                </a:solidFill>
              </a:defRPr>
            </a:lvl1pPr>
          </a:lstStyle>
          <a:p>
            <a:pPr lvl="0"/>
            <a:r>
              <a:rPr lang="en-US" dirty="0"/>
              <a:t>Question and Base</a:t>
            </a:r>
            <a:endParaRPr lang="en-GB" dirty="0"/>
          </a:p>
        </p:txBody>
      </p:sp>
    </p:spTree>
    <p:extLst>
      <p:ext uri="{BB962C8B-B14F-4D97-AF65-F5344CB8AC3E}">
        <p14:creationId xmlns:p14="http://schemas.microsoft.com/office/powerpoint/2010/main" val="11600139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Mobile 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add emphasis part of title</a:t>
            </a:r>
          </a:p>
        </p:txBody>
      </p:sp>
      <p:sp>
        <p:nvSpPr>
          <p:cNvPr id="8" name="Text Placeholder 7"/>
          <p:cNvSpPr>
            <a:spLocks noGrp="1"/>
          </p:cNvSpPr>
          <p:nvPr>
            <p:ph type="body" sz="quarter" idx="13" hasCustomPrompt="1"/>
          </p:nvPr>
        </p:nvSpPr>
        <p:spPr>
          <a:xfrm>
            <a:off x="232376" y="248323"/>
            <a:ext cx="6725791" cy="442661"/>
          </a:xfrm>
        </p:spPr>
        <p:txBody>
          <a:bodyPr anchor="b">
            <a:normAutofit/>
          </a:bodyPr>
          <a:lstStyle>
            <a:lvl1pPr marL="0" indent="0">
              <a:buNone/>
              <a:defRPr sz="1900" b="0" baseline="0">
                <a:solidFill>
                  <a:schemeClr val="bg2"/>
                </a:solidFill>
              </a:defRPr>
            </a:lvl1pPr>
          </a:lstStyle>
          <a:p>
            <a:pPr lvl="0"/>
            <a:r>
              <a:rPr lang="en-US" dirty="0"/>
              <a:t>CLICK TO ADD TAG LINE OR BEGINNING OF TITLE</a:t>
            </a:r>
            <a:endParaRPr lang="en-GB" dirty="0"/>
          </a:p>
        </p:txBody>
      </p:sp>
      <p:sp>
        <p:nvSpPr>
          <p:cNvPr id="7" name="Picture Placeholder 6"/>
          <p:cNvSpPr>
            <a:spLocks noGrp="1"/>
          </p:cNvSpPr>
          <p:nvPr>
            <p:ph type="pic" sz="quarter" idx="16"/>
          </p:nvPr>
        </p:nvSpPr>
        <p:spPr>
          <a:xfrm rot="420000">
            <a:off x="6480242" y="1618453"/>
            <a:ext cx="1515340" cy="2451323"/>
          </a:xfrm>
        </p:spPr>
        <p:txBody>
          <a:bodyPr/>
          <a:lstStyle/>
          <a:p>
            <a:r>
              <a:rPr lang="en-US"/>
              <a:t>Click icon to add picture</a:t>
            </a:r>
            <a:endParaRPr lang="en-GB" dirty="0"/>
          </a:p>
        </p:txBody>
      </p:sp>
    </p:spTree>
    <p:extLst>
      <p:ext uri="{BB962C8B-B14F-4D97-AF65-F5344CB8AC3E}">
        <p14:creationId xmlns:p14="http://schemas.microsoft.com/office/powerpoint/2010/main" val="11961878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Mobile Up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add emphasis part of title</a:t>
            </a:r>
          </a:p>
        </p:txBody>
      </p:sp>
      <p:sp>
        <p:nvSpPr>
          <p:cNvPr id="8" name="Text Placeholder 7"/>
          <p:cNvSpPr>
            <a:spLocks noGrp="1"/>
          </p:cNvSpPr>
          <p:nvPr>
            <p:ph type="body" sz="quarter" idx="13" hasCustomPrompt="1"/>
          </p:nvPr>
        </p:nvSpPr>
        <p:spPr>
          <a:xfrm>
            <a:off x="232376" y="248323"/>
            <a:ext cx="6725791" cy="442661"/>
          </a:xfrm>
        </p:spPr>
        <p:txBody>
          <a:bodyPr anchor="b">
            <a:normAutofit/>
          </a:bodyPr>
          <a:lstStyle>
            <a:lvl1pPr marL="0" indent="0">
              <a:buNone/>
              <a:defRPr sz="1900" b="0" baseline="0">
                <a:solidFill>
                  <a:schemeClr val="bg2"/>
                </a:solidFill>
              </a:defRPr>
            </a:lvl1pPr>
          </a:lstStyle>
          <a:p>
            <a:pPr lvl="0"/>
            <a:r>
              <a:rPr lang="en-US" dirty="0"/>
              <a:t>CLICK TO ADD TAG LINE OR BEGINNING OF TITLE</a:t>
            </a:r>
            <a:endParaRPr lang="en-GB" dirty="0"/>
          </a:p>
        </p:txBody>
      </p:sp>
      <p:sp>
        <p:nvSpPr>
          <p:cNvPr id="7" name="Picture Placeholder 6"/>
          <p:cNvSpPr>
            <a:spLocks noGrp="1"/>
          </p:cNvSpPr>
          <p:nvPr>
            <p:ph type="pic" sz="quarter" idx="16"/>
          </p:nvPr>
        </p:nvSpPr>
        <p:spPr>
          <a:xfrm>
            <a:off x="6808770" y="1707293"/>
            <a:ext cx="1501361" cy="2420380"/>
          </a:xfrm>
        </p:spPr>
        <p:txBody>
          <a:bodyPr/>
          <a:lstStyle/>
          <a:p>
            <a:r>
              <a:rPr lang="en-US"/>
              <a:t>Click icon to add picture</a:t>
            </a:r>
            <a:endParaRPr lang="en-GB" dirty="0"/>
          </a:p>
        </p:txBody>
      </p:sp>
      <p:sp>
        <p:nvSpPr>
          <p:cNvPr id="9" name="Text Placeholder 6"/>
          <p:cNvSpPr>
            <a:spLocks noGrp="1"/>
          </p:cNvSpPr>
          <p:nvPr>
            <p:ph type="body" sz="quarter" idx="17" hasCustomPrompt="1"/>
          </p:nvPr>
        </p:nvSpPr>
        <p:spPr>
          <a:xfrm>
            <a:off x="631889" y="4219806"/>
            <a:ext cx="6326278" cy="318287"/>
          </a:xfrm>
        </p:spPr>
        <p:txBody>
          <a:bodyPr anchor="b">
            <a:normAutofit/>
          </a:bodyPr>
          <a:lstStyle>
            <a:lvl1pPr algn="l">
              <a:lnSpc>
                <a:spcPct val="95000"/>
              </a:lnSpc>
              <a:spcBef>
                <a:spcPts val="204"/>
              </a:spcBef>
              <a:defRPr sz="1000" cap="none" baseline="0">
                <a:solidFill>
                  <a:schemeClr val="bg2"/>
                </a:solidFill>
              </a:defRPr>
            </a:lvl1pPr>
          </a:lstStyle>
          <a:p>
            <a:pPr lvl="0"/>
            <a:r>
              <a:rPr lang="en-US" dirty="0"/>
              <a:t>Question and Base</a:t>
            </a:r>
            <a:endParaRPr lang="en-GB" dirty="0"/>
          </a:p>
        </p:txBody>
      </p:sp>
    </p:spTree>
    <p:extLst>
      <p:ext uri="{BB962C8B-B14F-4D97-AF65-F5344CB8AC3E}">
        <p14:creationId xmlns:p14="http://schemas.microsoft.com/office/powerpoint/2010/main" val="25372182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Title Slide - Box Image [Green]">
    <p:bg>
      <p:bgPr>
        <a:solidFill>
          <a:schemeClr val="accent6"/>
        </a:solidFill>
        <a:effectLst/>
      </p:bgPr>
    </p:bg>
    <p:spTree>
      <p:nvGrpSpPr>
        <p:cNvPr id="1" name=""/>
        <p:cNvGrpSpPr/>
        <p:nvPr/>
      </p:nvGrpSpPr>
      <p:grpSpPr>
        <a:xfrm>
          <a:off x="0" y="0"/>
          <a:ext cx="0" cy="0"/>
          <a:chOff x="0" y="0"/>
          <a:chExt cx="0" cy="0"/>
        </a:xfrm>
      </p:grpSpPr>
      <p:sp>
        <p:nvSpPr>
          <p:cNvPr id="12"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sp>
        <p:nvSpPr>
          <p:cNvPr id="3" name="Subtitle 2"/>
          <p:cNvSpPr>
            <a:spLocks noGrp="1"/>
          </p:cNvSpPr>
          <p:nvPr>
            <p:ph type="subTitle" idx="1" hasCustomPrompt="1"/>
          </p:nvPr>
        </p:nvSpPr>
        <p:spPr>
          <a:xfrm>
            <a:off x="4652766" y="1388444"/>
            <a:ext cx="4216925" cy="2247851"/>
          </a:xfrm>
        </p:spPr>
        <p:txBody>
          <a:bodyPr anchor="ctr">
            <a:normAutofit/>
          </a:bodyPr>
          <a:lstStyle>
            <a:lvl1pPr marL="0" indent="0" algn="l">
              <a:buNone/>
              <a:defRPr sz="2700" baseline="0">
                <a:solidFill>
                  <a:schemeClr val="bg1"/>
                </a:solidFill>
              </a:defRPr>
            </a:lvl1pPr>
            <a:lvl2pPr marL="3240" indent="0" algn="l">
              <a:lnSpc>
                <a:spcPct val="90000"/>
              </a:lnSpc>
              <a:spcBef>
                <a:spcPts val="408"/>
              </a:spcBef>
              <a:buNone/>
              <a:tabLst/>
              <a:defRPr sz="2200" baseline="0">
                <a:solidFill>
                  <a:schemeClr val="bg1">
                    <a:alpha val="70000"/>
                  </a:schemeClr>
                </a:solidFill>
              </a:defRPr>
            </a:lvl2pPr>
            <a:lvl3pPr marL="924282" indent="0" algn="ctr">
              <a:buNone/>
              <a:defRPr>
                <a:solidFill>
                  <a:schemeClr val="tx1">
                    <a:tint val="75000"/>
                  </a:schemeClr>
                </a:solidFill>
              </a:defRPr>
            </a:lvl3pPr>
            <a:lvl4pPr marL="1386422" indent="0" algn="ctr">
              <a:buNone/>
              <a:defRPr>
                <a:solidFill>
                  <a:schemeClr val="tx1">
                    <a:tint val="75000"/>
                  </a:schemeClr>
                </a:solidFill>
              </a:defRPr>
            </a:lvl4pPr>
            <a:lvl5pPr marL="1848564" indent="0" algn="ctr">
              <a:buNone/>
              <a:defRPr>
                <a:solidFill>
                  <a:schemeClr val="tx1">
                    <a:tint val="75000"/>
                  </a:schemeClr>
                </a:solidFill>
              </a:defRPr>
            </a:lvl5pPr>
            <a:lvl6pPr marL="2310704" indent="0" algn="ctr">
              <a:buNone/>
              <a:defRPr>
                <a:solidFill>
                  <a:schemeClr val="tx1">
                    <a:tint val="75000"/>
                  </a:schemeClr>
                </a:solidFill>
              </a:defRPr>
            </a:lvl6pPr>
            <a:lvl7pPr marL="2772846" indent="0" algn="ctr">
              <a:buNone/>
              <a:defRPr>
                <a:solidFill>
                  <a:schemeClr val="tx1">
                    <a:tint val="75000"/>
                  </a:schemeClr>
                </a:solidFill>
              </a:defRPr>
            </a:lvl7pPr>
            <a:lvl8pPr marL="3234986" indent="0" algn="ctr">
              <a:buNone/>
              <a:defRPr>
                <a:solidFill>
                  <a:schemeClr val="tx1">
                    <a:tint val="75000"/>
                  </a:schemeClr>
                </a:solidFill>
              </a:defRPr>
            </a:lvl8pPr>
            <a:lvl9pPr marL="3697126" indent="0" algn="ctr">
              <a:buNone/>
              <a:defRPr>
                <a:solidFill>
                  <a:schemeClr val="tx1">
                    <a:tint val="75000"/>
                  </a:schemeClr>
                </a:solidFill>
              </a:defRPr>
            </a:lvl9pPr>
          </a:lstStyle>
          <a:p>
            <a:r>
              <a:rPr lang="en-US" dirty="0"/>
              <a:t>Slide Title</a:t>
            </a:r>
          </a:p>
          <a:p>
            <a:pPr lvl="1"/>
            <a:r>
              <a:rPr lang="en-US" dirty="0"/>
              <a:t>Lorem ipsum dolor sit amet, consectetuer adipiscing elit. Maecenas porttitor congue </a:t>
            </a:r>
            <a:r>
              <a:rPr lang="en-US" dirty="0" err="1"/>
              <a:t>massa</a:t>
            </a:r>
            <a:r>
              <a:rPr lang="en-US" dirty="0"/>
              <a:t>.</a:t>
            </a:r>
          </a:p>
        </p:txBody>
      </p:sp>
      <p:pic>
        <p:nvPicPr>
          <p:cNvPr id="7" name="Picture 6" descr="IPSOS_GAMECHANGERS_blue.png"/>
          <p:cNvPicPr>
            <a:picLocks noChangeAspect="1"/>
          </p:cNvPicPr>
          <p:nvPr/>
        </p:nvPicPr>
        <p:blipFill rotWithShape="1">
          <a:blip r:embed="rId2"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11" name="Picture 10" descr="IPSOS_GAMECHANGERS_blue.pn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9" name="Footer Placeholder 3"/>
          <p:cNvSpPr>
            <a:spLocks noGrp="1"/>
          </p:cNvSpPr>
          <p:nvPr>
            <p:ph type="ftr" sz="quarter" idx="15"/>
          </p:nvPr>
        </p:nvSpPr>
        <p:spPr>
          <a:xfrm>
            <a:off x="614375" y="4665811"/>
            <a:ext cx="3164412" cy="269490"/>
          </a:xfrm>
          <a:prstGeom prst="rect">
            <a:avLst/>
          </a:prstGeom>
        </p:spPr>
        <p:txBody>
          <a:bodyPr vert="horz" lIns="0" tIns="0" rIns="0" bIns="0" rtlCol="0" anchor="b">
            <a:normAutofit/>
          </a:bodyPr>
          <a:lstStyle>
            <a:lvl1pPr>
              <a:defRPr lang="en-GB" sz="800" cap="none" baseline="0" smtClean="0">
                <a:solidFill>
                  <a:schemeClr val="bg1"/>
                </a:solidFill>
              </a:defRPr>
            </a:lvl1pPr>
          </a:lstStyle>
          <a:p>
            <a:pPr>
              <a:lnSpc>
                <a:spcPct val="95000"/>
              </a:lnSpc>
              <a:spcBef>
                <a:spcPts val="204"/>
              </a:spcBef>
            </a:pPr>
            <a:r>
              <a:rPr lang="en-GB" dirty="0"/>
              <a:t>© 2015 Ipsos. </a:t>
            </a:r>
          </a:p>
        </p:txBody>
      </p:sp>
      <p:sp>
        <p:nvSpPr>
          <p:cNvPr id="10" name="Slide Number Placeholder 8"/>
          <p:cNvSpPr>
            <a:spLocks noGrp="1"/>
          </p:cNvSpPr>
          <p:nvPr>
            <p:ph type="sldNum" sz="quarter" idx="17"/>
          </p:nvPr>
        </p:nvSpPr>
        <p:spPr>
          <a:xfrm>
            <a:off x="247312" y="4665811"/>
            <a:ext cx="382425" cy="260192"/>
          </a:xfrm>
          <a:prstGeom prst="rect">
            <a:avLst/>
          </a:prstGeom>
        </p:spPr>
        <p:txBody>
          <a:bodyPr vert="horz" lIns="0" tIns="0" rIns="0" bIns="0" rtlCol="0" anchor="b">
            <a:normAutofit/>
          </a:bodyPr>
          <a:lstStyle>
            <a:lvl1pPr>
              <a:defRPr lang="en-US" sz="800" cap="none" baseline="0" smtClean="0">
                <a:solidFill>
                  <a:schemeClr val="bg1"/>
                </a:solidFill>
              </a:defRPr>
            </a:lvl1pPr>
          </a:lstStyle>
          <a:p>
            <a:pPr>
              <a:lnSpc>
                <a:spcPct val="95000"/>
              </a:lnSpc>
              <a:spcBef>
                <a:spcPts val="204"/>
              </a:spcBef>
            </a:pPr>
            <a:fld id="{7F034911-0302-4AAB-AEF0-815419E29289}" type="slidenum">
              <a:rPr lang="en-GB" smtClean="0"/>
              <a:pPr>
                <a:lnSpc>
                  <a:spcPct val="95000"/>
                </a:lnSpc>
                <a:spcBef>
                  <a:spcPts val="204"/>
                </a:spcBef>
              </a:pPr>
              <a:t>‹#›</a:t>
            </a:fld>
            <a:endParaRPr lang="en-GB" dirty="0"/>
          </a:p>
        </p:txBody>
      </p:sp>
    </p:spTree>
    <p:extLst>
      <p:ext uri="{BB962C8B-B14F-4D97-AF65-F5344CB8AC3E}">
        <p14:creationId xmlns:p14="http://schemas.microsoft.com/office/powerpoint/2010/main" val="7971976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Title Slide - wide image [Green]">
    <p:bg>
      <p:bgPr>
        <a:solidFill>
          <a:schemeClr val="accent6"/>
        </a:solidFill>
        <a:effectLst/>
      </p:bgPr>
    </p:bg>
    <p:spTree>
      <p:nvGrpSpPr>
        <p:cNvPr id="1" name=""/>
        <p:cNvGrpSpPr/>
        <p:nvPr/>
      </p:nvGrpSpPr>
      <p:grpSpPr>
        <a:xfrm>
          <a:off x="0" y="0"/>
          <a:ext cx="0" cy="0"/>
          <a:chOff x="0" y="0"/>
          <a:chExt cx="0" cy="0"/>
        </a:xfrm>
      </p:grpSpPr>
      <p:sp>
        <p:nvSpPr>
          <p:cNvPr id="16" name="Picture Placeholder 3"/>
          <p:cNvSpPr>
            <a:spLocks noGrp="1"/>
          </p:cNvSpPr>
          <p:nvPr>
            <p:ph type="pic" sz="quarter" idx="10"/>
          </p:nvPr>
        </p:nvSpPr>
        <p:spPr>
          <a:xfrm>
            <a:off x="0" y="-8964"/>
            <a:ext cx="6223748" cy="5152464"/>
          </a:xfrm>
          <a:custGeom>
            <a:avLst/>
            <a:gdLst>
              <a:gd name="connsiteX0" fmla="*/ 0 w 6438900"/>
              <a:gd name="connsiteY0" fmla="*/ 0 h 5143500"/>
              <a:gd name="connsiteX1" fmla="*/ 6438900 w 6438900"/>
              <a:gd name="connsiteY1" fmla="*/ 0 h 5143500"/>
              <a:gd name="connsiteX2" fmla="*/ 6438900 w 6438900"/>
              <a:gd name="connsiteY2" fmla="*/ 5143500 h 5143500"/>
              <a:gd name="connsiteX3" fmla="*/ 0 w 6438900"/>
              <a:gd name="connsiteY3" fmla="*/ 5143500 h 5143500"/>
              <a:gd name="connsiteX4" fmla="*/ 0 w 6438900"/>
              <a:gd name="connsiteY4" fmla="*/ 0 h 5143500"/>
              <a:gd name="connsiteX0" fmla="*/ 0 w 6438900"/>
              <a:gd name="connsiteY0" fmla="*/ 0 h 5143500"/>
              <a:gd name="connsiteX1" fmla="*/ 4654924 w 6438900"/>
              <a:gd name="connsiteY1" fmla="*/ 0 h 5143500"/>
              <a:gd name="connsiteX2" fmla="*/ 6438900 w 6438900"/>
              <a:gd name="connsiteY2" fmla="*/ 5143500 h 5143500"/>
              <a:gd name="connsiteX3" fmla="*/ 0 w 6438900"/>
              <a:gd name="connsiteY3" fmla="*/ 5143500 h 5143500"/>
              <a:gd name="connsiteX4" fmla="*/ 0 w 6438900"/>
              <a:gd name="connsiteY4" fmla="*/ 0 h 5143500"/>
              <a:gd name="connsiteX0" fmla="*/ 0 w 6340288"/>
              <a:gd name="connsiteY0" fmla="*/ 0 h 5143500"/>
              <a:gd name="connsiteX1" fmla="*/ 4654924 w 6340288"/>
              <a:gd name="connsiteY1" fmla="*/ 0 h 5143500"/>
              <a:gd name="connsiteX2" fmla="*/ 6340288 w 6340288"/>
              <a:gd name="connsiteY2" fmla="*/ 5143500 h 5143500"/>
              <a:gd name="connsiteX3" fmla="*/ 0 w 6340288"/>
              <a:gd name="connsiteY3" fmla="*/ 5143500 h 5143500"/>
              <a:gd name="connsiteX4" fmla="*/ 0 w 6340288"/>
              <a:gd name="connsiteY4" fmla="*/ 0 h 5143500"/>
              <a:gd name="connsiteX0" fmla="*/ 0 w 6205818"/>
              <a:gd name="connsiteY0" fmla="*/ 0 h 5143500"/>
              <a:gd name="connsiteX1" fmla="*/ 4654924 w 6205818"/>
              <a:gd name="connsiteY1" fmla="*/ 0 h 5143500"/>
              <a:gd name="connsiteX2" fmla="*/ 6205818 w 6205818"/>
              <a:gd name="connsiteY2" fmla="*/ 5134535 h 5143500"/>
              <a:gd name="connsiteX3" fmla="*/ 0 w 6205818"/>
              <a:gd name="connsiteY3" fmla="*/ 5143500 h 5143500"/>
              <a:gd name="connsiteX4" fmla="*/ 0 w 6205818"/>
              <a:gd name="connsiteY4" fmla="*/ 0 h 5143500"/>
              <a:gd name="connsiteX0" fmla="*/ 0 w 6205818"/>
              <a:gd name="connsiteY0" fmla="*/ 0 h 5143500"/>
              <a:gd name="connsiteX1" fmla="*/ 4493559 w 6205818"/>
              <a:gd name="connsiteY1" fmla="*/ 17930 h 5143500"/>
              <a:gd name="connsiteX2" fmla="*/ 6205818 w 6205818"/>
              <a:gd name="connsiteY2" fmla="*/ 5134535 h 5143500"/>
              <a:gd name="connsiteX3" fmla="*/ 0 w 6205818"/>
              <a:gd name="connsiteY3" fmla="*/ 5143500 h 5143500"/>
              <a:gd name="connsiteX4" fmla="*/ 0 w 6205818"/>
              <a:gd name="connsiteY4" fmla="*/ 0 h 5143500"/>
              <a:gd name="connsiteX0" fmla="*/ 0 w 6205818"/>
              <a:gd name="connsiteY0" fmla="*/ 0 h 5143500"/>
              <a:gd name="connsiteX1" fmla="*/ 4502524 w 6205818"/>
              <a:gd name="connsiteY1" fmla="*/ 26895 h 5143500"/>
              <a:gd name="connsiteX2" fmla="*/ 6205818 w 6205818"/>
              <a:gd name="connsiteY2" fmla="*/ 5134535 h 5143500"/>
              <a:gd name="connsiteX3" fmla="*/ 0 w 6205818"/>
              <a:gd name="connsiteY3" fmla="*/ 5143500 h 5143500"/>
              <a:gd name="connsiteX4" fmla="*/ 0 w 6205818"/>
              <a:gd name="connsiteY4" fmla="*/ 0 h 5143500"/>
              <a:gd name="connsiteX0" fmla="*/ 0 w 6205818"/>
              <a:gd name="connsiteY0" fmla="*/ 0 h 5143500"/>
              <a:gd name="connsiteX1" fmla="*/ 4502524 w 6205818"/>
              <a:gd name="connsiteY1" fmla="*/ 1 h 5143500"/>
              <a:gd name="connsiteX2" fmla="*/ 6205818 w 6205818"/>
              <a:gd name="connsiteY2" fmla="*/ 5134535 h 5143500"/>
              <a:gd name="connsiteX3" fmla="*/ 0 w 6205818"/>
              <a:gd name="connsiteY3" fmla="*/ 5143500 h 5143500"/>
              <a:gd name="connsiteX4" fmla="*/ 0 w 6205818"/>
              <a:gd name="connsiteY4" fmla="*/ 0 h 5143500"/>
              <a:gd name="connsiteX0" fmla="*/ 0 w 6223748"/>
              <a:gd name="connsiteY0" fmla="*/ 0 h 5143500"/>
              <a:gd name="connsiteX1" fmla="*/ 4502524 w 6223748"/>
              <a:gd name="connsiteY1" fmla="*/ 1 h 5143500"/>
              <a:gd name="connsiteX2" fmla="*/ 6223748 w 6223748"/>
              <a:gd name="connsiteY2" fmla="*/ 5143499 h 5143500"/>
              <a:gd name="connsiteX3" fmla="*/ 0 w 6223748"/>
              <a:gd name="connsiteY3" fmla="*/ 5143500 h 5143500"/>
              <a:gd name="connsiteX4" fmla="*/ 0 w 6223748"/>
              <a:gd name="connsiteY4" fmla="*/ 0 h 5143500"/>
              <a:gd name="connsiteX0" fmla="*/ 0 w 6223748"/>
              <a:gd name="connsiteY0" fmla="*/ 8964 h 5152464"/>
              <a:gd name="connsiteX1" fmla="*/ 4529418 w 6223748"/>
              <a:gd name="connsiteY1" fmla="*/ 0 h 5152464"/>
              <a:gd name="connsiteX2" fmla="*/ 6223748 w 6223748"/>
              <a:gd name="connsiteY2" fmla="*/ 5152463 h 5152464"/>
              <a:gd name="connsiteX3" fmla="*/ 0 w 6223748"/>
              <a:gd name="connsiteY3" fmla="*/ 5152464 h 5152464"/>
              <a:gd name="connsiteX4" fmla="*/ 0 w 6223748"/>
              <a:gd name="connsiteY4" fmla="*/ 8964 h 5152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748" h="5152464">
                <a:moveTo>
                  <a:pt x="0" y="8964"/>
                </a:moveTo>
                <a:lnTo>
                  <a:pt x="4529418" y="0"/>
                </a:lnTo>
                <a:lnTo>
                  <a:pt x="6223748" y="5152463"/>
                </a:lnTo>
                <a:lnTo>
                  <a:pt x="0" y="5152464"/>
                </a:lnTo>
                <a:lnTo>
                  <a:pt x="0" y="8964"/>
                </a:lnTo>
                <a:close/>
              </a:path>
            </a:pathLst>
          </a:custGeom>
        </p:spPr>
        <p:txBody>
          <a:bodyPr/>
          <a:lstStyle/>
          <a:p>
            <a:r>
              <a:rPr lang="en-US"/>
              <a:t>Click icon to add picture</a:t>
            </a:r>
            <a:endParaRPr lang="en-GB"/>
          </a:p>
        </p:txBody>
      </p:sp>
      <p:sp>
        <p:nvSpPr>
          <p:cNvPr id="2" name="Title 1"/>
          <p:cNvSpPr>
            <a:spLocks noGrp="1"/>
          </p:cNvSpPr>
          <p:nvPr>
            <p:ph type="ctrTitle" hasCustomPrompt="1"/>
          </p:nvPr>
        </p:nvSpPr>
        <p:spPr>
          <a:xfrm>
            <a:off x="6678999" y="2102790"/>
            <a:ext cx="2190693" cy="747897"/>
          </a:xfrm>
        </p:spPr>
        <p:txBody>
          <a:bodyPr anchor="ctr"/>
          <a:lstStyle>
            <a:lvl1pPr>
              <a:defRPr sz="2700" baseline="0">
                <a:solidFill>
                  <a:schemeClr val="bg1"/>
                </a:solidFill>
              </a:defRPr>
            </a:lvl1pPr>
          </a:lstStyle>
          <a:p>
            <a:r>
              <a:rPr lang="en-US" dirty="0"/>
              <a:t>TITLE </a:t>
            </a:r>
            <a:r>
              <a:rPr lang="en-US" dirty="0" err="1"/>
              <a:t>TITLE</a:t>
            </a:r>
            <a:r>
              <a:rPr lang="en-US" dirty="0"/>
              <a:t> </a:t>
            </a:r>
            <a:r>
              <a:rPr lang="en-US" dirty="0" err="1"/>
              <a:t>TITLE</a:t>
            </a:r>
            <a:r>
              <a:rPr lang="en-US" dirty="0"/>
              <a:t> </a:t>
            </a:r>
            <a:r>
              <a:rPr lang="en-US" dirty="0" err="1"/>
              <a:t>TITLE</a:t>
            </a:r>
            <a:endParaRPr lang="en-US" dirty="0"/>
          </a:p>
        </p:txBody>
      </p:sp>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13" name="Footer Placeholder 3"/>
          <p:cNvSpPr>
            <a:spLocks noGrp="1"/>
          </p:cNvSpPr>
          <p:nvPr>
            <p:ph type="ftr" sz="quarter" idx="15"/>
          </p:nvPr>
        </p:nvSpPr>
        <p:spPr>
          <a:xfrm>
            <a:off x="614374" y="4665811"/>
            <a:ext cx="4951963" cy="260192"/>
          </a:xfrm>
          <a:prstGeom prst="rect">
            <a:avLst/>
          </a:prstGeom>
        </p:spPr>
        <p:txBody>
          <a:bodyPr vert="horz" lIns="0" tIns="0" rIns="0" bIns="0" rtlCol="0" anchor="b">
            <a:normAutofit/>
          </a:bodyPr>
          <a:lstStyle>
            <a:lvl1pPr>
              <a:defRPr lang="en-GB" sz="800" cap="none" baseline="0" smtClean="0">
                <a:solidFill>
                  <a:schemeClr val="bg1"/>
                </a:solidFill>
              </a:defRPr>
            </a:lvl1pPr>
          </a:lstStyle>
          <a:p>
            <a:pPr>
              <a:lnSpc>
                <a:spcPct val="95000"/>
              </a:lnSpc>
              <a:spcBef>
                <a:spcPts val="204"/>
              </a:spcBef>
            </a:pPr>
            <a:r>
              <a:rPr lang="en-GB"/>
              <a:t>© 2015 Ipsos. </a:t>
            </a:r>
            <a:endParaRPr lang="en-GB" dirty="0"/>
          </a:p>
        </p:txBody>
      </p:sp>
      <p:sp>
        <p:nvSpPr>
          <p:cNvPr id="14" name="Slide Number Placeholder 8"/>
          <p:cNvSpPr>
            <a:spLocks noGrp="1"/>
          </p:cNvSpPr>
          <p:nvPr>
            <p:ph type="sldNum" sz="quarter" idx="17"/>
          </p:nvPr>
        </p:nvSpPr>
        <p:spPr>
          <a:xfrm>
            <a:off x="247312" y="4665811"/>
            <a:ext cx="382425" cy="260192"/>
          </a:xfrm>
          <a:prstGeom prst="rect">
            <a:avLst/>
          </a:prstGeom>
        </p:spPr>
        <p:txBody>
          <a:bodyPr vert="horz" lIns="0" tIns="0" rIns="0" bIns="0" rtlCol="0" anchor="b">
            <a:normAutofit/>
          </a:bodyPr>
          <a:lstStyle>
            <a:lvl1pPr>
              <a:defRPr lang="en-US" sz="800" cap="none" baseline="0" smtClean="0">
                <a:solidFill>
                  <a:schemeClr val="bg1"/>
                </a:solidFill>
              </a:defRPr>
            </a:lvl1pPr>
          </a:lstStyle>
          <a:p>
            <a:pPr>
              <a:lnSpc>
                <a:spcPct val="95000"/>
              </a:lnSpc>
              <a:spcBef>
                <a:spcPts val="204"/>
              </a:spcBef>
            </a:pPr>
            <a:fld id="{7F034911-0302-4AAB-AEF0-815419E29289}" type="slidenum">
              <a:rPr lang="en-GB" smtClean="0"/>
              <a:pPr>
                <a:lnSpc>
                  <a:spcPct val="95000"/>
                </a:lnSpc>
                <a:spcBef>
                  <a:spcPts val="204"/>
                </a:spcBef>
              </a:pPr>
              <a:t>‹#›</a:t>
            </a:fld>
            <a:endParaRPr lang="en-GB" dirty="0"/>
          </a:p>
        </p:txBody>
      </p:sp>
      <p:pic>
        <p:nvPicPr>
          <p:cNvPr id="15" name="Picture 14"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Tree>
    <p:extLst>
      <p:ext uri="{BB962C8B-B14F-4D97-AF65-F5344CB8AC3E}">
        <p14:creationId xmlns:p14="http://schemas.microsoft.com/office/powerpoint/2010/main" val="42076817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Title Slide - Box Image [Red]">
    <p:bg>
      <p:bgPr>
        <a:solidFill>
          <a:schemeClr val="accent1"/>
        </a:solidFill>
        <a:effectLst/>
      </p:bgPr>
    </p:bg>
    <p:spTree>
      <p:nvGrpSpPr>
        <p:cNvPr id="1" name=""/>
        <p:cNvGrpSpPr/>
        <p:nvPr/>
      </p:nvGrpSpPr>
      <p:grpSpPr>
        <a:xfrm>
          <a:off x="0" y="0"/>
          <a:ext cx="0" cy="0"/>
          <a:chOff x="0" y="0"/>
          <a:chExt cx="0" cy="0"/>
        </a:xfrm>
      </p:grpSpPr>
      <p:sp>
        <p:nvSpPr>
          <p:cNvPr id="17"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sp>
        <p:nvSpPr>
          <p:cNvPr id="3" name="Subtitle 2"/>
          <p:cNvSpPr>
            <a:spLocks noGrp="1"/>
          </p:cNvSpPr>
          <p:nvPr>
            <p:ph type="subTitle" idx="1" hasCustomPrompt="1"/>
          </p:nvPr>
        </p:nvSpPr>
        <p:spPr>
          <a:xfrm>
            <a:off x="4670046" y="1388444"/>
            <a:ext cx="4216925" cy="2247851"/>
          </a:xfrm>
        </p:spPr>
        <p:txBody>
          <a:bodyPr anchor="ctr">
            <a:normAutofit/>
          </a:bodyPr>
          <a:lstStyle>
            <a:lvl1pPr marL="0" indent="0" algn="l">
              <a:buNone/>
              <a:defRPr sz="2700" b="1" baseline="0">
                <a:solidFill>
                  <a:schemeClr val="bg1"/>
                </a:solidFill>
              </a:defRPr>
            </a:lvl1pPr>
            <a:lvl2pPr marL="3240" indent="0" algn="l">
              <a:lnSpc>
                <a:spcPct val="90000"/>
              </a:lnSpc>
              <a:spcBef>
                <a:spcPts val="408"/>
              </a:spcBef>
              <a:buNone/>
              <a:tabLst/>
              <a:defRPr sz="2200" baseline="0">
                <a:solidFill>
                  <a:schemeClr val="bg1">
                    <a:alpha val="70000"/>
                  </a:schemeClr>
                </a:solidFill>
              </a:defRPr>
            </a:lvl2pPr>
            <a:lvl3pPr marL="924282" indent="0" algn="ctr">
              <a:buNone/>
              <a:defRPr>
                <a:solidFill>
                  <a:schemeClr val="tx1">
                    <a:tint val="75000"/>
                  </a:schemeClr>
                </a:solidFill>
              </a:defRPr>
            </a:lvl3pPr>
            <a:lvl4pPr marL="1386422" indent="0" algn="ctr">
              <a:buNone/>
              <a:defRPr>
                <a:solidFill>
                  <a:schemeClr val="tx1">
                    <a:tint val="75000"/>
                  </a:schemeClr>
                </a:solidFill>
              </a:defRPr>
            </a:lvl4pPr>
            <a:lvl5pPr marL="1848564" indent="0" algn="ctr">
              <a:buNone/>
              <a:defRPr>
                <a:solidFill>
                  <a:schemeClr val="tx1">
                    <a:tint val="75000"/>
                  </a:schemeClr>
                </a:solidFill>
              </a:defRPr>
            </a:lvl5pPr>
            <a:lvl6pPr marL="2310704" indent="0" algn="ctr">
              <a:buNone/>
              <a:defRPr>
                <a:solidFill>
                  <a:schemeClr val="tx1">
                    <a:tint val="75000"/>
                  </a:schemeClr>
                </a:solidFill>
              </a:defRPr>
            </a:lvl6pPr>
            <a:lvl7pPr marL="2772846" indent="0" algn="ctr">
              <a:buNone/>
              <a:defRPr>
                <a:solidFill>
                  <a:schemeClr val="tx1">
                    <a:tint val="75000"/>
                  </a:schemeClr>
                </a:solidFill>
              </a:defRPr>
            </a:lvl7pPr>
            <a:lvl8pPr marL="3234986" indent="0" algn="ctr">
              <a:buNone/>
              <a:defRPr>
                <a:solidFill>
                  <a:schemeClr val="tx1">
                    <a:tint val="75000"/>
                  </a:schemeClr>
                </a:solidFill>
              </a:defRPr>
            </a:lvl8pPr>
            <a:lvl9pPr marL="3697126" indent="0" algn="ctr">
              <a:buNone/>
              <a:defRPr>
                <a:solidFill>
                  <a:schemeClr val="tx1">
                    <a:tint val="75000"/>
                  </a:schemeClr>
                </a:solidFill>
              </a:defRPr>
            </a:lvl9pPr>
          </a:lstStyle>
          <a:p>
            <a:r>
              <a:rPr lang="en-US" dirty="0"/>
              <a:t>Slide Title</a:t>
            </a:r>
          </a:p>
          <a:p>
            <a:pPr lvl="1"/>
            <a:r>
              <a:rPr lang="en-US" dirty="0"/>
              <a:t>Lorem ipsum dolor sit amet, consectetuer adipiscing elit. Maecenas porttitor congue </a:t>
            </a:r>
            <a:r>
              <a:rPr lang="en-US" dirty="0" err="1"/>
              <a:t>massa</a:t>
            </a:r>
            <a:r>
              <a:rPr lang="en-US" dirty="0"/>
              <a:t>.</a:t>
            </a:r>
          </a:p>
        </p:txBody>
      </p:sp>
      <p:sp>
        <p:nvSpPr>
          <p:cNvPr id="10" name="Footer Placeholder 3"/>
          <p:cNvSpPr>
            <a:spLocks noGrp="1"/>
          </p:cNvSpPr>
          <p:nvPr>
            <p:ph type="ftr" sz="quarter" idx="15"/>
          </p:nvPr>
        </p:nvSpPr>
        <p:spPr>
          <a:xfrm>
            <a:off x="614374" y="4665811"/>
            <a:ext cx="4951963" cy="260192"/>
          </a:xfrm>
          <a:prstGeom prst="rect">
            <a:avLst/>
          </a:prstGeom>
        </p:spPr>
        <p:txBody>
          <a:bodyPr vert="horz" lIns="0" tIns="0" rIns="0" bIns="0" rtlCol="0" anchor="b">
            <a:normAutofit/>
          </a:bodyPr>
          <a:lstStyle>
            <a:lvl1pPr>
              <a:defRPr lang="en-GB" sz="800" cap="none" baseline="0" smtClean="0">
                <a:solidFill>
                  <a:schemeClr val="bg1"/>
                </a:solidFill>
              </a:defRPr>
            </a:lvl1pPr>
          </a:lstStyle>
          <a:p>
            <a:pPr>
              <a:lnSpc>
                <a:spcPct val="95000"/>
              </a:lnSpc>
              <a:spcBef>
                <a:spcPts val="204"/>
              </a:spcBef>
            </a:pPr>
            <a:r>
              <a:rPr lang="en-GB"/>
              <a:t>© 2015 Ipsos. </a:t>
            </a:r>
            <a:endParaRPr lang="en-GB" dirty="0"/>
          </a:p>
        </p:txBody>
      </p:sp>
      <p:sp>
        <p:nvSpPr>
          <p:cNvPr id="12" name="Slide Number Placeholder 8"/>
          <p:cNvSpPr>
            <a:spLocks noGrp="1"/>
          </p:cNvSpPr>
          <p:nvPr>
            <p:ph type="sldNum" sz="quarter" idx="17"/>
          </p:nvPr>
        </p:nvSpPr>
        <p:spPr>
          <a:xfrm>
            <a:off x="247312" y="4665811"/>
            <a:ext cx="382425" cy="260192"/>
          </a:xfrm>
          <a:prstGeom prst="rect">
            <a:avLst/>
          </a:prstGeom>
        </p:spPr>
        <p:txBody>
          <a:bodyPr vert="horz" lIns="0" tIns="0" rIns="0" bIns="0" rtlCol="0" anchor="b">
            <a:normAutofit/>
          </a:bodyPr>
          <a:lstStyle>
            <a:lvl1pPr>
              <a:defRPr lang="en-US" sz="800" cap="none" baseline="0" smtClean="0">
                <a:solidFill>
                  <a:schemeClr val="bg1"/>
                </a:solidFill>
              </a:defRPr>
            </a:lvl1pPr>
          </a:lstStyle>
          <a:p>
            <a:pPr>
              <a:lnSpc>
                <a:spcPct val="95000"/>
              </a:lnSpc>
              <a:spcBef>
                <a:spcPts val="204"/>
              </a:spcBef>
            </a:pPr>
            <a:fld id="{7F034911-0302-4AAB-AEF0-815419E29289}" type="slidenum">
              <a:rPr lang="en-GB" smtClean="0"/>
              <a:pPr>
                <a:lnSpc>
                  <a:spcPct val="95000"/>
                </a:lnSpc>
                <a:spcBef>
                  <a:spcPts val="204"/>
                </a:spcBef>
              </a:pPr>
              <a:t>‹#›</a:t>
            </a:fld>
            <a:endParaRPr lang="en-GB" dirty="0"/>
          </a:p>
        </p:txBody>
      </p:sp>
      <p:grpSp>
        <p:nvGrpSpPr>
          <p:cNvPr id="2" name="Group 1"/>
          <p:cNvGrpSpPr/>
          <p:nvPr userDrawn="1"/>
        </p:nvGrpSpPr>
        <p:grpSpPr>
          <a:xfrm>
            <a:off x="6965726" y="4594687"/>
            <a:ext cx="1933546" cy="355982"/>
            <a:chOff x="6965726" y="4594687"/>
            <a:chExt cx="1933546" cy="355982"/>
          </a:xfrm>
        </p:grpSpPr>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grpSp>
    </p:spTree>
    <p:extLst>
      <p:ext uri="{BB962C8B-B14F-4D97-AF65-F5344CB8AC3E}">
        <p14:creationId xmlns:p14="http://schemas.microsoft.com/office/powerpoint/2010/main" val="13063792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Title Slide - wide image [Re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89050" y="2033543"/>
            <a:ext cx="1982834" cy="886397"/>
          </a:xfrm>
        </p:spPr>
        <p:txBody>
          <a:bodyPr anchor="ctr"/>
          <a:lstStyle>
            <a:lvl1pPr>
              <a:defRPr sz="3200" baseline="0">
                <a:solidFill>
                  <a:schemeClr val="bg1"/>
                </a:solidFill>
              </a:defRPr>
            </a:lvl1pPr>
          </a:lstStyle>
          <a:p>
            <a:r>
              <a:rPr lang="en-US" dirty="0"/>
              <a:t>Title </a:t>
            </a:r>
            <a:r>
              <a:rPr lang="en-US" dirty="0" err="1"/>
              <a:t>title</a:t>
            </a:r>
            <a:r>
              <a:rPr lang="en-US" dirty="0"/>
              <a:t> </a:t>
            </a:r>
            <a:r>
              <a:rPr lang="en-US" dirty="0" err="1"/>
              <a:t>title</a:t>
            </a:r>
            <a:r>
              <a:rPr lang="en-US" dirty="0"/>
              <a:t> </a:t>
            </a:r>
            <a:r>
              <a:rPr lang="en-US" dirty="0" err="1"/>
              <a:t>title</a:t>
            </a:r>
            <a:endParaRPr lang="en-US" dirty="0"/>
          </a:p>
        </p:txBody>
      </p:sp>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12" name="Footer Placeholder 3"/>
          <p:cNvSpPr>
            <a:spLocks noGrp="1"/>
          </p:cNvSpPr>
          <p:nvPr>
            <p:ph type="ftr" sz="quarter" idx="15"/>
          </p:nvPr>
        </p:nvSpPr>
        <p:spPr>
          <a:xfrm>
            <a:off x="614374" y="4665811"/>
            <a:ext cx="4951963" cy="260192"/>
          </a:xfrm>
          <a:prstGeom prst="rect">
            <a:avLst/>
          </a:prstGeom>
        </p:spPr>
        <p:txBody>
          <a:bodyPr vert="horz" lIns="0" tIns="0" rIns="0" bIns="0" rtlCol="0" anchor="b">
            <a:normAutofit/>
          </a:bodyPr>
          <a:lstStyle>
            <a:lvl1pPr>
              <a:defRPr lang="en-GB" sz="800" cap="none" baseline="0" smtClean="0">
                <a:solidFill>
                  <a:schemeClr val="bg1"/>
                </a:solidFill>
              </a:defRPr>
            </a:lvl1pPr>
          </a:lstStyle>
          <a:p>
            <a:pPr>
              <a:lnSpc>
                <a:spcPct val="95000"/>
              </a:lnSpc>
              <a:spcBef>
                <a:spcPts val="204"/>
              </a:spcBef>
            </a:pPr>
            <a:r>
              <a:rPr lang="en-GB"/>
              <a:t>© 2015 Ipsos. </a:t>
            </a:r>
            <a:endParaRPr lang="en-GB" dirty="0"/>
          </a:p>
        </p:txBody>
      </p:sp>
      <p:sp>
        <p:nvSpPr>
          <p:cNvPr id="13" name="Slide Number Placeholder 8"/>
          <p:cNvSpPr>
            <a:spLocks noGrp="1"/>
          </p:cNvSpPr>
          <p:nvPr>
            <p:ph type="sldNum" sz="quarter" idx="17"/>
          </p:nvPr>
        </p:nvSpPr>
        <p:spPr>
          <a:xfrm>
            <a:off x="247312" y="4665811"/>
            <a:ext cx="382425" cy="260192"/>
          </a:xfrm>
          <a:prstGeom prst="rect">
            <a:avLst/>
          </a:prstGeom>
        </p:spPr>
        <p:txBody>
          <a:bodyPr vert="horz" lIns="0" tIns="0" rIns="0" bIns="0" rtlCol="0" anchor="b">
            <a:normAutofit/>
          </a:bodyPr>
          <a:lstStyle>
            <a:lvl1pPr>
              <a:defRPr lang="en-US" sz="800" cap="none" baseline="0" smtClean="0">
                <a:solidFill>
                  <a:schemeClr val="bg1"/>
                </a:solidFill>
              </a:defRPr>
            </a:lvl1pPr>
          </a:lstStyle>
          <a:p>
            <a:pPr>
              <a:lnSpc>
                <a:spcPct val="95000"/>
              </a:lnSpc>
              <a:spcBef>
                <a:spcPts val="204"/>
              </a:spcBef>
            </a:pPr>
            <a:fld id="{7F034911-0302-4AAB-AEF0-815419E29289}" type="slidenum">
              <a:rPr lang="en-GB" smtClean="0"/>
              <a:pPr>
                <a:lnSpc>
                  <a:spcPct val="95000"/>
                </a:lnSpc>
                <a:spcBef>
                  <a:spcPts val="204"/>
                </a:spcBef>
              </a:pPr>
              <a:t>‹#›</a:t>
            </a:fld>
            <a:endParaRPr lang="en-GB" dirty="0"/>
          </a:p>
        </p:txBody>
      </p:sp>
      <p:pic>
        <p:nvPicPr>
          <p:cNvPr id="17" name="Picture 16"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Tree>
    <p:extLst>
      <p:ext uri="{BB962C8B-B14F-4D97-AF65-F5344CB8AC3E}">
        <p14:creationId xmlns:p14="http://schemas.microsoft.com/office/powerpoint/2010/main" val="617218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cSld name="Fill1_Text Options">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add emphasis part of title</a:t>
            </a:r>
          </a:p>
        </p:txBody>
      </p:sp>
      <p:sp>
        <p:nvSpPr>
          <p:cNvPr id="8" name="Text Placeholder 7"/>
          <p:cNvSpPr>
            <a:spLocks noGrp="1"/>
          </p:cNvSpPr>
          <p:nvPr>
            <p:ph type="body" sz="quarter" idx="13" hasCustomPrompt="1"/>
          </p:nvPr>
        </p:nvSpPr>
        <p:spPr>
          <a:xfrm>
            <a:off x="232376" y="248323"/>
            <a:ext cx="6733349" cy="442661"/>
          </a:xfrm>
        </p:spPr>
        <p:txBody>
          <a:bodyPr anchor="b">
            <a:normAutofit/>
          </a:bodyPr>
          <a:lstStyle>
            <a:lvl1pPr marL="0" indent="0">
              <a:buNone/>
              <a:defRPr sz="1900" b="0">
                <a:solidFill>
                  <a:schemeClr val="bg1"/>
                </a:solidFill>
              </a:defRPr>
            </a:lvl1pPr>
          </a:lstStyle>
          <a:p>
            <a:pPr lvl="0"/>
            <a:r>
              <a:rPr lang="en-US" dirty="0"/>
              <a:t>CLICK TO ADD TAG LINE OR BEGINNING OF TITLE</a:t>
            </a:r>
            <a:endParaRPr lang="en-GB" dirty="0"/>
          </a:p>
        </p:txBody>
      </p:sp>
      <p:sp>
        <p:nvSpPr>
          <p:cNvPr id="11" name="Text Placeholder 10"/>
          <p:cNvSpPr>
            <a:spLocks noGrp="1"/>
          </p:cNvSpPr>
          <p:nvPr>
            <p:ph type="body" sz="quarter" idx="14"/>
          </p:nvPr>
        </p:nvSpPr>
        <p:spPr>
          <a:xfrm>
            <a:off x="232377" y="1388444"/>
            <a:ext cx="7885666" cy="264300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1" name="Picture 20" descr="IPSOS_GAMECHANGERS_blue.png"/>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14" name="TextBox 13"/>
          <p:cNvSpPr txBox="1"/>
          <p:nvPr userDrawn="1"/>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sp>
        <p:nvSpPr>
          <p:cNvPr id="15" name="TextBox 14"/>
          <p:cNvSpPr txBox="1"/>
          <p:nvPr userDrawn="1"/>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2015 Ipsos.</a:t>
            </a:r>
            <a:endParaRPr lang="en-GB" sz="1200" dirty="0">
              <a:solidFill>
                <a:schemeClr val="bg1"/>
              </a:solidFill>
            </a:endParaRPr>
          </a:p>
        </p:txBody>
      </p:sp>
      <p:pic>
        <p:nvPicPr>
          <p:cNvPr id="16" name="Picture 15"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Tree>
    <p:extLst>
      <p:ext uri="{BB962C8B-B14F-4D97-AF65-F5344CB8AC3E}">
        <p14:creationId xmlns:p14="http://schemas.microsoft.com/office/powerpoint/2010/main" val="42206802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Fill1_Bullets Only">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add emphasis part of title</a:t>
            </a:r>
          </a:p>
        </p:txBody>
      </p:sp>
      <p:sp>
        <p:nvSpPr>
          <p:cNvPr id="8" name="Text Placeholder 7"/>
          <p:cNvSpPr>
            <a:spLocks noGrp="1"/>
          </p:cNvSpPr>
          <p:nvPr>
            <p:ph type="body" sz="quarter" idx="13" hasCustomPrompt="1"/>
          </p:nvPr>
        </p:nvSpPr>
        <p:spPr>
          <a:xfrm>
            <a:off x="232376" y="248323"/>
            <a:ext cx="6733349" cy="442661"/>
          </a:xfrm>
        </p:spPr>
        <p:txBody>
          <a:bodyPr anchor="b">
            <a:normAutofit/>
          </a:bodyPr>
          <a:lstStyle>
            <a:lvl1pPr marL="0" indent="0">
              <a:buNone/>
              <a:defRPr sz="1900" b="0">
                <a:solidFill>
                  <a:schemeClr val="bg1"/>
                </a:solidFill>
              </a:defRPr>
            </a:lvl1pPr>
          </a:lstStyle>
          <a:p>
            <a:pPr lvl="0"/>
            <a:r>
              <a:rPr lang="en-US" dirty="0"/>
              <a:t>CLICK TO ADD TAG LINE OR BEGINNING OF TITLE</a:t>
            </a:r>
            <a:endParaRPr lang="en-GB" dirty="0"/>
          </a:p>
        </p:txBody>
      </p:sp>
      <p:sp>
        <p:nvSpPr>
          <p:cNvPr id="11" name="Text Placeholder 10"/>
          <p:cNvSpPr>
            <a:spLocks noGrp="1"/>
          </p:cNvSpPr>
          <p:nvPr>
            <p:ph type="body" sz="quarter" idx="14"/>
          </p:nvPr>
        </p:nvSpPr>
        <p:spPr>
          <a:xfrm>
            <a:off x="232377" y="1388444"/>
            <a:ext cx="7885666" cy="264300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1" name="Picture 20" descr="IPSOS_GAMECHANGERS_blue.png"/>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14" name="TextBox 13"/>
          <p:cNvSpPr txBox="1"/>
          <p:nvPr userDrawn="1"/>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sp>
        <p:nvSpPr>
          <p:cNvPr id="15" name="TextBox 14"/>
          <p:cNvSpPr txBox="1"/>
          <p:nvPr userDrawn="1"/>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2015 Ipsos.</a:t>
            </a:r>
            <a:endParaRPr lang="en-GB" sz="1200" dirty="0">
              <a:solidFill>
                <a:schemeClr val="bg1"/>
              </a:solidFill>
            </a:endParaRPr>
          </a:p>
        </p:txBody>
      </p:sp>
      <p:pic>
        <p:nvPicPr>
          <p:cNvPr id="16" name="Picture 15"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Tree>
    <p:extLst>
      <p:ext uri="{BB962C8B-B14F-4D97-AF65-F5344CB8AC3E}">
        <p14:creationId xmlns:p14="http://schemas.microsoft.com/office/powerpoint/2010/main" val="2544866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Fill2_Bullets Only">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0" y="643468"/>
            <a:ext cx="8654595" cy="461548"/>
          </a:xfrm>
        </p:spPr>
        <p:txBody>
          <a:bodyPr/>
          <a:lstStyle>
            <a:lvl1pPr>
              <a:defRPr>
                <a:solidFill>
                  <a:schemeClr val="bg1"/>
                </a:solidFill>
              </a:defRPr>
            </a:lvl1pPr>
          </a:lstStyle>
          <a:p>
            <a:r>
              <a:rPr lang="en-US" dirty="0"/>
              <a:t>Click to add emphasis part of title</a:t>
            </a:r>
          </a:p>
        </p:txBody>
      </p:sp>
      <p:sp>
        <p:nvSpPr>
          <p:cNvPr id="8" name="Text Placeholder 7"/>
          <p:cNvSpPr>
            <a:spLocks noGrp="1"/>
          </p:cNvSpPr>
          <p:nvPr>
            <p:ph type="body" sz="quarter" idx="13" hasCustomPrompt="1"/>
          </p:nvPr>
        </p:nvSpPr>
        <p:spPr>
          <a:xfrm>
            <a:off x="234000" y="248323"/>
            <a:ext cx="6725791" cy="442661"/>
          </a:xfrm>
        </p:spPr>
        <p:txBody>
          <a:bodyPr anchor="b">
            <a:normAutofit/>
          </a:bodyPr>
          <a:lstStyle>
            <a:lvl1pPr marL="0" indent="0">
              <a:buNone/>
              <a:defRPr sz="1900" b="0">
                <a:solidFill>
                  <a:schemeClr val="bg1"/>
                </a:solidFill>
              </a:defRPr>
            </a:lvl1pPr>
          </a:lstStyle>
          <a:p>
            <a:pPr lvl="0"/>
            <a:r>
              <a:rPr lang="en-US" dirty="0"/>
              <a:t>CLICK TO ADD TAG LINE OR BEGINNING OF TITLE</a:t>
            </a:r>
            <a:endParaRPr lang="en-GB" dirty="0"/>
          </a:p>
        </p:txBody>
      </p:sp>
      <p:pic>
        <p:nvPicPr>
          <p:cNvPr id="22" name="Picture 21" descr="IPSOS_GAMECHANGERS_blue.png"/>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14" name="TextBox 13"/>
          <p:cNvSpPr txBox="1"/>
          <p:nvPr userDrawn="1"/>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sp>
        <p:nvSpPr>
          <p:cNvPr id="15" name="TextBox 14"/>
          <p:cNvSpPr txBox="1"/>
          <p:nvPr userDrawn="1"/>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2015 Ipsos.</a:t>
            </a:r>
            <a:endParaRPr lang="en-GB" sz="1200" dirty="0">
              <a:solidFill>
                <a:schemeClr val="bg1"/>
              </a:solidFill>
            </a:endParaRPr>
          </a:p>
        </p:txBody>
      </p:sp>
      <p:pic>
        <p:nvPicPr>
          <p:cNvPr id="16" name="Picture 15"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12" name="Text Placeholder 4"/>
          <p:cNvSpPr>
            <a:spLocks noGrp="1"/>
          </p:cNvSpPr>
          <p:nvPr>
            <p:ph type="body" sz="quarter" idx="14" hasCustomPrompt="1"/>
          </p:nvPr>
        </p:nvSpPr>
        <p:spPr>
          <a:xfrm>
            <a:off x="233363" y="1399203"/>
            <a:ext cx="8653462" cy="2639397"/>
          </a:xfrm>
        </p:spPr>
        <p:txBody>
          <a:bodyPr/>
          <a:lstStyle>
            <a:lvl1pPr marL="176213" indent="-176213">
              <a:lnSpc>
                <a:spcPct val="100000"/>
              </a:lnSpc>
              <a:spcBef>
                <a:spcPts val="300"/>
              </a:spcBef>
              <a:spcAft>
                <a:spcPts val="300"/>
              </a:spcAft>
              <a:buFont typeface="Arial" panose="020B0604020202020204" pitchFamily="34" charset="0"/>
              <a:buChar char="•"/>
              <a:defRPr sz="1200" cap="none">
                <a:solidFill>
                  <a:schemeClr val="bg1"/>
                </a:solidFill>
              </a:defRPr>
            </a:lvl1pPr>
            <a:lvl2pPr marL="476250" indent="-166688">
              <a:lnSpc>
                <a:spcPct val="100000"/>
              </a:lnSpc>
              <a:spcBef>
                <a:spcPts val="300"/>
              </a:spcBef>
              <a:spcAft>
                <a:spcPts val="300"/>
              </a:spcAft>
              <a:buFont typeface="Arial" panose="020B0604020202020204" pitchFamily="34" charset="0"/>
              <a:buChar char="–"/>
              <a:tabLst/>
              <a:defRPr sz="1200">
                <a:solidFill>
                  <a:schemeClr val="bg1"/>
                </a:solidFill>
              </a:defRPr>
            </a:lvl2pPr>
            <a:lvl3pPr marL="692150" indent="-177800">
              <a:lnSpc>
                <a:spcPct val="100000"/>
              </a:lnSpc>
              <a:spcBef>
                <a:spcPts val="300"/>
              </a:spcBef>
              <a:spcAft>
                <a:spcPts val="300"/>
              </a:spcAft>
              <a:buSzPct val="85000"/>
              <a:buFont typeface="Arial" panose="020B0604020202020204" pitchFamily="34" charset="0"/>
              <a:buChar char="•"/>
              <a:defRPr sz="1200">
                <a:solidFill>
                  <a:schemeClr val="bg1"/>
                </a:solidFill>
              </a:defRPr>
            </a:lvl3pPr>
            <a:lvl5pPr marL="968375" indent="-174625">
              <a:lnSpc>
                <a:spcPct val="100000"/>
              </a:lnSpc>
              <a:spcBef>
                <a:spcPts val="300"/>
              </a:spcBef>
              <a:spcAft>
                <a:spcPts val="300"/>
              </a:spcAft>
              <a:buSzPct val="85000"/>
              <a:buFont typeface="Arial" panose="020B0604020202020204" pitchFamily="34" charset="0"/>
              <a:buChar char="-"/>
              <a:defRPr sz="1200">
                <a:solidFill>
                  <a:schemeClr val="bg1"/>
                </a:solidFill>
              </a:defRPr>
            </a:lvl5pPr>
          </a:lstStyle>
          <a:p>
            <a:pPr lvl="0"/>
            <a:r>
              <a:rPr lang="en-US" dirty="0"/>
              <a:t>First level bullet</a:t>
            </a:r>
          </a:p>
          <a:p>
            <a:pPr lvl="1"/>
            <a:r>
              <a:rPr lang="en-US" dirty="0"/>
              <a:t>Second level</a:t>
            </a:r>
          </a:p>
          <a:p>
            <a:pPr lvl="2"/>
            <a:r>
              <a:rPr lang="en-US" dirty="0"/>
              <a:t>Third level</a:t>
            </a:r>
          </a:p>
          <a:p>
            <a:pPr lvl="4"/>
            <a:r>
              <a:rPr lang="en-US" dirty="0"/>
              <a:t>Fourth level</a:t>
            </a:r>
            <a:endParaRPr lang="en-GB" dirty="0"/>
          </a:p>
        </p:txBody>
      </p:sp>
    </p:spTree>
    <p:extLst>
      <p:ext uri="{BB962C8B-B14F-4D97-AF65-F5344CB8AC3E}">
        <p14:creationId xmlns:p14="http://schemas.microsoft.com/office/powerpoint/2010/main" val="30996868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Fill3_Title Only">
    <p:bg bwMode="inv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black"/>
        <p:txBody>
          <a:bodyPr/>
          <a:lstStyle>
            <a:lvl1pPr>
              <a:defRPr baseline="0">
                <a:solidFill>
                  <a:schemeClr val="bg1"/>
                </a:solidFill>
              </a:defRPr>
            </a:lvl1pPr>
          </a:lstStyle>
          <a:p>
            <a:r>
              <a:rPr lang="en-US" dirty="0"/>
              <a:t>Click to add emphasis part of title</a:t>
            </a:r>
          </a:p>
        </p:txBody>
      </p:sp>
      <p:sp>
        <p:nvSpPr>
          <p:cNvPr id="8" name="Text Placeholder 7"/>
          <p:cNvSpPr>
            <a:spLocks noGrp="1"/>
          </p:cNvSpPr>
          <p:nvPr>
            <p:ph type="body" sz="quarter" idx="13" hasCustomPrompt="1"/>
          </p:nvPr>
        </p:nvSpPr>
        <p:spPr bwMode="black">
          <a:xfrm>
            <a:off x="232376" y="248323"/>
            <a:ext cx="6733351" cy="442661"/>
          </a:xfrm>
        </p:spPr>
        <p:txBody>
          <a:bodyPr anchor="b">
            <a:normAutofit/>
          </a:bodyPr>
          <a:lstStyle>
            <a:lvl1pPr marL="0" indent="0">
              <a:buNone/>
              <a:defRPr sz="1900" b="0" baseline="0">
                <a:solidFill>
                  <a:schemeClr val="bg1"/>
                </a:solidFill>
              </a:defRPr>
            </a:lvl1pPr>
          </a:lstStyle>
          <a:p>
            <a:pPr lvl="0"/>
            <a:r>
              <a:rPr lang="en-US" dirty="0"/>
              <a:t>CLICK TO ADD TAG LINE OR BEGINNING OF TITLE</a:t>
            </a:r>
            <a:endParaRPr lang="en-GB" dirty="0"/>
          </a:p>
        </p:txBody>
      </p:sp>
      <p:pic>
        <p:nvPicPr>
          <p:cNvPr id="20" name="Picture 19" descr="IPSOS_GAMECHANGERS_blue.png"/>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bwMode="black">
          <a:xfrm>
            <a:off x="6965726" y="4658133"/>
            <a:ext cx="1380186" cy="277168"/>
          </a:xfrm>
          <a:prstGeom prst="rect">
            <a:avLst/>
          </a:prstGeom>
        </p:spPr>
      </p:pic>
      <p:sp>
        <p:nvSpPr>
          <p:cNvPr id="13" name="TextBox 12"/>
          <p:cNvSpPr txBox="1"/>
          <p:nvPr userDrawn="1"/>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sp>
        <p:nvSpPr>
          <p:cNvPr id="15" name="TextBox 14"/>
          <p:cNvSpPr txBox="1"/>
          <p:nvPr userDrawn="1"/>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2015 Ipsos.</a:t>
            </a:r>
            <a:endParaRPr lang="en-GB" sz="1200" dirty="0">
              <a:solidFill>
                <a:schemeClr val="bg1"/>
              </a:solidFill>
            </a:endParaRPr>
          </a:p>
        </p:txBody>
      </p:sp>
      <p:pic>
        <p:nvPicPr>
          <p:cNvPr id="18" name="Picture 17"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Tree>
    <p:extLst>
      <p:ext uri="{BB962C8B-B14F-4D97-AF65-F5344CB8AC3E}">
        <p14:creationId xmlns:p14="http://schemas.microsoft.com/office/powerpoint/2010/main" val="39278644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Fill3_Text Options">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add emphasis part of title</a:t>
            </a:r>
          </a:p>
        </p:txBody>
      </p:sp>
      <p:sp>
        <p:nvSpPr>
          <p:cNvPr id="8" name="Text Placeholder 7"/>
          <p:cNvSpPr>
            <a:spLocks noGrp="1"/>
          </p:cNvSpPr>
          <p:nvPr>
            <p:ph type="body" sz="quarter" idx="13" hasCustomPrompt="1"/>
          </p:nvPr>
        </p:nvSpPr>
        <p:spPr>
          <a:xfrm>
            <a:off x="232376" y="248323"/>
            <a:ext cx="6733349" cy="442661"/>
          </a:xfrm>
        </p:spPr>
        <p:txBody>
          <a:bodyPr anchor="b">
            <a:normAutofit/>
          </a:bodyPr>
          <a:lstStyle>
            <a:lvl1pPr marL="0" indent="0">
              <a:buNone/>
              <a:defRPr sz="1900" b="0">
                <a:solidFill>
                  <a:schemeClr val="bg1"/>
                </a:solidFill>
              </a:defRPr>
            </a:lvl1pPr>
          </a:lstStyle>
          <a:p>
            <a:pPr lvl="0"/>
            <a:r>
              <a:rPr lang="en-US" dirty="0"/>
              <a:t>CLICK TO ADD TAG LINE OR BEGINNING OF TITLE</a:t>
            </a:r>
            <a:endParaRPr lang="en-GB" dirty="0"/>
          </a:p>
        </p:txBody>
      </p:sp>
      <p:sp>
        <p:nvSpPr>
          <p:cNvPr id="11" name="Text Placeholder 10"/>
          <p:cNvSpPr>
            <a:spLocks noGrp="1"/>
          </p:cNvSpPr>
          <p:nvPr>
            <p:ph type="body" sz="quarter" idx="14"/>
          </p:nvPr>
        </p:nvSpPr>
        <p:spPr>
          <a:xfrm>
            <a:off x="232377" y="1388444"/>
            <a:ext cx="7885666" cy="264300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1" name="Picture 20" descr="IPSOS_GAMECHANGERS_blue.png"/>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14" name="TextBox 13"/>
          <p:cNvSpPr txBox="1"/>
          <p:nvPr userDrawn="1"/>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sp>
        <p:nvSpPr>
          <p:cNvPr id="15" name="TextBox 14"/>
          <p:cNvSpPr txBox="1"/>
          <p:nvPr userDrawn="1"/>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2015 Ipsos.</a:t>
            </a:r>
            <a:endParaRPr lang="en-GB" sz="1200" dirty="0">
              <a:solidFill>
                <a:schemeClr val="bg1"/>
              </a:solidFill>
            </a:endParaRPr>
          </a:p>
        </p:txBody>
      </p:sp>
      <p:pic>
        <p:nvPicPr>
          <p:cNvPr id="16" name="Picture 15"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Tree>
    <p:extLst>
      <p:ext uri="{BB962C8B-B14F-4D97-AF65-F5344CB8AC3E}">
        <p14:creationId xmlns:p14="http://schemas.microsoft.com/office/powerpoint/2010/main" val="22469498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Fill3_Bullets Only">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add emphasis part of title</a:t>
            </a:r>
          </a:p>
        </p:txBody>
      </p:sp>
      <p:sp>
        <p:nvSpPr>
          <p:cNvPr id="8" name="Text Placeholder 7"/>
          <p:cNvSpPr>
            <a:spLocks noGrp="1"/>
          </p:cNvSpPr>
          <p:nvPr>
            <p:ph type="body" sz="quarter" idx="13" hasCustomPrompt="1"/>
          </p:nvPr>
        </p:nvSpPr>
        <p:spPr>
          <a:xfrm>
            <a:off x="232376" y="248323"/>
            <a:ext cx="6733349" cy="442661"/>
          </a:xfrm>
        </p:spPr>
        <p:txBody>
          <a:bodyPr anchor="b">
            <a:normAutofit/>
          </a:bodyPr>
          <a:lstStyle>
            <a:lvl1pPr marL="0" indent="0">
              <a:buNone/>
              <a:defRPr sz="1900" b="0">
                <a:solidFill>
                  <a:schemeClr val="bg1"/>
                </a:solidFill>
              </a:defRPr>
            </a:lvl1pPr>
          </a:lstStyle>
          <a:p>
            <a:pPr lvl="0"/>
            <a:r>
              <a:rPr lang="en-US" dirty="0"/>
              <a:t>CLICK TO ADD TAG LINE OR BEGINNING OF TITLE</a:t>
            </a:r>
            <a:endParaRPr lang="en-GB" dirty="0"/>
          </a:p>
        </p:txBody>
      </p:sp>
      <p:pic>
        <p:nvPicPr>
          <p:cNvPr id="21" name="Picture 20" descr="IPSOS_GAMECHANGERS_blue.png"/>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14" name="TextBox 13"/>
          <p:cNvSpPr txBox="1"/>
          <p:nvPr userDrawn="1"/>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sp>
        <p:nvSpPr>
          <p:cNvPr id="15" name="TextBox 14"/>
          <p:cNvSpPr txBox="1"/>
          <p:nvPr userDrawn="1"/>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2015 Ipsos.</a:t>
            </a:r>
            <a:endParaRPr lang="en-GB" sz="1200" dirty="0">
              <a:solidFill>
                <a:schemeClr val="bg1"/>
              </a:solidFill>
            </a:endParaRPr>
          </a:p>
        </p:txBody>
      </p:sp>
      <p:pic>
        <p:nvPicPr>
          <p:cNvPr id="16" name="Picture 15"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12" name="Text Placeholder 4"/>
          <p:cNvSpPr>
            <a:spLocks noGrp="1"/>
          </p:cNvSpPr>
          <p:nvPr>
            <p:ph type="body" sz="quarter" idx="14" hasCustomPrompt="1"/>
          </p:nvPr>
        </p:nvSpPr>
        <p:spPr>
          <a:xfrm>
            <a:off x="233363" y="1399203"/>
            <a:ext cx="8288337" cy="2639397"/>
          </a:xfrm>
        </p:spPr>
        <p:txBody>
          <a:bodyPr/>
          <a:lstStyle>
            <a:lvl1pPr marL="176213" indent="-176213">
              <a:lnSpc>
                <a:spcPct val="100000"/>
              </a:lnSpc>
              <a:spcBef>
                <a:spcPts val="300"/>
              </a:spcBef>
              <a:spcAft>
                <a:spcPts val="300"/>
              </a:spcAft>
              <a:buFont typeface="Arial" panose="020B0604020202020204" pitchFamily="34" charset="0"/>
              <a:buChar char="•"/>
              <a:defRPr sz="1200" cap="none">
                <a:solidFill>
                  <a:schemeClr val="bg1"/>
                </a:solidFill>
              </a:defRPr>
            </a:lvl1pPr>
            <a:lvl2pPr marL="476250" indent="-166688">
              <a:lnSpc>
                <a:spcPct val="100000"/>
              </a:lnSpc>
              <a:spcBef>
                <a:spcPts val="300"/>
              </a:spcBef>
              <a:spcAft>
                <a:spcPts val="300"/>
              </a:spcAft>
              <a:buFont typeface="Arial" panose="020B0604020202020204" pitchFamily="34" charset="0"/>
              <a:buChar char="–"/>
              <a:tabLst/>
              <a:defRPr sz="1200">
                <a:solidFill>
                  <a:schemeClr val="bg1"/>
                </a:solidFill>
              </a:defRPr>
            </a:lvl2pPr>
            <a:lvl3pPr marL="692150" indent="-177800">
              <a:lnSpc>
                <a:spcPct val="100000"/>
              </a:lnSpc>
              <a:spcBef>
                <a:spcPts val="300"/>
              </a:spcBef>
              <a:spcAft>
                <a:spcPts val="300"/>
              </a:spcAft>
              <a:buSzPct val="85000"/>
              <a:buFont typeface="Arial" panose="020B0604020202020204" pitchFamily="34" charset="0"/>
              <a:buChar char="•"/>
              <a:defRPr sz="1200">
                <a:solidFill>
                  <a:schemeClr val="bg1"/>
                </a:solidFill>
              </a:defRPr>
            </a:lvl3pPr>
            <a:lvl5pPr marL="968375" indent="-174625">
              <a:lnSpc>
                <a:spcPct val="100000"/>
              </a:lnSpc>
              <a:spcBef>
                <a:spcPts val="300"/>
              </a:spcBef>
              <a:spcAft>
                <a:spcPts val="300"/>
              </a:spcAft>
              <a:buSzPct val="85000"/>
              <a:buFont typeface="Arial" panose="020B0604020202020204" pitchFamily="34" charset="0"/>
              <a:buChar char="-"/>
              <a:defRPr sz="1200">
                <a:solidFill>
                  <a:schemeClr val="bg1"/>
                </a:solidFill>
              </a:defRPr>
            </a:lvl5pPr>
          </a:lstStyle>
          <a:p>
            <a:pPr lvl="0"/>
            <a:r>
              <a:rPr lang="en-US" dirty="0"/>
              <a:t>First level bullet</a:t>
            </a:r>
          </a:p>
          <a:p>
            <a:pPr lvl="1"/>
            <a:r>
              <a:rPr lang="en-US" dirty="0"/>
              <a:t>Second level</a:t>
            </a:r>
          </a:p>
          <a:p>
            <a:pPr lvl="2"/>
            <a:r>
              <a:rPr lang="en-US" dirty="0"/>
              <a:t>Third level</a:t>
            </a:r>
          </a:p>
          <a:p>
            <a:pPr lvl="4"/>
            <a:r>
              <a:rPr lang="en-US" dirty="0"/>
              <a:t>Fourth level</a:t>
            </a:r>
            <a:endParaRPr lang="en-GB" dirty="0"/>
          </a:p>
        </p:txBody>
      </p:sp>
    </p:spTree>
    <p:extLst>
      <p:ext uri="{BB962C8B-B14F-4D97-AF65-F5344CB8AC3E}">
        <p14:creationId xmlns:p14="http://schemas.microsoft.com/office/powerpoint/2010/main" val="3652671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Main Title - 1/3 Image">
    <p:spTree>
      <p:nvGrpSpPr>
        <p:cNvPr id="1" name=""/>
        <p:cNvGrpSpPr/>
        <p:nvPr/>
      </p:nvGrpSpPr>
      <p:grpSpPr>
        <a:xfrm>
          <a:off x="0" y="0"/>
          <a:ext cx="0" cy="0"/>
          <a:chOff x="0" y="0"/>
          <a:chExt cx="0" cy="0"/>
        </a:xfrm>
      </p:grpSpPr>
      <p:sp>
        <p:nvSpPr>
          <p:cNvPr id="5" name="Picture Placeholder 4"/>
          <p:cNvSpPr>
            <a:spLocks noGrp="1"/>
          </p:cNvSpPr>
          <p:nvPr>
            <p:ph type="pic" sz="quarter" idx="16"/>
          </p:nvPr>
        </p:nvSpPr>
        <p:spPr>
          <a:xfrm>
            <a:off x="-1" y="-8966"/>
            <a:ext cx="3740523" cy="5152466"/>
          </a:xfrm>
          <a:custGeom>
            <a:avLst/>
            <a:gdLst>
              <a:gd name="connsiteX0" fmla="*/ 0 w 4000500"/>
              <a:gd name="connsiteY0" fmla="*/ 0 h 5143500"/>
              <a:gd name="connsiteX1" fmla="*/ 4000500 w 4000500"/>
              <a:gd name="connsiteY1" fmla="*/ 0 h 5143500"/>
              <a:gd name="connsiteX2" fmla="*/ 4000500 w 4000500"/>
              <a:gd name="connsiteY2" fmla="*/ 5143500 h 5143500"/>
              <a:gd name="connsiteX3" fmla="*/ 0 w 4000500"/>
              <a:gd name="connsiteY3" fmla="*/ 5143500 h 5143500"/>
              <a:gd name="connsiteX4" fmla="*/ 0 w 4000500"/>
              <a:gd name="connsiteY4" fmla="*/ 0 h 5143500"/>
              <a:gd name="connsiteX0" fmla="*/ 0 w 4000500"/>
              <a:gd name="connsiteY0" fmla="*/ 0 h 5143500"/>
              <a:gd name="connsiteX1" fmla="*/ 432547 w 4000500"/>
              <a:gd name="connsiteY1" fmla="*/ 8964 h 5143500"/>
              <a:gd name="connsiteX2" fmla="*/ 4000500 w 4000500"/>
              <a:gd name="connsiteY2" fmla="*/ 5143500 h 5143500"/>
              <a:gd name="connsiteX3" fmla="*/ 0 w 4000500"/>
              <a:gd name="connsiteY3" fmla="*/ 5143500 h 5143500"/>
              <a:gd name="connsiteX4" fmla="*/ 0 w 4000500"/>
              <a:gd name="connsiteY4" fmla="*/ 0 h 5143500"/>
              <a:gd name="connsiteX0" fmla="*/ 0 w 3740523"/>
              <a:gd name="connsiteY0" fmla="*/ 0 h 5143500"/>
              <a:gd name="connsiteX1" fmla="*/ 432547 w 3740523"/>
              <a:gd name="connsiteY1" fmla="*/ 8964 h 5143500"/>
              <a:gd name="connsiteX2" fmla="*/ 3740523 w 3740523"/>
              <a:gd name="connsiteY2" fmla="*/ 5143500 h 5143500"/>
              <a:gd name="connsiteX3" fmla="*/ 0 w 3740523"/>
              <a:gd name="connsiteY3" fmla="*/ 5143500 h 5143500"/>
              <a:gd name="connsiteX4" fmla="*/ 0 w 3740523"/>
              <a:gd name="connsiteY4" fmla="*/ 0 h 5143500"/>
              <a:gd name="connsiteX0" fmla="*/ 0 w 3740523"/>
              <a:gd name="connsiteY0" fmla="*/ 0 h 5143500"/>
              <a:gd name="connsiteX1" fmla="*/ 441511 w 3740523"/>
              <a:gd name="connsiteY1" fmla="*/ 17929 h 5143500"/>
              <a:gd name="connsiteX2" fmla="*/ 3740523 w 3740523"/>
              <a:gd name="connsiteY2" fmla="*/ 5143500 h 5143500"/>
              <a:gd name="connsiteX3" fmla="*/ 0 w 3740523"/>
              <a:gd name="connsiteY3" fmla="*/ 5143500 h 5143500"/>
              <a:gd name="connsiteX4" fmla="*/ 0 w 3740523"/>
              <a:gd name="connsiteY4" fmla="*/ 0 h 5143500"/>
              <a:gd name="connsiteX0" fmla="*/ 0 w 3740523"/>
              <a:gd name="connsiteY0" fmla="*/ 8966 h 5152466"/>
              <a:gd name="connsiteX1" fmla="*/ 441511 w 3740523"/>
              <a:gd name="connsiteY1" fmla="*/ 0 h 5152466"/>
              <a:gd name="connsiteX2" fmla="*/ 3740523 w 3740523"/>
              <a:gd name="connsiteY2" fmla="*/ 5152466 h 5152466"/>
              <a:gd name="connsiteX3" fmla="*/ 0 w 3740523"/>
              <a:gd name="connsiteY3" fmla="*/ 5152466 h 5152466"/>
              <a:gd name="connsiteX4" fmla="*/ 0 w 3740523"/>
              <a:gd name="connsiteY4" fmla="*/ 8966 h 5152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0523" h="5152466">
                <a:moveTo>
                  <a:pt x="0" y="8966"/>
                </a:moveTo>
                <a:lnTo>
                  <a:pt x="441511" y="0"/>
                </a:lnTo>
                <a:lnTo>
                  <a:pt x="3740523" y="5152466"/>
                </a:lnTo>
                <a:lnTo>
                  <a:pt x="0" y="5152466"/>
                </a:lnTo>
                <a:lnTo>
                  <a:pt x="0" y="8966"/>
                </a:lnTo>
                <a:close/>
              </a:path>
            </a:pathLst>
          </a:custGeom>
        </p:spPr>
        <p:txBody>
          <a:bodyPr/>
          <a:lstStyle/>
          <a:p>
            <a:r>
              <a:rPr lang="en-US"/>
              <a:t>Click icon to add picture</a:t>
            </a:r>
            <a:endParaRPr lang="en-GB"/>
          </a:p>
        </p:txBody>
      </p:sp>
      <p:sp>
        <p:nvSpPr>
          <p:cNvPr id="2" name="Title 1"/>
          <p:cNvSpPr>
            <a:spLocks noGrp="1"/>
          </p:cNvSpPr>
          <p:nvPr>
            <p:ph type="ctrTitle" hasCustomPrompt="1"/>
          </p:nvPr>
        </p:nvSpPr>
        <p:spPr>
          <a:xfrm>
            <a:off x="4176000" y="2152234"/>
            <a:ext cx="4699059" cy="508645"/>
          </a:xfrm>
        </p:spPr>
        <p:txBody>
          <a:bodyPr anchor="ctr"/>
          <a:lstStyle>
            <a:lvl1pPr>
              <a:defRPr sz="3700" baseline="0"/>
            </a:lvl1pPr>
          </a:lstStyle>
          <a:p>
            <a:r>
              <a:rPr lang="en-US" dirty="0"/>
              <a:t>Impact word(s)</a:t>
            </a:r>
          </a:p>
        </p:txBody>
      </p:sp>
      <p:sp>
        <p:nvSpPr>
          <p:cNvPr id="3" name="Subtitle 2"/>
          <p:cNvSpPr>
            <a:spLocks noGrp="1"/>
          </p:cNvSpPr>
          <p:nvPr>
            <p:ph type="subTitle" idx="1" hasCustomPrompt="1"/>
          </p:nvPr>
        </p:nvSpPr>
        <p:spPr>
          <a:xfrm>
            <a:off x="4176000" y="2864332"/>
            <a:ext cx="4699059" cy="1332300"/>
          </a:xfrm>
        </p:spPr>
        <p:txBody>
          <a:bodyPr/>
          <a:lstStyle>
            <a:lvl1pPr marL="0" indent="0" algn="l">
              <a:buNone/>
              <a:defRPr baseline="0">
                <a:solidFill>
                  <a:schemeClr val="bg2">
                    <a:lumMod val="75000"/>
                  </a:schemeClr>
                </a:solidFill>
              </a:defRPr>
            </a:lvl1pPr>
            <a:lvl2pPr marL="3240" indent="0" algn="l">
              <a:spcBef>
                <a:spcPts val="0"/>
              </a:spcBef>
              <a:buNone/>
              <a:tabLst/>
              <a:defRPr baseline="0">
                <a:solidFill>
                  <a:schemeClr val="bg2">
                    <a:lumMod val="75000"/>
                  </a:schemeClr>
                </a:solidFill>
              </a:defRPr>
            </a:lvl2pPr>
            <a:lvl3pPr marL="924282" indent="0" algn="ctr">
              <a:buNone/>
              <a:defRPr>
                <a:solidFill>
                  <a:schemeClr val="tx1">
                    <a:tint val="75000"/>
                  </a:schemeClr>
                </a:solidFill>
              </a:defRPr>
            </a:lvl3pPr>
            <a:lvl4pPr marL="1386422" indent="0" algn="ctr">
              <a:buNone/>
              <a:defRPr>
                <a:solidFill>
                  <a:schemeClr val="tx1">
                    <a:tint val="75000"/>
                  </a:schemeClr>
                </a:solidFill>
              </a:defRPr>
            </a:lvl4pPr>
            <a:lvl5pPr marL="1848564" indent="0" algn="ctr">
              <a:buNone/>
              <a:defRPr>
                <a:solidFill>
                  <a:schemeClr val="tx1">
                    <a:tint val="75000"/>
                  </a:schemeClr>
                </a:solidFill>
              </a:defRPr>
            </a:lvl5pPr>
            <a:lvl6pPr marL="2310704" indent="0" algn="ctr">
              <a:buNone/>
              <a:defRPr>
                <a:solidFill>
                  <a:schemeClr val="tx1">
                    <a:tint val="75000"/>
                  </a:schemeClr>
                </a:solidFill>
              </a:defRPr>
            </a:lvl6pPr>
            <a:lvl7pPr marL="2772846" indent="0" algn="ctr">
              <a:buNone/>
              <a:defRPr>
                <a:solidFill>
                  <a:schemeClr val="tx1">
                    <a:tint val="75000"/>
                  </a:schemeClr>
                </a:solidFill>
              </a:defRPr>
            </a:lvl7pPr>
            <a:lvl8pPr marL="3234986" indent="0" algn="ctr">
              <a:buNone/>
              <a:defRPr>
                <a:solidFill>
                  <a:schemeClr val="tx1">
                    <a:tint val="75000"/>
                  </a:schemeClr>
                </a:solidFill>
              </a:defRPr>
            </a:lvl8pPr>
            <a:lvl9pPr marL="3697126" indent="0" algn="ctr">
              <a:buNone/>
              <a:defRPr>
                <a:solidFill>
                  <a:schemeClr val="tx1">
                    <a:tint val="75000"/>
                  </a:schemeClr>
                </a:solidFill>
              </a:defRPr>
            </a:lvl9pPr>
          </a:lstStyle>
          <a:p>
            <a:r>
              <a:rPr lang="en-US" dirty="0"/>
              <a:t>Presenter Name</a:t>
            </a:r>
          </a:p>
          <a:p>
            <a:pPr lvl="1"/>
            <a:r>
              <a:rPr lang="en-US" dirty="0"/>
              <a:t>Job title, date, or other relevant presenter info</a:t>
            </a:r>
          </a:p>
        </p:txBody>
      </p:sp>
      <p:sp>
        <p:nvSpPr>
          <p:cNvPr id="20" name="Text Placeholder 19"/>
          <p:cNvSpPr>
            <a:spLocks noGrp="1"/>
          </p:cNvSpPr>
          <p:nvPr>
            <p:ph type="body" sz="quarter" idx="13" hasCustomPrompt="1"/>
          </p:nvPr>
        </p:nvSpPr>
        <p:spPr>
          <a:xfrm>
            <a:off x="4176000" y="1389063"/>
            <a:ext cx="4699059" cy="637454"/>
          </a:xfrm>
        </p:spPr>
        <p:txBody>
          <a:bodyPr anchor="b">
            <a:normAutofit/>
          </a:bodyPr>
          <a:lstStyle>
            <a:lvl1pPr>
              <a:defRPr sz="2200" b="0" cap="none" baseline="0">
                <a:solidFill>
                  <a:schemeClr val="bg2"/>
                </a:solidFill>
              </a:defRPr>
            </a:lvl1pPr>
          </a:lstStyle>
          <a:p>
            <a:pPr lvl="0"/>
            <a:r>
              <a:rPr lang="en-US" dirty="0"/>
              <a:t>Full presentation title</a:t>
            </a:r>
            <a:endParaRPr lang="en-GB" dirty="0"/>
          </a:p>
        </p:txBody>
      </p:sp>
      <p:sp>
        <p:nvSpPr>
          <p:cNvPr id="7" name="Picture Placeholder 6"/>
          <p:cNvSpPr>
            <a:spLocks noGrp="1"/>
          </p:cNvSpPr>
          <p:nvPr>
            <p:ph type="pic" sz="quarter" idx="15" hasCustomPrompt="1"/>
          </p:nvPr>
        </p:nvSpPr>
        <p:spPr>
          <a:xfrm>
            <a:off x="7689036" y="672878"/>
            <a:ext cx="1165276" cy="633412"/>
          </a:xfrm>
          <a:solidFill>
            <a:schemeClr val="bg1"/>
          </a:solidFill>
        </p:spPr>
        <p:txBody>
          <a:bodyPr/>
          <a:lstStyle>
            <a:lvl1pPr algn="ctr">
              <a:defRPr sz="1400"/>
            </a:lvl1pPr>
          </a:lstStyle>
          <a:p>
            <a:r>
              <a:rPr lang="en-GB" dirty="0"/>
              <a:t>Client Logo</a:t>
            </a:r>
            <a:br>
              <a:rPr lang="en-GB" dirty="0"/>
            </a:br>
            <a:r>
              <a:rPr lang="en-GB" dirty="0"/>
              <a:t>(delete if unused)</a:t>
            </a:r>
          </a:p>
        </p:txBody>
      </p:sp>
      <p:sp>
        <p:nvSpPr>
          <p:cNvPr id="11" name="Slide Number Placeholder 5"/>
          <p:cNvSpPr>
            <a:spLocks noGrp="1"/>
          </p:cNvSpPr>
          <p:nvPr>
            <p:ph type="sldNum" sz="quarter" idx="12"/>
          </p:nvPr>
        </p:nvSpPr>
        <p:spPr>
          <a:xfrm>
            <a:off x="247311" y="4627422"/>
            <a:ext cx="560381" cy="260192"/>
          </a:xfrm>
          <a:prstGeom prst="rect">
            <a:avLst/>
          </a:prstGeom>
        </p:spPr>
        <p:txBody>
          <a:bodyPr lIns="0" tIns="0" rIns="0" bIns="0" anchor="b"/>
          <a:lstStyle>
            <a:lvl1pPr>
              <a:defRPr sz="800">
                <a:solidFill>
                  <a:schemeClr val="bg1">
                    <a:lumMod val="95000"/>
                  </a:schemeClr>
                </a:solidFill>
              </a:defRPr>
            </a:lvl1pPr>
          </a:lstStyle>
          <a:p>
            <a:fld id="{7F034911-0302-4AAB-AEF0-815419E29289}" type="slidenum">
              <a:rPr lang="en-US" smtClean="0"/>
              <a:pPr/>
              <a:t>‹#›</a:t>
            </a:fld>
            <a:endParaRPr lang="en-US"/>
          </a:p>
        </p:txBody>
      </p:sp>
      <p:sp>
        <p:nvSpPr>
          <p:cNvPr id="14" name="Footer Placeholder 10"/>
          <p:cNvSpPr>
            <a:spLocks noGrp="1"/>
          </p:cNvSpPr>
          <p:nvPr>
            <p:ph type="ftr" sz="quarter" idx="11"/>
          </p:nvPr>
        </p:nvSpPr>
        <p:spPr>
          <a:xfrm>
            <a:off x="4176000" y="4031450"/>
            <a:ext cx="4699059" cy="595972"/>
          </a:xfrm>
          <a:prstGeom prst="rect">
            <a:avLst/>
          </a:prstGeom>
        </p:spPr>
        <p:txBody>
          <a:bodyPr lIns="0" tIns="0" rIns="0" bIns="0"/>
          <a:lstStyle>
            <a:lvl1pPr>
              <a:defRPr sz="1000">
                <a:solidFill>
                  <a:schemeClr val="accent4">
                    <a:lumMod val="75000"/>
                  </a:schemeClr>
                </a:solidFill>
              </a:defRPr>
            </a:lvl1pPr>
          </a:lstStyle>
          <a:p>
            <a:r>
              <a:rPr lang="en-GB" dirty="0"/>
              <a:t>© 2015 Ipsos.  All rights reserved. Contains Ipsos' Confidential and Proprietary information and may not be disclosed or reproduced without the prior written consent of Ipsos.</a:t>
            </a:r>
          </a:p>
        </p:txBody>
      </p:sp>
      <p:sp>
        <p:nvSpPr>
          <p:cNvPr id="21" name="TextBox 20"/>
          <p:cNvSpPr txBox="1"/>
          <p:nvPr userDrawn="1"/>
        </p:nvSpPr>
        <p:spPr>
          <a:xfrm>
            <a:off x="239634" y="4686827"/>
            <a:ext cx="307188" cy="238005"/>
          </a:xfrm>
          <a:prstGeom prst="rect">
            <a:avLst/>
          </a:prstGeom>
        </p:spPr>
        <p:txBody>
          <a:bodyPr vert="horz" wrap="none" lIns="0" tIns="0" rIns="0" bIns="0" rtlCol="0" anchor="b">
            <a:normAutofit/>
          </a:bodyPr>
          <a:lstStyle/>
          <a:p>
            <a:pPr>
              <a:lnSpc>
                <a:spcPct val="85000"/>
              </a:lnSpc>
              <a:spcBef>
                <a:spcPts val="204"/>
              </a:spcBef>
            </a:pPr>
            <a:fld id="{01990C03-C3A3-48FE-AF6D-3AE397C89625}" type="slidenum">
              <a:rPr lang="en-GB" sz="1000">
                <a:solidFill>
                  <a:schemeClr val="bg1"/>
                </a:solidFill>
              </a:rPr>
              <a:pPr>
                <a:lnSpc>
                  <a:spcPct val="85000"/>
                </a:lnSpc>
                <a:spcBef>
                  <a:spcPts val="204"/>
                </a:spcBef>
              </a:pPr>
              <a:t>‹#›</a:t>
            </a:fld>
            <a:endParaRPr lang="en-GB" sz="1000" dirty="0">
              <a:solidFill>
                <a:schemeClr val="bg1"/>
              </a:solidFill>
            </a:endParaRPr>
          </a:p>
        </p:txBody>
      </p:sp>
    </p:spTree>
    <p:extLst>
      <p:ext uri="{BB962C8B-B14F-4D97-AF65-F5344CB8AC3E}">
        <p14:creationId xmlns:p14="http://schemas.microsoft.com/office/powerpoint/2010/main" val="37751068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ntacts">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bg1"/>
                </a:solidFill>
              </a:defRPr>
            </a:lvl1pPr>
          </a:lstStyle>
          <a:p>
            <a:r>
              <a:rPr lang="en-US" dirty="0"/>
              <a:t>Click to add emphasis part of title</a:t>
            </a:r>
          </a:p>
        </p:txBody>
      </p:sp>
      <p:pic>
        <p:nvPicPr>
          <p:cNvPr id="20" name="Picture 19" descr="IPSOS_GAMECHANGERS_blue.png"/>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21" name="TextBox 20"/>
          <p:cNvSpPr txBox="1"/>
          <p:nvPr userDrawn="1"/>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sp>
        <p:nvSpPr>
          <p:cNvPr id="22" name="TextBox 21"/>
          <p:cNvSpPr txBox="1"/>
          <p:nvPr userDrawn="1"/>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2015 Ipsos.</a:t>
            </a:r>
            <a:endParaRPr lang="en-GB" sz="1200" dirty="0">
              <a:solidFill>
                <a:schemeClr val="bg1"/>
              </a:solidFill>
            </a:endParaRPr>
          </a:p>
        </p:txBody>
      </p:sp>
      <p:pic>
        <p:nvPicPr>
          <p:cNvPr id="23" name="Picture 2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6" name="Picture Placeholder 5"/>
          <p:cNvSpPr>
            <a:spLocks noGrp="1"/>
          </p:cNvSpPr>
          <p:nvPr>
            <p:ph type="pic" sz="quarter" idx="10"/>
          </p:nvPr>
        </p:nvSpPr>
        <p:spPr>
          <a:xfrm>
            <a:off x="743381" y="1622613"/>
            <a:ext cx="1211263" cy="1209675"/>
          </a:xfrm>
          <a:prstGeom prst="ellipse">
            <a:avLst/>
          </a:prstGeom>
        </p:spPr>
        <p:txBody>
          <a:bodyPr/>
          <a:lstStyle>
            <a:lvl1pPr>
              <a:defRPr>
                <a:solidFill>
                  <a:schemeClr val="bg1"/>
                </a:solidFill>
              </a:defRPr>
            </a:lvl1pPr>
          </a:lstStyle>
          <a:p>
            <a:r>
              <a:rPr lang="en-US"/>
              <a:t>Click icon to add picture</a:t>
            </a:r>
            <a:endParaRPr lang="en-GB" dirty="0"/>
          </a:p>
        </p:txBody>
      </p:sp>
      <p:sp>
        <p:nvSpPr>
          <p:cNvPr id="16" name="Picture Placeholder 5"/>
          <p:cNvSpPr>
            <a:spLocks noGrp="1"/>
          </p:cNvSpPr>
          <p:nvPr>
            <p:ph type="pic" sz="quarter" idx="11"/>
          </p:nvPr>
        </p:nvSpPr>
        <p:spPr>
          <a:xfrm>
            <a:off x="3818226" y="1622613"/>
            <a:ext cx="1211263" cy="1209675"/>
          </a:xfrm>
          <a:prstGeom prst="ellipse">
            <a:avLst/>
          </a:prstGeom>
        </p:spPr>
        <p:txBody>
          <a:bodyPr/>
          <a:lstStyle>
            <a:lvl1pPr>
              <a:defRPr>
                <a:solidFill>
                  <a:schemeClr val="bg1"/>
                </a:solidFill>
              </a:defRPr>
            </a:lvl1pPr>
          </a:lstStyle>
          <a:p>
            <a:r>
              <a:rPr lang="en-US"/>
              <a:t>Click icon to add picture</a:t>
            </a:r>
            <a:endParaRPr lang="en-GB" dirty="0"/>
          </a:p>
        </p:txBody>
      </p:sp>
      <p:sp>
        <p:nvSpPr>
          <p:cNvPr id="19" name="Picture Placeholder 5"/>
          <p:cNvSpPr>
            <a:spLocks noGrp="1"/>
          </p:cNvSpPr>
          <p:nvPr>
            <p:ph type="pic" sz="quarter" idx="12"/>
          </p:nvPr>
        </p:nvSpPr>
        <p:spPr>
          <a:xfrm>
            <a:off x="6893072" y="1622613"/>
            <a:ext cx="1211263" cy="1209675"/>
          </a:xfrm>
          <a:prstGeom prst="ellipse">
            <a:avLst/>
          </a:prstGeom>
        </p:spPr>
        <p:txBody>
          <a:bodyPr/>
          <a:lstStyle>
            <a:lvl1pPr>
              <a:defRPr>
                <a:solidFill>
                  <a:schemeClr val="bg1"/>
                </a:solidFill>
              </a:defRPr>
            </a:lvl1pPr>
          </a:lstStyle>
          <a:p>
            <a:r>
              <a:rPr lang="en-US"/>
              <a:t>Click icon to add picture</a:t>
            </a:r>
            <a:endParaRPr lang="en-GB" dirty="0"/>
          </a:p>
        </p:txBody>
      </p:sp>
    </p:spTree>
    <p:extLst>
      <p:ext uri="{BB962C8B-B14F-4D97-AF65-F5344CB8AC3E}">
        <p14:creationId xmlns:p14="http://schemas.microsoft.com/office/powerpoint/2010/main" val="37804047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5_Titles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4000" y="643468"/>
            <a:ext cx="8646971" cy="461548"/>
          </a:xfrm>
        </p:spPr>
        <p:txBody>
          <a:bodyPr/>
          <a:lstStyle>
            <a:lvl1pPr>
              <a:defRPr baseline="0"/>
            </a:lvl1pPr>
          </a:lstStyle>
          <a:p>
            <a:r>
              <a:rPr lang="en-US" dirty="0"/>
              <a:t>Click to add emphasis part of title</a:t>
            </a:r>
          </a:p>
        </p:txBody>
      </p:sp>
      <p:sp>
        <p:nvSpPr>
          <p:cNvPr id="8" name="Text Placeholder 7"/>
          <p:cNvSpPr>
            <a:spLocks noGrp="1"/>
          </p:cNvSpPr>
          <p:nvPr>
            <p:ph type="body" sz="quarter" idx="13" hasCustomPrompt="1"/>
          </p:nvPr>
        </p:nvSpPr>
        <p:spPr>
          <a:xfrm>
            <a:off x="234000" y="248323"/>
            <a:ext cx="6718167" cy="442661"/>
          </a:xfrm>
        </p:spPr>
        <p:txBody>
          <a:bodyPr anchor="b">
            <a:noAutofit/>
          </a:bodyPr>
          <a:lstStyle>
            <a:lvl1pPr marL="0" indent="0">
              <a:buNone/>
              <a:defRPr sz="1900" b="0" baseline="0">
                <a:solidFill>
                  <a:schemeClr val="bg2"/>
                </a:solidFill>
              </a:defRPr>
            </a:lvl1pPr>
          </a:lstStyle>
          <a:p>
            <a:pPr lvl="0"/>
            <a:r>
              <a:rPr lang="en-US" dirty="0"/>
              <a:t>CLICK TO ADD TAG LINE OR BEGINNING OF TITLE</a:t>
            </a:r>
            <a:endParaRPr lang="en-GB" dirty="0"/>
          </a:p>
        </p:txBody>
      </p:sp>
      <p:sp>
        <p:nvSpPr>
          <p:cNvPr id="7" name="Text Placeholder 6"/>
          <p:cNvSpPr>
            <a:spLocks noGrp="1"/>
          </p:cNvSpPr>
          <p:nvPr>
            <p:ph type="body" sz="quarter" idx="16" hasCustomPrompt="1"/>
          </p:nvPr>
        </p:nvSpPr>
        <p:spPr>
          <a:xfrm>
            <a:off x="224598" y="4215715"/>
            <a:ext cx="6718075" cy="318287"/>
          </a:xfrm>
        </p:spPr>
        <p:txBody>
          <a:bodyPr anchor="b">
            <a:normAutofit/>
          </a:bodyPr>
          <a:lstStyle>
            <a:lvl1pPr algn="l">
              <a:lnSpc>
                <a:spcPct val="95000"/>
              </a:lnSpc>
              <a:spcBef>
                <a:spcPts val="204"/>
              </a:spcBef>
              <a:defRPr sz="1000" cap="none" baseline="0">
                <a:solidFill>
                  <a:schemeClr val="bg2">
                    <a:lumMod val="50000"/>
                  </a:schemeClr>
                </a:solidFill>
              </a:defRPr>
            </a:lvl1pPr>
          </a:lstStyle>
          <a:p>
            <a:pPr lvl="0"/>
            <a:r>
              <a:rPr lang="en-US" dirty="0"/>
              <a:t>Question and Base</a:t>
            </a:r>
            <a:endParaRPr lang="en-GB" dirty="0"/>
          </a:p>
        </p:txBody>
      </p:sp>
    </p:spTree>
    <p:extLst>
      <p:ext uri="{BB962C8B-B14F-4D97-AF65-F5344CB8AC3E}">
        <p14:creationId xmlns:p14="http://schemas.microsoft.com/office/powerpoint/2010/main" val="37164734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cSld name="Picture Section Header">
    <p:spTree>
      <p:nvGrpSpPr>
        <p:cNvPr id="1" name=""/>
        <p:cNvGrpSpPr/>
        <p:nvPr/>
      </p:nvGrpSpPr>
      <p:grpSpPr>
        <a:xfrm>
          <a:off x="0" y="0"/>
          <a:ext cx="0" cy="0"/>
          <a:chOff x="0" y="0"/>
          <a:chExt cx="0" cy="0"/>
        </a:xfrm>
      </p:grpSpPr>
      <p:sp>
        <p:nvSpPr>
          <p:cNvPr id="8" name="Picture Placeholder 7"/>
          <p:cNvSpPr>
            <a:spLocks noGrp="1"/>
          </p:cNvSpPr>
          <p:nvPr>
            <p:ph type="pic" sz="quarter" idx="14" hasCustomPrompt="1"/>
          </p:nvPr>
        </p:nvSpPr>
        <p:spPr>
          <a:xfrm>
            <a:off x="2" y="0"/>
            <a:ext cx="9143999" cy="5143500"/>
          </a:xfrm>
          <a:effectLst/>
        </p:spPr>
        <p:txBody>
          <a:bodyPr/>
          <a:lstStyle>
            <a:lvl1pPr>
              <a:defRPr baseline="0"/>
            </a:lvl1pPr>
          </a:lstStyle>
          <a:p>
            <a:br>
              <a:rPr lang="en-GB" dirty="0"/>
            </a:br>
            <a:r>
              <a:rPr lang="en-GB" dirty="0"/>
              <a:t>     Copy Desired Image, Select this placeholder, Paste &amp; Then “Send to back”</a:t>
            </a:r>
          </a:p>
        </p:txBody>
      </p:sp>
      <p:sp>
        <p:nvSpPr>
          <p:cNvPr id="2" name="Title 1"/>
          <p:cNvSpPr>
            <a:spLocks noGrp="1"/>
          </p:cNvSpPr>
          <p:nvPr>
            <p:ph type="title" hasCustomPrompt="1"/>
          </p:nvPr>
        </p:nvSpPr>
        <p:spPr>
          <a:xfrm>
            <a:off x="564094" y="2479436"/>
            <a:ext cx="7093160" cy="962868"/>
          </a:xfrm>
          <a:effectLst>
            <a:outerShdw blurRad="825500" algn="ctr" rotWithShape="0">
              <a:prstClr val="black">
                <a:alpha val="20000"/>
              </a:prstClr>
            </a:outerShdw>
          </a:effectLst>
        </p:spPr>
        <p:txBody>
          <a:bodyPr anchor="t"/>
          <a:lstStyle>
            <a:lvl1pPr>
              <a:lnSpc>
                <a:spcPct val="80000"/>
              </a:lnSpc>
              <a:spcBef>
                <a:spcPts val="816"/>
              </a:spcBef>
              <a:defRPr sz="7800" cap="all" baseline="0">
                <a:solidFill>
                  <a:schemeClr val="bg1"/>
                </a:solidFill>
              </a:defRPr>
            </a:lvl1pPr>
          </a:lstStyle>
          <a:p>
            <a:r>
              <a:rPr lang="en-US" dirty="0"/>
              <a:t>DOLOR SIT</a:t>
            </a:r>
            <a:endParaRPr lang="en-GB" dirty="0"/>
          </a:p>
        </p:txBody>
      </p:sp>
      <p:sp>
        <p:nvSpPr>
          <p:cNvPr id="7" name="Text Placeholder 6"/>
          <p:cNvSpPr>
            <a:spLocks noGrp="1"/>
          </p:cNvSpPr>
          <p:nvPr>
            <p:ph type="body" sz="quarter" idx="13" hasCustomPrompt="1"/>
          </p:nvPr>
        </p:nvSpPr>
        <p:spPr>
          <a:xfrm>
            <a:off x="628273" y="1857551"/>
            <a:ext cx="6033722" cy="621884"/>
          </a:xfrm>
        </p:spPr>
        <p:txBody>
          <a:bodyPr anchor="b">
            <a:normAutofit/>
          </a:bodyPr>
          <a:lstStyle>
            <a:lvl1pPr>
              <a:spcBef>
                <a:spcPts val="1224"/>
              </a:spcBef>
              <a:defRPr sz="2700" b="0" cap="none" baseline="0">
                <a:solidFill>
                  <a:schemeClr val="bg1"/>
                </a:solidFill>
                <a:effectLst>
                  <a:outerShdw blurRad="228600" algn="ctr" rotWithShape="0">
                    <a:prstClr val="black">
                      <a:alpha val="40000"/>
                    </a:prstClr>
                  </a:outerShdw>
                </a:effectLst>
              </a:defRPr>
            </a:lvl1pPr>
          </a:lstStyle>
          <a:p>
            <a:pPr lvl="0"/>
            <a:r>
              <a:rPr lang="en-US" dirty="0"/>
              <a:t>Lorem Ipsum</a:t>
            </a:r>
            <a:endParaRPr lang="en-GB" dirty="0"/>
          </a:p>
        </p:txBody>
      </p:sp>
      <p:sp>
        <p:nvSpPr>
          <p:cNvPr id="4" name="Footer Placeholder 3"/>
          <p:cNvSpPr>
            <a:spLocks noGrp="1"/>
          </p:cNvSpPr>
          <p:nvPr>
            <p:ph type="ftr" sz="quarter" idx="16"/>
          </p:nvPr>
        </p:nvSpPr>
        <p:spPr>
          <a:xfrm>
            <a:off x="614374" y="4650455"/>
            <a:ext cx="4951963" cy="260192"/>
          </a:xfrm>
          <a:prstGeom prst="rect">
            <a:avLst/>
          </a:prstGeom>
        </p:spPr>
        <p:txBody>
          <a:bodyPr vert="horz" lIns="0" tIns="0" rIns="0" bIns="0" rtlCol="0" anchor="b"/>
          <a:lstStyle>
            <a:lvl1pPr>
              <a:defRPr lang="en-GB" sz="800" smtClean="0">
                <a:solidFill>
                  <a:schemeClr val="bg1"/>
                </a:solidFill>
              </a:defRPr>
            </a:lvl1pPr>
          </a:lstStyle>
          <a:p>
            <a:pPr>
              <a:lnSpc>
                <a:spcPct val="85000"/>
              </a:lnSpc>
              <a:spcBef>
                <a:spcPts val="204"/>
              </a:spcBef>
            </a:pPr>
            <a:r>
              <a:rPr lang="en-GB"/>
              <a:t>© 2015 Ipsos. </a:t>
            </a:r>
            <a:endParaRPr lang="en-GB" dirty="0"/>
          </a:p>
        </p:txBody>
      </p:sp>
      <p:sp>
        <p:nvSpPr>
          <p:cNvPr id="5" name="Slide Number Placeholder 4"/>
          <p:cNvSpPr>
            <a:spLocks noGrp="1"/>
          </p:cNvSpPr>
          <p:nvPr>
            <p:ph type="sldNum" sz="quarter" idx="17"/>
          </p:nvPr>
        </p:nvSpPr>
        <p:spPr>
          <a:xfrm>
            <a:off x="247312" y="4650455"/>
            <a:ext cx="382425" cy="260192"/>
          </a:xfrm>
          <a:prstGeom prst="rect">
            <a:avLst/>
          </a:prstGeom>
        </p:spPr>
        <p:txBody>
          <a:bodyPr vert="horz" lIns="0" tIns="0" rIns="0" bIns="0" rtlCol="0" anchor="b"/>
          <a:lstStyle>
            <a:lvl1pPr>
              <a:defRPr lang="en-US" sz="800" smtClean="0">
                <a:solidFill>
                  <a:schemeClr val="bg1"/>
                </a:solidFill>
              </a:defRPr>
            </a:lvl1pPr>
          </a:lstStyle>
          <a:p>
            <a:pPr>
              <a:lnSpc>
                <a:spcPct val="85000"/>
              </a:lnSpc>
              <a:spcBef>
                <a:spcPts val="204"/>
              </a:spcBef>
            </a:pPr>
            <a:fld id="{7F034911-0302-4AAB-AEF0-815419E29289}" type="slidenum">
              <a:rPr lang="en-GB" smtClean="0"/>
              <a:pPr>
                <a:lnSpc>
                  <a:spcPct val="85000"/>
                </a:lnSpc>
                <a:spcBef>
                  <a:spcPts val="204"/>
                </a:spcBef>
              </a:pPr>
              <a:t>‹#›</a:t>
            </a:fld>
            <a:endParaRPr lang="en-GB" dirty="0"/>
          </a:p>
        </p:txBody>
      </p:sp>
    </p:spTree>
    <p:extLst>
      <p:ext uri="{BB962C8B-B14F-4D97-AF65-F5344CB8AC3E}">
        <p14:creationId xmlns:p14="http://schemas.microsoft.com/office/powerpoint/2010/main" val="1236890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2376" y="643468"/>
            <a:ext cx="8654595" cy="461548"/>
          </a:xfrm>
          <a:prstGeom prst="rect">
            <a:avLst/>
          </a:prstGeom>
        </p:spPr>
        <p:txBody>
          <a:bodyPr vert="horz" wrap="square" lIns="0" tIns="0" rIns="0" bIns="0" rtlCol="0" anchor="t">
            <a:spAutoFit/>
          </a:bodyPr>
          <a:lstStyle/>
          <a:p>
            <a:r>
              <a:rPr lang="en-US" dirty="0"/>
              <a:t>Click to add emphasis part of title</a:t>
            </a:r>
          </a:p>
        </p:txBody>
      </p:sp>
      <p:sp>
        <p:nvSpPr>
          <p:cNvPr id="3" name="Text Placeholder 2"/>
          <p:cNvSpPr>
            <a:spLocks noGrp="1"/>
          </p:cNvSpPr>
          <p:nvPr>
            <p:ph type="body" idx="1"/>
          </p:nvPr>
        </p:nvSpPr>
        <p:spPr>
          <a:xfrm>
            <a:off x="247650" y="1388443"/>
            <a:ext cx="8651621" cy="264300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p:cNvGrpSpPr/>
          <p:nvPr/>
        </p:nvGrpSpPr>
        <p:grpSpPr>
          <a:xfrm>
            <a:off x="6965726" y="4594675"/>
            <a:ext cx="1933546" cy="355982"/>
            <a:chOff x="10239375" y="6688139"/>
            <a:chExt cx="2842245" cy="523426"/>
          </a:xfrm>
        </p:grpSpPr>
        <p:pic>
          <p:nvPicPr>
            <p:cNvPr id="11" name="Picture 10" descr="IPSOS_GAMECHANGERS_blue.png"/>
            <p:cNvPicPr>
              <a:picLocks noChangeAspect="1"/>
            </p:cNvPicPr>
            <p:nvPr/>
          </p:nvPicPr>
          <p:blipFill rotWithShape="1">
            <a:blip r:embed="rId42" cstate="print">
              <a:extLst>
                <a:ext uri="{28A0092B-C50C-407E-A947-70E740481C1C}">
                  <a14:useLocalDpi xmlns:a14="http://schemas.microsoft.com/office/drawing/2010/main" val="0"/>
                </a:ext>
              </a:extLst>
            </a:blip>
            <a:srcRect l="78888" t="-9671" b="-1"/>
            <a:stretch/>
          </p:blipFill>
          <p:spPr>
            <a:xfrm>
              <a:off x="12526963" y="6688139"/>
              <a:ext cx="554657" cy="523426"/>
            </a:xfrm>
            <a:prstGeom prst="rect">
              <a:avLst/>
            </a:prstGeom>
          </p:spPr>
        </p:pic>
        <p:pic>
          <p:nvPicPr>
            <p:cNvPr id="12" name="Picture 11" descr="IPSOS_GAMECHANGERS_blue.png"/>
            <p:cNvPicPr>
              <a:picLocks noChangeAspect="1"/>
            </p:cNvPicPr>
            <p:nvPr userDrawn="1"/>
          </p:nvPicPr>
          <p:blipFill rotWithShape="1">
            <a:blip r:embed="rId42" cstate="print">
              <a:extLst>
                <a:ext uri="{28A0092B-C50C-407E-A947-70E740481C1C}">
                  <a14:useLocalDpi xmlns:a14="http://schemas.microsoft.com/office/drawing/2010/main" val="0"/>
                </a:ext>
              </a:extLst>
            </a:blip>
            <a:srcRect t="14610" r="22774"/>
            <a:stretch/>
          </p:blipFill>
          <p:spPr>
            <a:xfrm>
              <a:off x="10239375" y="6804025"/>
              <a:ext cx="2028825" cy="407539"/>
            </a:xfrm>
            <a:prstGeom prst="rect">
              <a:avLst/>
            </a:prstGeom>
          </p:spPr>
        </p:pic>
      </p:grpSp>
      <p:sp>
        <p:nvSpPr>
          <p:cNvPr id="13" name="TextBox 12"/>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2"/>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2"/>
              </a:solidFill>
              <a:latin typeface="+mn-lt"/>
              <a:ea typeface="+mn-ea"/>
              <a:cs typeface="+mn-cs"/>
            </a:endParaRPr>
          </a:p>
        </p:txBody>
      </p:sp>
      <p:sp>
        <p:nvSpPr>
          <p:cNvPr id="23" name="TextBox 22"/>
          <p:cNvSpPr txBox="1"/>
          <p:nvPr userDrawn="1"/>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2"/>
                </a:solidFill>
                <a:latin typeface="+mn-lt"/>
                <a:ea typeface="+mn-ea"/>
                <a:cs typeface="+mn-cs"/>
              </a:rPr>
              <a:t>© 2018 Ipsos.</a:t>
            </a:r>
            <a:endParaRPr lang="en-GB" sz="1200" dirty="0">
              <a:solidFill>
                <a:srgbClr val="1C1C1C">
                  <a:lumMod val="75000"/>
                  <a:lumOff val="25000"/>
                </a:srgbClr>
              </a:solidFill>
            </a:endParaRPr>
          </a:p>
        </p:txBody>
      </p:sp>
    </p:spTree>
    <p:extLst>
      <p:ext uri="{BB962C8B-B14F-4D97-AF65-F5344CB8AC3E}">
        <p14:creationId xmlns:p14="http://schemas.microsoft.com/office/powerpoint/2010/main" val="1179344813"/>
      </p:ext>
    </p:extLst>
  </p:cSld>
  <p:clrMap bg1="lt1" tx1="dk1" bg2="lt2" tx2="dk2" accent1="accent1" accent2="accent2" accent3="accent3" accent4="accent4" accent5="accent5" accent6="accent6" hlink="hlink" folHlink="folHlink"/>
  <p:sldLayoutIdLst>
    <p:sldLayoutId id="2147493318" r:id="rId1"/>
    <p:sldLayoutId id="2147493396" r:id="rId2"/>
    <p:sldLayoutId id="2147493403" r:id="rId3"/>
    <p:sldLayoutId id="2147493397" r:id="rId4"/>
    <p:sldLayoutId id="2147493398" r:id="rId5"/>
    <p:sldLayoutId id="2147493399" r:id="rId6"/>
    <p:sldLayoutId id="2147493383" r:id="rId7"/>
    <p:sldLayoutId id="2147493319" r:id="rId8"/>
    <p:sldLayoutId id="2147493322" r:id="rId9"/>
    <p:sldLayoutId id="2147493323" r:id="rId10"/>
    <p:sldLayoutId id="2147493382" r:id="rId11"/>
    <p:sldLayoutId id="2147493314" r:id="rId12"/>
    <p:sldLayoutId id="2147493315" r:id="rId13"/>
    <p:sldLayoutId id="2147493391" r:id="rId14"/>
    <p:sldLayoutId id="2147493388" r:id="rId15"/>
    <p:sldLayoutId id="2147493316" r:id="rId16"/>
    <p:sldLayoutId id="2147493390" r:id="rId17"/>
    <p:sldLayoutId id="2147493317" r:id="rId18"/>
    <p:sldLayoutId id="2147493331" r:id="rId19"/>
    <p:sldLayoutId id="2147493332" r:id="rId20"/>
    <p:sldLayoutId id="2147493333" r:id="rId21"/>
    <p:sldLayoutId id="2147493334" r:id="rId22"/>
    <p:sldLayoutId id="2147493335" r:id="rId23"/>
    <p:sldLayoutId id="2147493336" r:id="rId24"/>
    <p:sldLayoutId id="2147493339" r:id="rId25"/>
    <p:sldLayoutId id="2147493340" r:id="rId26"/>
    <p:sldLayoutId id="2147493392" r:id="rId27"/>
    <p:sldLayoutId id="2147493393" r:id="rId28"/>
    <p:sldLayoutId id="2147493394" r:id="rId29"/>
    <p:sldLayoutId id="2147493395" r:id="rId30"/>
    <p:sldLayoutId id="2147493353" r:id="rId31"/>
    <p:sldLayoutId id="2147493386" r:id="rId32"/>
    <p:sldLayoutId id="2147493385" r:id="rId33"/>
    <p:sldLayoutId id="2147493379" r:id="rId34"/>
    <p:sldLayoutId id="2147493380" r:id="rId35"/>
    <p:sldLayoutId id="2147493384" r:id="rId36"/>
    <p:sldLayoutId id="2147493389" r:id="rId37"/>
    <p:sldLayoutId id="2147493387" r:id="rId38"/>
    <p:sldLayoutId id="2147493400" r:id="rId39"/>
    <p:sldLayoutId id="2147493402" r:id="rId40"/>
  </p:sldLayoutIdLst>
  <p:hf hdr="0"/>
  <p:txStyles>
    <p:titleStyle>
      <a:lvl1pPr algn="l" defTabSz="924282" rtl="0" eaLnBrk="1" latinLnBrk="0" hangingPunct="1">
        <a:lnSpc>
          <a:spcPct val="90000"/>
        </a:lnSpc>
        <a:spcBef>
          <a:spcPts val="408"/>
        </a:spcBef>
        <a:buNone/>
        <a:tabLst/>
        <a:defRPr sz="3300" b="1" kern="1200">
          <a:solidFill>
            <a:schemeClr val="tx1"/>
          </a:solidFill>
          <a:latin typeface="+mj-lt"/>
          <a:ea typeface="+mj-ea"/>
          <a:cs typeface="+mj-cs"/>
        </a:defRPr>
      </a:lvl1pPr>
    </p:titleStyle>
    <p:body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24282" rtl="0" eaLnBrk="1" latinLnBrk="0" hangingPunct="1">
        <a:defRPr sz="1800" kern="1200">
          <a:solidFill>
            <a:schemeClr val="tx1"/>
          </a:solidFill>
          <a:latin typeface="+mn-lt"/>
          <a:ea typeface="+mn-ea"/>
          <a:cs typeface="+mn-cs"/>
        </a:defRPr>
      </a:lvl1pPr>
      <a:lvl2pPr marL="462140" algn="l" defTabSz="924282" rtl="0" eaLnBrk="1" latinLnBrk="0" hangingPunct="1">
        <a:defRPr sz="1800" kern="1200">
          <a:solidFill>
            <a:schemeClr val="tx1"/>
          </a:solidFill>
          <a:latin typeface="+mn-lt"/>
          <a:ea typeface="+mn-ea"/>
          <a:cs typeface="+mn-cs"/>
        </a:defRPr>
      </a:lvl2pPr>
      <a:lvl3pPr marL="924282" algn="l" defTabSz="924282" rtl="0" eaLnBrk="1" latinLnBrk="0" hangingPunct="1">
        <a:defRPr sz="1800" kern="1200">
          <a:solidFill>
            <a:schemeClr val="tx1"/>
          </a:solidFill>
          <a:latin typeface="+mn-lt"/>
          <a:ea typeface="+mn-ea"/>
          <a:cs typeface="+mn-cs"/>
        </a:defRPr>
      </a:lvl3pPr>
      <a:lvl4pPr marL="1386422" algn="l" defTabSz="924282" rtl="0" eaLnBrk="1" latinLnBrk="0" hangingPunct="1">
        <a:defRPr sz="1800" kern="1200">
          <a:solidFill>
            <a:schemeClr val="tx1"/>
          </a:solidFill>
          <a:latin typeface="+mn-lt"/>
          <a:ea typeface="+mn-ea"/>
          <a:cs typeface="+mn-cs"/>
        </a:defRPr>
      </a:lvl4pPr>
      <a:lvl5pPr marL="1848564" algn="l" defTabSz="924282" rtl="0" eaLnBrk="1" latinLnBrk="0" hangingPunct="1">
        <a:defRPr sz="1800" kern="1200">
          <a:solidFill>
            <a:schemeClr val="tx1"/>
          </a:solidFill>
          <a:latin typeface="+mn-lt"/>
          <a:ea typeface="+mn-ea"/>
          <a:cs typeface="+mn-cs"/>
        </a:defRPr>
      </a:lvl5pPr>
      <a:lvl6pPr marL="2310704" algn="l" defTabSz="924282" rtl="0" eaLnBrk="1" latinLnBrk="0" hangingPunct="1">
        <a:defRPr sz="1800" kern="1200">
          <a:solidFill>
            <a:schemeClr val="tx1"/>
          </a:solidFill>
          <a:latin typeface="+mn-lt"/>
          <a:ea typeface="+mn-ea"/>
          <a:cs typeface="+mn-cs"/>
        </a:defRPr>
      </a:lvl6pPr>
      <a:lvl7pPr marL="2772846" algn="l" defTabSz="924282" rtl="0" eaLnBrk="1" latinLnBrk="0" hangingPunct="1">
        <a:defRPr sz="1800" kern="1200">
          <a:solidFill>
            <a:schemeClr val="tx1"/>
          </a:solidFill>
          <a:latin typeface="+mn-lt"/>
          <a:ea typeface="+mn-ea"/>
          <a:cs typeface="+mn-cs"/>
        </a:defRPr>
      </a:lvl7pPr>
      <a:lvl8pPr marL="3234986" algn="l" defTabSz="924282" rtl="0" eaLnBrk="1" latinLnBrk="0" hangingPunct="1">
        <a:defRPr sz="1800" kern="1200">
          <a:solidFill>
            <a:schemeClr val="tx1"/>
          </a:solidFill>
          <a:latin typeface="+mn-lt"/>
          <a:ea typeface="+mn-ea"/>
          <a:cs typeface="+mn-cs"/>
        </a:defRPr>
      </a:lvl8pPr>
      <a:lvl9pPr marL="3697126" algn="l" defTabSz="92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40.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0.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1.jpg"/><Relationship Id="rId13" Type="http://schemas.openxmlformats.org/officeDocument/2006/relationships/image" Target="../media/image16.jpeg"/><Relationship Id="rId18" Type="http://schemas.openxmlformats.org/officeDocument/2006/relationships/chart" Target="../charts/chart2.xml"/><Relationship Id="rId3" Type="http://schemas.openxmlformats.org/officeDocument/2006/relationships/image" Target="../media/image6.jpg"/><Relationship Id="rId7" Type="http://schemas.openxmlformats.org/officeDocument/2006/relationships/image" Target="../media/image10.jpg"/><Relationship Id="rId12" Type="http://schemas.openxmlformats.org/officeDocument/2006/relationships/image" Target="../media/image15.jpg"/><Relationship Id="rId17" Type="http://schemas.openxmlformats.org/officeDocument/2006/relationships/chart" Target="../charts/chart1.xml"/><Relationship Id="rId2" Type="http://schemas.openxmlformats.org/officeDocument/2006/relationships/image" Target="../media/image5.jpg"/><Relationship Id="rId16"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jpg"/><Relationship Id="rId5" Type="http://schemas.openxmlformats.org/officeDocument/2006/relationships/image" Target="../media/image8.jpg"/><Relationship Id="rId15" Type="http://schemas.openxmlformats.org/officeDocument/2006/relationships/image" Target="../media/image18.png"/><Relationship Id="rId10" Type="http://schemas.openxmlformats.org/officeDocument/2006/relationships/image" Target="../media/image13.jpg"/><Relationship Id="rId4" Type="http://schemas.openxmlformats.org/officeDocument/2006/relationships/image" Target="../media/image7.jpg"/><Relationship Id="rId9" Type="http://schemas.openxmlformats.org/officeDocument/2006/relationships/image" Target="../media/image12.jpg"/><Relationship Id="rId14"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40.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png"/><Relationship Id="rId7"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40.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6.xml"/><Relationship Id="rId1" Type="http://schemas.openxmlformats.org/officeDocument/2006/relationships/slideLayout" Target="../slideLayouts/slideLayout40.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xml"/><Relationship Id="rId6" Type="http://schemas.openxmlformats.org/officeDocument/2006/relationships/chart" Target="../charts/chart19.xml"/><Relationship Id="rId5" Type="http://schemas.openxmlformats.org/officeDocument/2006/relationships/chart" Target="../charts/chart18.xml"/><Relationship Id="rId4" Type="http://schemas.openxmlformats.org/officeDocument/2006/relationships/chart" Target="../charts/chart17.xml"/></Relationships>
</file>

<file path=ppt/slides/_rels/slide29.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2.xml"/><Relationship Id="rId4" Type="http://schemas.openxmlformats.org/officeDocument/2006/relationships/chart" Target="../charts/chart22.xml"/></Relationships>
</file>

<file path=ppt/slides/_rels/slide30.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2.xml"/><Relationship Id="rId4" Type="http://schemas.openxmlformats.org/officeDocument/2006/relationships/chart" Target="../charts/chart25.xml"/></Relationships>
</file>

<file path=ppt/slides/_rels/slide31.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chart" Target="../charts/chart28.xml"/></Relationships>
</file>

<file path=ppt/slides/_rels/slide32.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Layout" Target="../slideLayouts/slideLayout2.xml"/><Relationship Id="rId6" Type="http://schemas.openxmlformats.org/officeDocument/2006/relationships/chart" Target="../charts/chart33.xml"/><Relationship Id="rId5" Type="http://schemas.openxmlformats.org/officeDocument/2006/relationships/chart" Target="../charts/chart32.xml"/><Relationship Id="rId4" Type="http://schemas.openxmlformats.org/officeDocument/2006/relationships/chart" Target="../charts/chart31.xml"/></Relationships>
</file>

<file path=ppt/slides/_rels/slide33.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chart" Target="../charts/chart36.xml"/><Relationship Id="rId4" Type="http://schemas.openxmlformats.org/officeDocument/2006/relationships/chart" Target="../charts/chart35.xml"/></Relationships>
</file>

<file path=ppt/slides/_rels/slide34.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chart" Target="../charts/chart37.xml"/><Relationship Id="rId1" Type="http://schemas.openxmlformats.org/officeDocument/2006/relationships/slideLayout" Target="../slideLayouts/slideLayout2.xml"/><Relationship Id="rId4" Type="http://schemas.openxmlformats.org/officeDocument/2006/relationships/chart" Target="../charts/chart39.xml"/></Relationships>
</file>

<file path=ppt/slides/_rels/slide35.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chart" Target="../charts/chart42.xml"/><Relationship Id="rId4" Type="http://schemas.openxmlformats.org/officeDocument/2006/relationships/chart" Target="../charts/chart41.xml"/></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40.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40.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40.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25000"/>
          <a:stretch/>
        </p:blipFill>
        <p:spPr>
          <a:xfrm>
            <a:off x="0" y="0"/>
            <a:ext cx="9144000" cy="5143500"/>
          </a:xfrm>
          <a:prstGeom prst="rect">
            <a:avLst/>
          </a:prstGeom>
        </p:spPr>
      </p:pic>
      <p:sp>
        <p:nvSpPr>
          <p:cNvPr id="8" name="Rectangle 7"/>
          <p:cNvSpPr/>
          <p:nvPr/>
        </p:nvSpPr>
        <p:spPr>
          <a:xfrm>
            <a:off x="0" y="0"/>
            <a:ext cx="9144000" cy="5143500"/>
          </a:xfrm>
          <a:prstGeom prst="rect">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Title 3"/>
          <p:cNvSpPr>
            <a:spLocks noGrp="1"/>
          </p:cNvSpPr>
          <p:nvPr>
            <p:ph type="title"/>
          </p:nvPr>
        </p:nvSpPr>
        <p:spPr bwMode="white">
          <a:xfrm>
            <a:off x="571774" y="2107497"/>
            <a:ext cx="8327498" cy="1944507"/>
          </a:xfrm>
        </p:spPr>
        <p:txBody>
          <a:bodyPr anchor="ctr"/>
          <a:lstStyle/>
          <a:p>
            <a:r>
              <a:rPr lang="en-GB" dirty="0">
                <a:solidFill>
                  <a:schemeClr val="bg1"/>
                </a:solidFill>
              </a:rPr>
              <a:t>Ipsos quality awards 2018</a:t>
            </a:r>
          </a:p>
        </p:txBody>
      </p:sp>
      <p:sp>
        <p:nvSpPr>
          <p:cNvPr id="16" name="TextBox 15"/>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1</a:t>
            </a:fld>
            <a:endParaRPr lang="en-GB" sz="800" kern="1200" dirty="0">
              <a:solidFill>
                <a:schemeClr val="bg1"/>
              </a:solidFill>
              <a:latin typeface="+mn-lt"/>
              <a:ea typeface="+mn-ea"/>
              <a:cs typeface="+mn-cs"/>
            </a:endParaRPr>
          </a:p>
        </p:txBody>
      </p:sp>
      <p:sp>
        <p:nvSpPr>
          <p:cNvPr id="17" name="TextBox 16"/>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2018 Ipsos.</a:t>
            </a:r>
            <a:endParaRPr lang="en-GB" sz="1200" dirty="0">
              <a:solidFill>
                <a:schemeClr val="bg1"/>
              </a:solidFill>
            </a:endParaRPr>
          </a:p>
        </p:txBody>
      </p:sp>
      <p:pic>
        <p:nvPicPr>
          <p:cNvPr id="12" name="Picture 11"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14" name="Picture 13" descr="IPSOS_GAMECHANGERS_blue.png"/>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15" name="Text Placeholder 4"/>
          <p:cNvSpPr>
            <a:spLocks noGrp="1"/>
          </p:cNvSpPr>
          <p:nvPr>
            <p:ph type="body" sz="quarter" idx="13"/>
          </p:nvPr>
        </p:nvSpPr>
        <p:spPr>
          <a:xfrm>
            <a:off x="629736" y="1379717"/>
            <a:ext cx="8269536" cy="621884"/>
          </a:xfrm>
        </p:spPr>
        <p:txBody>
          <a:bodyPr>
            <a:noAutofit/>
          </a:bodyPr>
          <a:lstStyle/>
          <a:p>
            <a:r>
              <a:rPr lang="en-GB" sz="2300" dirty="0"/>
              <a:t>Ipsos 2017 Competitive Customer Experience survey results</a:t>
            </a:r>
          </a:p>
        </p:txBody>
      </p:sp>
    </p:spTree>
    <p:extLst>
      <p:ext uri="{BB962C8B-B14F-4D97-AF65-F5344CB8AC3E}">
        <p14:creationId xmlns:p14="http://schemas.microsoft.com/office/powerpoint/2010/main" val="1541332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3429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354" rtl="0" eaLnBrk="1" latinLnBrk="0" hangingPunct="1">
              <a:defRPr sz="1800" kern="1200">
                <a:solidFill>
                  <a:schemeClr val="lt1"/>
                </a:solidFill>
                <a:latin typeface="+mn-lt"/>
                <a:ea typeface="+mn-ea"/>
                <a:cs typeface="+mn-cs"/>
              </a:defRPr>
            </a:lvl1pPr>
            <a:lvl2pPr marL="457178" algn="l" defTabSz="914354" rtl="0" eaLnBrk="1" latinLnBrk="0" hangingPunct="1">
              <a:defRPr sz="1800" kern="1200">
                <a:solidFill>
                  <a:schemeClr val="lt1"/>
                </a:solidFill>
                <a:latin typeface="+mn-lt"/>
                <a:ea typeface="+mn-ea"/>
                <a:cs typeface="+mn-cs"/>
              </a:defRPr>
            </a:lvl2pPr>
            <a:lvl3pPr marL="914354" algn="l" defTabSz="914354" rtl="0" eaLnBrk="1" latinLnBrk="0" hangingPunct="1">
              <a:defRPr sz="1800" kern="1200">
                <a:solidFill>
                  <a:schemeClr val="lt1"/>
                </a:solidFill>
                <a:latin typeface="+mn-lt"/>
                <a:ea typeface="+mn-ea"/>
                <a:cs typeface="+mn-cs"/>
              </a:defRPr>
            </a:lvl3pPr>
            <a:lvl4pPr marL="1371532" algn="l" defTabSz="914354" rtl="0" eaLnBrk="1" latinLnBrk="0" hangingPunct="1">
              <a:defRPr sz="1800" kern="1200">
                <a:solidFill>
                  <a:schemeClr val="lt1"/>
                </a:solidFill>
                <a:latin typeface="+mn-lt"/>
                <a:ea typeface="+mn-ea"/>
                <a:cs typeface="+mn-cs"/>
              </a:defRPr>
            </a:lvl4pPr>
            <a:lvl5pPr marL="1828709" algn="l" defTabSz="914354" rtl="0" eaLnBrk="1" latinLnBrk="0" hangingPunct="1">
              <a:defRPr sz="1800" kern="1200">
                <a:solidFill>
                  <a:schemeClr val="lt1"/>
                </a:solidFill>
                <a:latin typeface="+mn-lt"/>
                <a:ea typeface="+mn-ea"/>
                <a:cs typeface="+mn-cs"/>
              </a:defRPr>
            </a:lvl5pPr>
            <a:lvl6pPr marL="2285886" algn="l" defTabSz="914354" rtl="0" eaLnBrk="1" latinLnBrk="0" hangingPunct="1">
              <a:defRPr sz="1800" kern="1200">
                <a:solidFill>
                  <a:schemeClr val="lt1"/>
                </a:solidFill>
                <a:latin typeface="+mn-lt"/>
                <a:ea typeface="+mn-ea"/>
                <a:cs typeface="+mn-cs"/>
              </a:defRPr>
            </a:lvl6pPr>
            <a:lvl7pPr marL="2743062" algn="l" defTabSz="914354" rtl="0" eaLnBrk="1" latinLnBrk="0" hangingPunct="1">
              <a:defRPr sz="1800" kern="1200">
                <a:solidFill>
                  <a:schemeClr val="lt1"/>
                </a:solidFill>
                <a:latin typeface="+mn-lt"/>
                <a:ea typeface="+mn-ea"/>
                <a:cs typeface="+mn-cs"/>
              </a:defRPr>
            </a:lvl7pPr>
            <a:lvl8pPr marL="3200240" algn="l" defTabSz="914354" rtl="0" eaLnBrk="1" latinLnBrk="0" hangingPunct="1">
              <a:defRPr sz="1800" kern="1200">
                <a:solidFill>
                  <a:schemeClr val="lt1"/>
                </a:solidFill>
                <a:latin typeface="+mn-lt"/>
                <a:ea typeface="+mn-ea"/>
                <a:cs typeface="+mn-cs"/>
              </a:defRPr>
            </a:lvl8pPr>
            <a:lvl9pPr marL="3657418" algn="l" defTabSz="914354" rtl="0" eaLnBrk="1" latinLnBrk="0" hangingPunct="1">
              <a:defRPr sz="1800" kern="1200">
                <a:solidFill>
                  <a:schemeClr val="lt1"/>
                </a:solidFill>
                <a:latin typeface="+mn-lt"/>
                <a:ea typeface="+mn-ea"/>
                <a:cs typeface="+mn-cs"/>
              </a:defRPr>
            </a:lvl9pPr>
          </a:lstStyle>
          <a:p>
            <a:pPr algn="ctr"/>
            <a:endParaRPr lang="en-US"/>
          </a:p>
        </p:txBody>
      </p:sp>
      <p:sp>
        <p:nvSpPr>
          <p:cNvPr id="12" name="Text Placeholder 3"/>
          <p:cNvSpPr txBox="1">
            <a:spLocks/>
          </p:cNvSpPr>
          <p:nvPr/>
        </p:nvSpPr>
        <p:spPr>
          <a:xfrm>
            <a:off x="235745" y="455491"/>
            <a:ext cx="2957512" cy="902876"/>
          </a:xfrm>
          <a:prstGeom prst="rect">
            <a:avLst/>
          </a:prstGeom>
        </p:spPr>
        <p:txBody>
          <a:bodyPr wrap="square" lIns="0" tIns="0" rIns="0" bIns="0" anchor="t" anchorCtr="0">
            <a:sp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lvl="0">
              <a:spcBef>
                <a:spcPct val="20000"/>
              </a:spcBef>
              <a:defRPr/>
            </a:pPr>
            <a:r>
              <a:rPr lang="en-US" sz="5867" dirty="0">
                <a:solidFill>
                  <a:schemeClr val="bg1"/>
                </a:solidFill>
                <a:latin typeface="+mj-lt"/>
              </a:rPr>
              <a:t>CONTENT</a:t>
            </a:r>
          </a:p>
        </p:txBody>
      </p:sp>
      <p:grpSp>
        <p:nvGrpSpPr>
          <p:cNvPr id="2" name="Group 1"/>
          <p:cNvGrpSpPr/>
          <p:nvPr/>
        </p:nvGrpSpPr>
        <p:grpSpPr>
          <a:xfrm>
            <a:off x="2310430" y="1632545"/>
            <a:ext cx="6635064" cy="2606686"/>
            <a:chOff x="2310430" y="1669394"/>
            <a:chExt cx="6635064" cy="1678879"/>
          </a:xfrm>
        </p:grpSpPr>
        <p:sp>
          <p:nvSpPr>
            <p:cNvPr id="13" name="TextBox 77"/>
            <p:cNvSpPr txBox="1"/>
            <p:nvPr/>
          </p:nvSpPr>
          <p:spPr>
            <a:xfrm>
              <a:off x="2310430" y="1669394"/>
              <a:ext cx="1008238" cy="257698"/>
            </a:xfrm>
            <a:prstGeom prst="rect">
              <a:avLst/>
            </a:prstGeom>
            <a:noFill/>
          </p:spPr>
          <p:txBody>
            <a:bodyPr wrap="square" rtlCol="0" anchor="ctr">
              <a:sp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algn="r" fontAlgn="base"/>
              <a:r>
                <a:rPr lang="en-US" sz="2000" b="1" dirty="0">
                  <a:solidFill>
                    <a:schemeClr val="bg1"/>
                  </a:solidFill>
                  <a:latin typeface="+mj-lt"/>
                  <a:ea typeface="Open Sans" panose="020B0606030504020204" pitchFamily="34" charset="0"/>
                  <a:cs typeface="Open Sans" panose="020B0606030504020204" pitchFamily="34" charset="0"/>
                </a:rPr>
                <a:t>01</a:t>
              </a:r>
            </a:p>
          </p:txBody>
        </p:sp>
        <p:sp>
          <p:nvSpPr>
            <p:cNvPr id="14" name="TextBox 78"/>
            <p:cNvSpPr txBox="1"/>
            <p:nvPr/>
          </p:nvSpPr>
          <p:spPr>
            <a:xfrm>
              <a:off x="2310430" y="2024689"/>
              <a:ext cx="1008238" cy="257698"/>
            </a:xfrm>
            <a:prstGeom prst="rect">
              <a:avLst/>
            </a:prstGeom>
            <a:noFill/>
          </p:spPr>
          <p:txBody>
            <a:bodyPr wrap="square" rtlCol="0" anchor="ctr">
              <a:sp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algn="r" fontAlgn="base"/>
              <a:r>
                <a:rPr lang="en-US" sz="2000" b="1">
                  <a:solidFill>
                    <a:schemeClr val="bg1"/>
                  </a:solidFill>
                  <a:latin typeface="+mj-lt"/>
                  <a:ea typeface="Open Sans" panose="020B0606030504020204" pitchFamily="34" charset="0"/>
                  <a:cs typeface="Open Sans" panose="020B0606030504020204" pitchFamily="34" charset="0"/>
                </a:rPr>
                <a:t>02</a:t>
              </a:r>
              <a:endParaRPr lang="en-US" sz="2000" b="1" dirty="0">
                <a:solidFill>
                  <a:schemeClr val="bg1"/>
                </a:solidFill>
                <a:latin typeface="+mj-lt"/>
                <a:ea typeface="Open Sans" panose="020B0606030504020204" pitchFamily="34" charset="0"/>
                <a:cs typeface="Open Sans" panose="020B0606030504020204" pitchFamily="34" charset="0"/>
              </a:endParaRPr>
            </a:p>
          </p:txBody>
        </p:sp>
        <p:sp>
          <p:nvSpPr>
            <p:cNvPr id="15" name="TextBox 79"/>
            <p:cNvSpPr txBox="1"/>
            <p:nvPr/>
          </p:nvSpPr>
          <p:spPr>
            <a:xfrm>
              <a:off x="2310430" y="2379984"/>
              <a:ext cx="1008238" cy="257698"/>
            </a:xfrm>
            <a:prstGeom prst="rect">
              <a:avLst/>
            </a:prstGeom>
            <a:noFill/>
          </p:spPr>
          <p:txBody>
            <a:bodyPr wrap="square" rtlCol="0" anchor="ctr">
              <a:sp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algn="r" fontAlgn="base"/>
              <a:r>
                <a:rPr lang="en-US" sz="2000" b="1">
                  <a:solidFill>
                    <a:schemeClr val="bg1"/>
                  </a:solidFill>
                  <a:latin typeface="+mj-lt"/>
                  <a:ea typeface="Open Sans" panose="020B0606030504020204" pitchFamily="34" charset="0"/>
                  <a:cs typeface="Open Sans" panose="020B0606030504020204" pitchFamily="34" charset="0"/>
                </a:rPr>
                <a:t>03</a:t>
              </a:r>
              <a:endParaRPr lang="en-US" sz="2000" b="1" dirty="0">
                <a:solidFill>
                  <a:schemeClr val="bg1"/>
                </a:solidFill>
                <a:latin typeface="+mj-lt"/>
                <a:ea typeface="Open Sans" panose="020B0606030504020204" pitchFamily="34" charset="0"/>
                <a:cs typeface="Open Sans" panose="020B0606030504020204" pitchFamily="34" charset="0"/>
              </a:endParaRPr>
            </a:p>
          </p:txBody>
        </p:sp>
        <p:sp>
          <p:nvSpPr>
            <p:cNvPr id="16" name="TextBox 80"/>
            <p:cNvSpPr txBox="1"/>
            <p:nvPr/>
          </p:nvSpPr>
          <p:spPr>
            <a:xfrm>
              <a:off x="2310430" y="2735280"/>
              <a:ext cx="1008238" cy="257698"/>
            </a:xfrm>
            <a:prstGeom prst="rect">
              <a:avLst/>
            </a:prstGeom>
            <a:noFill/>
          </p:spPr>
          <p:txBody>
            <a:bodyPr wrap="square" rtlCol="0" anchor="ctr">
              <a:sp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algn="r" fontAlgn="base"/>
              <a:r>
                <a:rPr lang="en-US" sz="2000" b="1">
                  <a:solidFill>
                    <a:schemeClr val="bg1"/>
                  </a:solidFill>
                  <a:latin typeface="+mj-lt"/>
                  <a:ea typeface="Open Sans" panose="020B0606030504020204" pitchFamily="34" charset="0"/>
                  <a:cs typeface="Open Sans" panose="020B0606030504020204" pitchFamily="34" charset="0"/>
                </a:rPr>
                <a:t>04</a:t>
              </a:r>
              <a:endParaRPr lang="en-US" sz="2000" b="1" dirty="0">
                <a:solidFill>
                  <a:schemeClr val="bg1"/>
                </a:solidFill>
                <a:latin typeface="+mj-lt"/>
                <a:ea typeface="Open Sans" panose="020B0606030504020204" pitchFamily="34" charset="0"/>
                <a:cs typeface="Open Sans" panose="020B0606030504020204" pitchFamily="34" charset="0"/>
              </a:endParaRPr>
            </a:p>
          </p:txBody>
        </p:sp>
        <p:sp>
          <p:nvSpPr>
            <p:cNvPr id="17" name="TextBox 81"/>
            <p:cNvSpPr txBox="1"/>
            <p:nvPr/>
          </p:nvSpPr>
          <p:spPr>
            <a:xfrm>
              <a:off x="2310430" y="3090575"/>
              <a:ext cx="1008238" cy="257698"/>
            </a:xfrm>
            <a:prstGeom prst="rect">
              <a:avLst/>
            </a:prstGeom>
            <a:noFill/>
          </p:spPr>
          <p:txBody>
            <a:bodyPr wrap="square" rtlCol="0" anchor="ctr">
              <a:sp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algn="r" fontAlgn="base"/>
              <a:r>
                <a:rPr lang="en-US" sz="2000" b="1">
                  <a:solidFill>
                    <a:schemeClr val="bg1"/>
                  </a:solidFill>
                  <a:latin typeface="+mj-lt"/>
                  <a:ea typeface="Open Sans" panose="020B0606030504020204" pitchFamily="34" charset="0"/>
                  <a:cs typeface="Open Sans" panose="020B0606030504020204" pitchFamily="34" charset="0"/>
                </a:rPr>
                <a:t>05</a:t>
              </a:r>
              <a:endParaRPr lang="en-US" sz="2000" b="1" dirty="0">
                <a:solidFill>
                  <a:schemeClr val="bg1"/>
                </a:solidFill>
                <a:latin typeface="+mj-lt"/>
                <a:ea typeface="Open Sans" panose="020B0606030504020204" pitchFamily="34" charset="0"/>
                <a:cs typeface="Open Sans" panose="020B0606030504020204" pitchFamily="34" charset="0"/>
              </a:endParaRPr>
            </a:p>
          </p:txBody>
        </p:sp>
        <p:cxnSp>
          <p:nvCxnSpPr>
            <p:cNvPr id="21" name="Straight Connector 20"/>
            <p:cNvCxnSpPr/>
            <p:nvPr/>
          </p:nvCxnSpPr>
          <p:spPr>
            <a:xfrm>
              <a:off x="2717799" y="1975017"/>
              <a:ext cx="6227695" cy="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717799" y="2330937"/>
              <a:ext cx="6227695" cy="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717799" y="2686857"/>
              <a:ext cx="6227695" cy="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717799" y="3042777"/>
              <a:ext cx="6227695" cy="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2" name="TextBox 77"/>
            <p:cNvSpPr txBox="1"/>
            <p:nvPr/>
          </p:nvSpPr>
          <p:spPr>
            <a:xfrm>
              <a:off x="3540544" y="1669395"/>
              <a:ext cx="4731676" cy="257698"/>
            </a:xfrm>
            <a:prstGeom prst="rect">
              <a:avLst/>
            </a:prstGeom>
            <a:noFill/>
          </p:spPr>
          <p:txBody>
            <a:bodyPr wrap="square" rtlCol="0" anchor="ctr">
              <a:sp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fontAlgn="base"/>
              <a:r>
                <a:rPr lang="en-US" sz="2000" b="1" dirty="0">
                  <a:solidFill>
                    <a:schemeClr val="tx2"/>
                  </a:solidFill>
                  <a:latin typeface="+mj-lt"/>
                  <a:ea typeface="Open Sans" panose="020B0606030504020204" pitchFamily="34" charset="0"/>
                  <a:cs typeface="Open Sans" panose="020B0606030504020204" pitchFamily="34" charset="0"/>
                </a:rPr>
                <a:t>BACKGROUND</a:t>
              </a:r>
            </a:p>
          </p:txBody>
        </p:sp>
        <p:sp>
          <p:nvSpPr>
            <p:cNvPr id="53" name="TextBox 78"/>
            <p:cNvSpPr txBox="1"/>
            <p:nvPr/>
          </p:nvSpPr>
          <p:spPr>
            <a:xfrm>
              <a:off x="3540544" y="2024690"/>
              <a:ext cx="4731676" cy="257697"/>
            </a:xfrm>
            <a:prstGeom prst="rect">
              <a:avLst/>
            </a:prstGeom>
            <a:noFill/>
          </p:spPr>
          <p:txBody>
            <a:bodyPr wrap="square" rtlCol="0" anchor="ctr">
              <a:sp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fontAlgn="base"/>
              <a:r>
                <a:rPr lang="en-US" sz="2000" b="1" dirty="0">
                  <a:solidFill>
                    <a:schemeClr val="tx2"/>
                  </a:solidFill>
                  <a:latin typeface="+mj-lt"/>
                  <a:ea typeface="Open Sans" panose="020B0606030504020204" pitchFamily="34" charset="0"/>
                  <a:cs typeface="Open Sans" panose="020B0606030504020204" pitchFamily="34" charset="0"/>
                </a:rPr>
                <a:t>ABOUT THE RESEARCH</a:t>
              </a:r>
            </a:p>
          </p:txBody>
        </p:sp>
        <p:sp>
          <p:nvSpPr>
            <p:cNvPr id="54" name="TextBox 79"/>
            <p:cNvSpPr txBox="1"/>
            <p:nvPr/>
          </p:nvSpPr>
          <p:spPr>
            <a:xfrm>
              <a:off x="3540544" y="2379985"/>
              <a:ext cx="4731676" cy="257697"/>
            </a:xfrm>
            <a:prstGeom prst="rect">
              <a:avLst/>
            </a:prstGeom>
            <a:noFill/>
          </p:spPr>
          <p:txBody>
            <a:bodyPr wrap="square" rtlCol="0" anchor="ctr">
              <a:sp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fontAlgn="base"/>
              <a:r>
                <a:rPr lang="en-US" sz="2000" b="1" dirty="0">
                  <a:solidFill>
                    <a:schemeClr val="tx2"/>
                  </a:solidFill>
                  <a:latin typeface="+mj-lt"/>
                  <a:ea typeface="Open Sans" panose="020B0606030504020204" pitchFamily="34" charset="0"/>
                  <a:cs typeface="Open Sans" panose="020B0606030504020204" pitchFamily="34" charset="0"/>
                </a:rPr>
                <a:t>HEADLINE RESULTS</a:t>
              </a:r>
            </a:p>
          </p:txBody>
        </p:sp>
        <p:sp>
          <p:nvSpPr>
            <p:cNvPr id="55" name="TextBox 80"/>
            <p:cNvSpPr txBox="1"/>
            <p:nvPr/>
          </p:nvSpPr>
          <p:spPr>
            <a:xfrm>
              <a:off x="3540544" y="2735281"/>
              <a:ext cx="4731676" cy="257697"/>
            </a:xfrm>
            <a:prstGeom prst="rect">
              <a:avLst/>
            </a:prstGeom>
            <a:noFill/>
          </p:spPr>
          <p:txBody>
            <a:bodyPr wrap="square" rtlCol="0" anchor="ctr">
              <a:sp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fontAlgn="base"/>
              <a:r>
                <a:rPr lang="en-US" sz="2000" b="1" dirty="0">
                  <a:solidFill>
                    <a:schemeClr val="tx2"/>
                  </a:solidFill>
                  <a:latin typeface="+mj-lt"/>
                  <a:ea typeface="Open Sans" panose="020B0606030504020204" pitchFamily="34" charset="0"/>
                  <a:cs typeface="Open Sans" panose="020B0606030504020204" pitchFamily="34" charset="0"/>
                </a:rPr>
                <a:t>DEMOGRAPHICS</a:t>
              </a:r>
            </a:p>
          </p:txBody>
        </p:sp>
        <p:sp>
          <p:nvSpPr>
            <p:cNvPr id="56" name="TextBox 81"/>
            <p:cNvSpPr txBox="1"/>
            <p:nvPr/>
          </p:nvSpPr>
          <p:spPr>
            <a:xfrm>
              <a:off x="3540544" y="3090576"/>
              <a:ext cx="4731676" cy="257697"/>
            </a:xfrm>
            <a:prstGeom prst="rect">
              <a:avLst/>
            </a:prstGeom>
            <a:noFill/>
          </p:spPr>
          <p:txBody>
            <a:bodyPr wrap="square" rtlCol="0" anchor="ctr">
              <a:sp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pPr fontAlgn="base"/>
              <a:r>
                <a:rPr lang="en-US" sz="2000" b="1" dirty="0">
                  <a:solidFill>
                    <a:schemeClr val="tx2"/>
                  </a:solidFill>
                  <a:latin typeface="+mj-lt"/>
                  <a:ea typeface="Open Sans" panose="020B0606030504020204" pitchFamily="34" charset="0"/>
                  <a:cs typeface="Open Sans" panose="020B0606030504020204" pitchFamily="34" charset="0"/>
                </a:rPr>
                <a:t>IPSOS QUALITY AWARDS 2016</a:t>
              </a:r>
            </a:p>
          </p:txBody>
        </p:sp>
      </p:grpSp>
      <p:sp>
        <p:nvSpPr>
          <p:cNvPr id="19" name="TextBox 18">
            <a:extLst>
              <a:ext uri="{FF2B5EF4-FFF2-40B4-BE49-F238E27FC236}">
                <a16:creationId xmlns:a16="http://schemas.microsoft.com/office/drawing/2014/main" id="{6138A1E8-3D77-4249-AA0B-2EBCFC5EFABB}"/>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2</a:t>
            </a:fld>
            <a:endParaRPr lang="en-GB" sz="800" kern="1200" dirty="0">
              <a:solidFill>
                <a:schemeClr val="bg1"/>
              </a:solidFill>
              <a:latin typeface="+mn-lt"/>
              <a:ea typeface="+mn-ea"/>
              <a:cs typeface="+mn-cs"/>
            </a:endParaRPr>
          </a:p>
        </p:txBody>
      </p:sp>
      <p:sp>
        <p:nvSpPr>
          <p:cNvPr id="20" name="TextBox 19">
            <a:extLst>
              <a:ext uri="{FF2B5EF4-FFF2-40B4-BE49-F238E27FC236}">
                <a16:creationId xmlns:a16="http://schemas.microsoft.com/office/drawing/2014/main" id="{45D2B5F0-FF31-4DF3-9099-1C096FA41AF3}"/>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2018 Ipsos.</a:t>
            </a:r>
            <a:endParaRPr lang="en-GB" sz="1200" dirty="0">
              <a:solidFill>
                <a:schemeClr val="bg1"/>
              </a:solidFill>
            </a:endParaRPr>
          </a:p>
        </p:txBody>
      </p:sp>
    </p:spTree>
    <p:extLst>
      <p:ext uri="{BB962C8B-B14F-4D97-AF65-F5344CB8AC3E}">
        <p14:creationId xmlns:p14="http://schemas.microsoft.com/office/powerpoint/2010/main" val="2571829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b="15073"/>
          <a:stretch/>
        </p:blipFill>
        <p:spPr>
          <a:xfrm>
            <a:off x="2" y="0"/>
            <a:ext cx="9143998" cy="5143500"/>
          </a:xfrm>
          <a:prstGeom prst="rect">
            <a:avLst/>
          </a:prstGeom>
        </p:spPr>
      </p:pic>
      <p:sp>
        <p:nvSpPr>
          <p:cNvPr id="8" name="Rectangle 7"/>
          <p:cNvSpPr/>
          <p:nvPr/>
        </p:nvSpPr>
        <p:spPr>
          <a:xfrm>
            <a:off x="0" y="0"/>
            <a:ext cx="9144000" cy="5143500"/>
          </a:xfrm>
          <a:prstGeom prst="rect">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Title 3"/>
          <p:cNvSpPr>
            <a:spLocks noGrp="1"/>
          </p:cNvSpPr>
          <p:nvPr>
            <p:ph type="title"/>
          </p:nvPr>
        </p:nvSpPr>
        <p:spPr bwMode="white">
          <a:xfrm>
            <a:off x="571774" y="2143128"/>
            <a:ext cx="8327498" cy="984244"/>
          </a:xfrm>
        </p:spPr>
        <p:txBody>
          <a:bodyPr anchor="ctr"/>
          <a:lstStyle/>
          <a:p>
            <a:r>
              <a:rPr lang="en-GB" dirty="0">
                <a:solidFill>
                  <a:schemeClr val="bg1"/>
                </a:solidFill>
              </a:rPr>
              <a:t>BACKGROUND</a:t>
            </a:r>
          </a:p>
        </p:txBody>
      </p:sp>
      <p:pic>
        <p:nvPicPr>
          <p:cNvPr id="12" name="Picture 11"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14" name="Picture 13" descr="IPSOS_GAMECHANGERS_blue.png"/>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9" name="TextBox 8">
            <a:extLst>
              <a:ext uri="{FF2B5EF4-FFF2-40B4-BE49-F238E27FC236}">
                <a16:creationId xmlns:a16="http://schemas.microsoft.com/office/drawing/2014/main" id="{562D49AA-7971-43CE-AC80-2F54F7D4C528}"/>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3</a:t>
            </a:fld>
            <a:endParaRPr lang="en-GB" sz="800" kern="1200" dirty="0">
              <a:solidFill>
                <a:schemeClr val="bg1"/>
              </a:solidFill>
              <a:latin typeface="+mn-lt"/>
              <a:ea typeface="+mn-ea"/>
              <a:cs typeface="+mn-cs"/>
            </a:endParaRPr>
          </a:p>
        </p:txBody>
      </p:sp>
      <p:sp>
        <p:nvSpPr>
          <p:cNvPr id="10" name="TextBox 9">
            <a:extLst>
              <a:ext uri="{FF2B5EF4-FFF2-40B4-BE49-F238E27FC236}">
                <a16:creationId xmlns:a16="http://schemas.microsoft.com/office/drawing/2014/main" id="{761D0906-C6E4-4963-9156-841E07AF50AD}"/>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2018 Ipsos.</a:t>
            </a:r>
            <a:endParaRPr lang="en-GB" sz="1200" dirty="0">
              <a:solidFill>
                <a:schemeClr val="bg1"/>
              </a:solidFill>
            </a:endParaRPr>
          </a:p>
        </p:txBody>
      </p:sp>
    </p:spTree>
    <p:extLst>
      <p:ext uri="{BB962C8B-B14F-4D97-AF65-F5344CB8AC3E}">
        <p14:creationId xmlns:p14="http://schemas.microsoft.com/office/powerpoint/2010/main" val="1019271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Rectangle 108"/>
          <p:cNvSpPr/>
          <p:nvPr/>
        </p:nvSpPr>
        <p:spPr>
          <a:xfrm>
            <a:off x="2416373" y="2593380"/>
            <a:ext cx="6727627" cy="1927192"/>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05" name="Group 104"/>
          <p:cNvGrpSpPr/>
          <p:nvPr/>
        </p:nvGrpSpPr>
        <p:grpSpPr>
          <a:xfrm>
            <a:off x="1017104" y="2297217"/>
            <a:ext cx="127669" cy="296164"/>
            <a:chOff x="3846605" y="3569494"/>
            <a:chExt cx="127669" cy="296164"/>
          </a:xfrm>
        </p:grpSpPr>
        <p:sp>
          <p:nvSpPr>
            <p:cNvPr id="106" name="Oval 105"/>
            <p:cNvSpPr/>
            <p:nvPr/>
          </p:nvSpPr>
          <p:spPr>
            <a:xfrm>
              <a:off x="3846605" y="3737989"/>
              <a:ext cx="127669" cy="12766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07" name="Straight Connector 106"/>
            <p:cNvCxnSpPr>
              <a:stCxn id="106" idx="0"/>
            </p:cNvCxnSpPr>
            <p:nvPr/>
          </p:nvCxnSpPr>
          <p:spPr>
            <a:xfrm flipH="1" flipV="1">
              <a:off x="3910013" y="3569494"/>
              <a:ext cx="427" cy="168495"/>
            </a:xfrm>
            <a:prstGeom prst="line">
              <a:avLst/>
            </a:prstGeom>
            <a:noFill/>
            <a:ln w="12700">
              <a:solidFill>
                <a:schemeClr val="accent5"/>
              </a:solidFill>
              <a:round/>
              <a:headEnd/>
              <a:tailEnd/>
            </a:ln>
            <a:effectLst/>
            <a:extLst>
              <a:ext uri="{909E8E84-426E-40DD-AFC4-6F175D3DCCD1}">
                <a14:hiddenFill xmlns:a14="http://schemas.microsoft.com/office/drawing/2010/main">
                  <a:noFill/>
                </a14:hiddenFill>
              </a:ext>
            </a:extLst>
          </p:spPr>
        </p:cxnSp>
      </p:grpSp>
      <p:sp>
        <p:nvSpPr>
          <p:cNvPr id="9" name="Text Placeholder 8"/>
          <p:cNvSpPr>
            <a:spLocks noGrp="1"/>
          </p:cNvSpPr>
          <p:nvPr>
            <p:ph type="body" sz="quarter" idx="13"/>
          </p:nvPr>
        </p:nvSpPr>
        <p:spPr/>
        <p:txBody>
          <a:bodyPr/>
          <a:lstStyle/>
          <a:p>
            <a:r>
              <a:rPr lang="en-ZA" dirty="0"/>
              <a:t>IPSOS AND THE AUTOMOTIVE INDUSTRY</a:t>
            </a:r>
          </a:p>
        </p:txBody>
      </p:sp>
      <p:sp>
        <p:nvSpPr>
          <p:cNvPr id="27" name="TextBox 26"/>
          <p:cNvSpPr txBox="1"/>
          <p:nvPr/>
        </p:nvSpPr>
        <p:spPr>
          <a:xfrm>
            <a:off x="2523301" y="2640695"/>
            <a:ext cx="6357670" cy="1791206"/>
          </a:xfrm>
          <a:prstGeom prst="rect">
            <a:avLst/>
          </a:prstGeom>
          <a:noFill/>
        </p:spPr>
        <p:txBody>
          <a:bodyPr wrap="square" lIns="0" tIns="0" rIns="0" bIns="0" rtlCol="0" anchor="ctr">
            <a:noAutofit/>
          </a:bodyPr>
          <a:lstStyle>
            <a:defPPr>
              <a:defRPr lang="de-DE"/>
            </a:defPPr>
            <a:lvl2pPr marL="179388" lvl="1">
              <a:lnSpc>
                <a:spcPct val="120000"/>
              </a:lnSpc>
              <a:spcBef>
                <a:spcPts val="0"/>
              </a:spcBef>
              <a:spcAft>
                <a:spcPts val="0"/>
              </a:spcAft>
              <a:defRPr sz="2000">
                <a:solidFill>
                  <a:schemeClr val="bg2">
                    <a:lumMod val="50000"/>
                  </a:schemeClr>
                </a:solidFill>
                <a:latin typeface="+mn-lt"/>
                <a:cs typeface="Arial" panose="020B0604020202020204" pitchFamily="34" charset="0"/>
              </a:defRPr>
            </a:lvl2pPr>
          </a:lstStyle>
          <a:p>
            <a:pPr lvl="1"/>
            <a:r>
              <a:rPr lang="en-ZA" sz="1200" b="1" dirty="0"/>
              <a:t>SUPPLY CUSTOMER NAMES FOR INTERVIEWING</a:t>
            </a:r>
          </a:p>
          <a:p>
            <a:pPr lvl="1"/>
            <a:r>
              <a:rPr lang="en-ZA" sz="1200" dirty="0">
                <a:solidFill>
                  <a:srgbClr val="555454"/>
                </a:solidFill>
              </a:rPr>
              <a:t>The research follows a syndicated format with various  Original Equipment Manufacturers contributing ideas and funding. Any OEM can participate if they: </a:t>
            </a:r>
          </a:p>
          <a:p>
            <a:pPr lvl="1"/>
            <a:endParaRPr lang="en-ZA" sz="1200" dirty="0">
              <a:solidFill>
                <a:srgbClr val="555454"/>
              </a:solidFill>
            </a:endParaRPr>
          </a:p>
          <a:p>
            <a:pPr marL="350838" lvl="1" indent="-171450">
              <a:buFont typeface="Arial" panose="020B0604020202020204" pitchFamily="34" charset="0"/>
              <a:buChar char="•"/>
            </a:pPr>
            <a:r>
              <a:rPr lang="en-ZA" sz="1200" b="1" dirty="0">
                <a:solidFill>
                  <a:schemeClr val="accent6"/>
                </a:solidFill>
              </a:rPr>
              <a:t>Agree to the rules of syndication</a:t>
            </a:r>
          </a:p>
          <a:p>
            <a:pPr marL="350838" lvl="1" indent="-171450">
              <a:buFont typeface="Arial" panose="020B0604020202020204" pitchFamily="34" charset="0"/>
              <a:buChar char="•"/>
            </a:pPr>
            <a:r>
              <a:rPr lang="en-ZA" sz="1200" b="1" dirty="0">
                <a:solidFill>
                  <a:schemeClr val="accent6"/>
                </a:solidFill>
              </a:rPr>
              <a:t>Participate in meetings / decisions regarding syndicate business in a transparent and open manner </a:t>
            </a:r>
            <a:endParaRPr lang="en-ZA" sz="1200" dirty="0">
              <a:solidFill>
                <a:srgbClr val="555454"/>
              </a:solidFill>
            </a:endParaRPr>
          </a:p>
        </p:txBody>
      </p:sp>
      <p:sp>
        <p:nvSpPr>
          <p:cNvPr id="61" name="Rectangle 328"/>
          <p:cNvSpPr/>
          <p:nvPr/>
        </p:nvSpPr>
        <p:spPr>
          <a:xfrm rot="5400000">
            <a:off x="336556" y="703559"/>
            <a:ext cx="1484477" cy="1679743"/>
          </a:xfrm>
          <a:custGeom>
            <a:avLst/>
            <a:gdLst>
              <a:gd name="connsiteX0" fmla="*/ 0 w 2020256"/>
              <a:gd name="connsiteY0" fmla="*/ 0 h 1132933"/>
              <a:gd name="connsiteX1" fmla="*/ 2020256 w 2020256"/>
              <a:gd name="connsiteY1" fmla="*/ 0 h 1132933"/>
              <a:gd name="connsiteX2" fmla="*/ 2020256 w 2020256"/>
              <a:gd name="connsiteY2" fmla="*/ 1132933 h 1132933"/>
              <a:gd name="connsiteX3" fmla="*/ 0 w 2020256"/>
              <a:gd name="connsiteY3" fmla="*/ 1132933 h 1132933"/>
              <a:gd name="connsiteX4" fmla="*/ 0 w 2020256"/>
              <a:gd name="connsiteY4" fmla="*/ 0 h 1132933"/>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0 w 2020256"/>
              <a:gd name="connsiteY4" fmla="*/ 1136285 h 1136285"/>
              <a:gd name="connsiteX5" fmla="*/ 0 w 2020256"/>
              <a:gd name="connsiteY5" fmla="*/ 3352 h 1136285"/>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1007012 w 2020256"/>
              <a:gd name="connsiteY4" fmla="*/ 1133475 h 1136285"/>
              <a:gd name="connsiteX5" fmla="*/ 0 w 2020256"/>
              <a:gd name="connsiteY5" fmla="*/ 1136285 h 1136285"/>
              <a:gd name="connsiteX6" fmla="*/ 0 w 2020256"/>
              <a:gd name="connsiteY6" fmla="*/ 3352 h 1136285"/>
              <a:gd name="connsiteX0" fmla="*/ 0 w 2020256"/>
              <a:gd name="connsiteY0" fmla="*/ 579615 h 1712548"/>
              <a:gd name="connsiteX1" fmla="*/ 1011774 w 2020256"/>
              <a:gd name="connsiteY1" fmla="*/ 0 h 1712548"/>
              <a:gd name="connsiteX2" fmla="*/ 2020256 w 2020256"/>
              <a:gd name="connsiteY2" fmla="*/ 579615 h 1712548"/>
              <a:gd name="connsiteX3" fmla="*/ 2020256 w 2020256"/>
              <a:gd name="connsiteY3" fmla="*/ 1712548 h 1712548"/>
              <a:gd name="connsiteX4" fmla="*/ 1007012 w 2020256"/>
              <a:gd name="connsiteY4" fmla="*/ 1709738 h 1712548"/>
              <a:gd name="connsiteX5" fmla="*/ 0 w 2020256"/>
              <a:gd name="connsiteY5" fmla="*/ 1712548 h 1712548"/>
              <a:gd name="connsiteX6" fmla="*/ 0 w 2020256"/>
              <a:gd name="connsiteY6" fmla="*/ 579615 h 1712548"/>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1712548 h 2286000"/>
              <a:gd name="connsiteX6" fmla="*/ 0 w 2020256"/>
              <a:gd name="connsiteY6" fmla="*/ 579615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0256" h="2286000">
                <a:moveTo>
                  <a:pt x="0" y="579615"/>
                </a:moveTo>
                <a:lnTo>
                  <a:pt x="1011774" y="0"/>
                </a:lnTo>
                <a:lnTo>
                  <a:pt x="2020256" y="579615"/>
                </a:lnTo>
                <a:lnTo>
                  <a:pt x="2020256" y="1712548"/>
                </a:lnTo>
                <a:lnTo>
                  <a:pt x="1011775" y="2286000"/>
                </a:lnTo>
                <a:lnTo>
                  <a:pt x="0" y="1712548"/>
                </a:lnTo>
                <a:lnTo>
                  <a:pt x="0" y="579615"/>
                </a:lnTo>
                <a:close/>
              </a:path>
            </a:pathLst>
          </a:custGeom>
          <a:solidFill>
            <a:schemeClr val="bg1"/>
          </a:solidFill>
          <a:ln>
            <a:solidFill>
              <a:schemeClr val="accent5"/>
            </a:solid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2" name="Rectangle 328"/>
          <p:cNvSpPr/>
          <p:nvPr/>
        </p:nvSpPr>
        <p:spPr>
          <a:xfrm rot="5400000">
            <a:off x="438589" y="824786"/>
            <a:ext cx="1280413" cy="1448837"/>
          </a:xfrm>
          <a:custGeom>
            <a:avLst/>
            <a:gdLst>
              <a:gd name="connsiteX0" fmla="*/ 0 w 2020256"/>
              <a:gd name="connsiteY0" fmla="*/ 0 h 1132933"/>
              <a:gd name="connsiteX1" fmla="*/ 2020256 w 2020256"/>
              <a:gd name="connsiteY1" fmla="*/ 0 h 1132933"/>
              <a:gd name="connsiteX2" fmla="*/ 2020256 w 2020256"/>
              <a:gd name="connsiteY2" fmla="*/ 1132933 h 1132933"/>
              <a:gd name="connsiteX3" fmla="*/ 0 w 2020256"/>
              <a:gd name="connsiteY3" fmla="*/ 1132933 h 1132933"/>
              <a:gd name="connsiteX4" fmla="*/ 0 w 2020256"/>
              <a:gd name="connsiteY4" fmla="*/ 0 h 1132933"/>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0 w 2020256"/>
              <a:gd name="connsiteY4" fmla="*/ 1136285 h 1136285"/>
              <a:gd name="connsiteX5" fmla="*/ 0 w 2020256"/>
              <a:gd name="connsiteY5" fmla="*/ 3352 h 1136285"/>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1007012 w 2020256"/>
              <a:gd name="connsiteY4" fmla="*/ 1133475 h 1136285"/>
              <a:gd name="connsiteX5" fmla="*/ 0 w 2020256"/>
              <a:gd name="connsiteY5" fmla="*/ 1136285 h 1136285"/>
              <a:gd name="connsiteX6" fmla="*/ 0 w 2020256"/>
              <a:gd name="connsiteY6" fmla="*/ 3352 h 1136285"/>
              <a:gd name="connsiteX0" fmla="*/ 0 w 2020256"/>
              <a:gd name="connsiteY0" fmla="*/ 579615 h 1712548"/>
              <a:gd name="connsiteX1" fmla="*/ 1011774 w 2020256"/>
              <a:gd name="connsiteY1" fmla="*/ 0 h 1712548"/>
              <a:gd name="connsiteX2" fmla="*/ 2020256 w 2020256"/>
              <a:gd name="connsiteY2" fmla="*/ 579615 h 1712548"/>
              <a:gd name="connsiteX3" fmla="*/ 2020256 w 2020256"/>
              <a:gd name="connsiteY3" fmla="*/ 1712548 h 1712548"/>
              <a:gd name="connsiteX4" fmla="*/ 1007012 w 2020256"/>
              <a:gd name="connsiteY4" fmla="*/ 1709738 h 1712548"/>
              <a:gd name="connsiteX5" fmla="*/ 0 w 2020256"/>
              <a:gd name="connsiteY5" fmla="*/ 1712548 h 1712548"/>
              <a:gd name="connsiteX6" fmla="*/ 0 w 2020256"/>
              <a:gd name="connsiteY6" fmla="*/ 579615 h 1712548"/>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1712548 h 2286000"/>
              <a:gd name="connsiteX6" fmla="*/ 0 w 2020256"/>
              <a:gd name="connsiteY6" fmla="*/ 579615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0256" h="2286000">
                <a:moveTo>
                  <a:pt x="0" y="579615"/>
                </a:moveTo>
                <a:lnTo>
                  <a:pt x="1011774" y="0"/>
                </a:lnTo>
                <a:lnTo>
                  <a:pt x="2020256" y="579615"/>
                </a:lnTo>
                <a:lnTo>
                  <a:pt x="2020256" y="1712548"/>
                </a:lnTo>
                <a:lnTo>
                  <a:pt x="1011775" y="2286000"/>
                </a:lnTo>
                <a:lnTo>
                  <a:pt x="0" y="1712548"/>
                </a:lnTo>
                <a:lnTo>
                  <a:pt x="0" y="579615"/>
                </a:lnTo>
                <a:close/>
              </a:path>
            </a:pathLst>
          </a:custGeom>
          <a:solidFill>
            <a:schemeClr val="accent5"/>
          </a:solidFill>
          <a:ln>
            <a:no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3" name="Rectangle 328"/>
          <p:cNvSpPr/>
          <p:nvPr/>
        </p:nvSpPr>
        <p:spPr>
          <a:xfrm rot="5400000">
            <a:off x="759210" y="1145412"/>
            <a:ext cx="639164" cy="1448837"/>
          </a:xfrm>
          <a:custGeom>
            <a:avLst/>
            <a:gdLst>
              <a:gd name="connsiteX0" fmla="*/ 0 w 2020256"/>
              <a:gd name="connsiteY0" fmla="*/ 0 h 1132933"/>
              <a:gd name="connsiteX1" fmla="*/ 2020256 w 2020256"/>
              <a:gd name="connsiteY1" fmla="*/ 0 h 1132933"/>
              <a:gd name="connsiteX2" fmla="*/ 2020256 w 2020256"/>
              <a:gd name="connsiteY2" fmla="*/ 1132933 h 1132933"/>
              <a:gd name="connsiteX3" fmla="*/ 0 w 2020256"/>
              <a:gd name="connsiteY3" fmla="*/ 1132933 h 1132933"/>
              <a:gd name="connsiteX4" fmla="*/ 0 w 2020256"/>
              <a:gd name="connsiteY4" fmla="*/ 0 h 1132933"/>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0 w 2020256"/>
              <a:gd name="connsiteY4" fmla="*/ 1136285 h 1136285"/>
              <a:gd name="connsiteX5" fmla="*/ 0 w 2020256"/>
              <a:gd name="connsiteY5" fmla="*/ 3352 h 1136285"/>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1007012 w 2020256"/>
              <a:gd name="connsiteY4" fmla="*/ 1133475 h 1136285"/>
              <a:gd name="connsiteX5" fmla="*/ 0 w 2020256"/>
              <a:gd name="connsiteY5" fmla="*/ 1136285 h 1136285"/>
              <a:gd name="connsiteX6" fmla="*/ 0 w 2020256"/>
              <a:gd name="connsiteY6" fmla="*/ 3352 h 1136285"/>
              <a:gd name="connsiteX0" fmla="*/ 0 w 2020256"/>
              <a:gd name="connsiteY0" fmla="*/ 579615 h 1712548"/>
              <a:gd name="connsiteX1" fmla="*/ 1011774 w 2020256"/>
              <a:gd name="connsiteY1" fmla="*/ 0 h 1712548"/>
              <a:gd name="connsiteX2" fmla="*/ 2020256 w 2020256"/>
              <a:gd name="connsiteY2" fmla="*/ 579615 h 1712548"/>
              <a:gd name="connsiteX3" fmla="*/ 2020256 w 2020256"/>
              <a:gd name="connsiteY3" fmla="*/ 1712548 h 1712548"/>
              <a:gd name="connsiteX4" fmla="*/ 1007012 w 2020256"/>
              <a:gd name="connsiteY4" fmla="*/ 1709738 h 1712548"/>
              <a:gd name="connsiteX5" fmla="*/ 0 w 2020256"/>
              <a:gd name="connsiteY5" fmla="*/ 1712548 h 1712548"/>
              <a:gd name="connsiteX6" fmla="*/ 0 w 2020256"/>
              <a:gd name="connsiteY6" fmla="*/ 579615 h 1712548"/>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1712548 h 2286000"/>
              <a:gd name="connsiteX6" fmla="*/ 0 w 2020256"/>
              <a:gd name="connsiteY6" fmla="*/ 579615 h 2286000"/>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579615 h 2286000"/>
              <a:gd name="connsiteX0" fmla="*/ 1 w 1008482"/>
              <a:gd name="connsiteY0" fmla="*/ 2286000 h 2286000"/>
              <a:gd name="connsiteX1" fmla="*/ 0 w 1008482"/>
              <a:gd name="connsiteY1" fmla="*/ 0 h 2286000"/>
              <a:gd name="connsiteX2" fmla="*/ 1008482 w 1008482"/>
              <a:gd name="connsiteY2" fmla="*/ 579615 h 2286000"/>
              <a:gd name="connsiteX3" fmla="*/ 1008482 w 1008482"/>
              <a:gd name="connsiteY3" fmla="*/ 1712548 h 2286000"/>
              <a:gd name="connsiteX4" fmla="*/ 1 w 1008482"/>
              <a:gd name="connsiteY4" fmla="*/ 228600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482" h="2286000">
                <a:moveTo>
                  <a:pt x="1" y="2286000"/>
                </a:moveTo>
                <a:cubicBezTo>
                  <a:pt x="1" y="1524000"/>
                  <a:pt x="0" y="762000"/>
                  <a:pt x="0" y="0"/>
                </a:cubicBezTo>
                <a:lnTo>
                  <a:pt x="1008482" y="579615"/>
                </a:lnTo>
                <a:lnTo>
                  <a:pt x="1008482" y="1712548"/>
                </a:lnTo>
                <a:lnTo>
                  <a:pt x="1" y="2286000"/>
                </a:lnTo>
                <a:close/>
              </a:path>
            </a:pathLst>
          </a:custGeom>
          <a:solidFill>
            <a:srgbClr val="000000">
              <a:alpha val="15000"/>
            </a:srgbClr>
          </a:solidFill>
          <a:ln>
            <a:no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4" name="Rectangle 328"/>
          <p:cNvSpPr/>
          <p:nvPr/>
        </p:nvSpPr>
        <p:spPr>
          <a:xfrm rot="5400000">
            <a:off x="614315" y="1022196"/>
            <a:ext cx="928964" cy="1051159"/>
          </a:xfrm>
          <a:custGeom>
            <a:avLst/>
            <a:gdLst>
              <a:gd name="connsiteX0" fmla="*/ 0 w 2020256"/>
              <a:gd name="connsiteY0" fmla="*/ 0 h 1132933"/>
              <a:gd name="connsiteX1" fmla="*/ 2020256 w 2020256"/>
              <a:gd name="connsiteY1" fmla="*/ 0 h 1132933"/>
              <a:gd name="connsiteX2" fmla="*/ 2020256 w 2020256"/>
              <a:gd name="connsiteY2" fmla="*/ 1132933 h 1132933"/>
              <a:gd name="connsiteX3" fmla="*/ 0 w 2020256"/>
              <a:gd name="connsiteY3" fmla="*/ 1132933 h 1132933"/>
              <a:gd name="connsiteX4" fmla="*/ 0 w 2020256"/>
              <a:gd name="connsiteY4" fmla="*/ 0 h 1132933"/>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0 w 2020256"/>
              <a:gd name="connsiteY4" fmla="*/ 1136285 h 1136285"/>
              <a:gd name="connsiteX5" fmla="*/ 0 w 2020256"/>
              <a:gd name="connsiteY5" fmla="*/ 3352 h 1136285"/>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1007012 w 2020256"/>
              <a:gd name="connsiteY4" fmla="*/ 1133475 h 1136285"/>
              <a:gd name="connsiteX5" fmla="*/ 0 w 2020256"/>
              <a:gd name="connsiteY5" fmla="*/ 1136285 h 1136285"/>
              <a:gd name="connsiteX6" fmla="*/ 0 w 2020256"/>
              <a:gd name="connsiteY6" fmla="*/ 3352 h 1136285"/>
              <a:gd name="connsiteX0" fmla="*/ 0 w 2020256"/>
              <a:gd name="connsiteY0" fmla="*/ 579615 h 1712548"/>
              <a:gd name="connsiteX1" fmla="*/ 1011774 w 2020256"/>
              <a:gd name="connsiteY1" fmla="*/ 0 h 1712548"/>
              <a:gd name="connsiteX2" fmla="*/ 2020256 w 2020256"/>
              <a:gd name="connsiteY2" fmla="*/ 579615 h 1712548"/>
              <a:gd name="connsiteX3" fmla="*/ 2020256 w 2020256"/>
              <a:gd name="connsiteY3" fmla="*/ 1712548 h 1712548"/>
              <a:gd name="connsiteX4" fmla="*/ 1007012 w 2020256"/>
              <a:gd name="connsiteY4" fmla="*/ 1709738 h 1712548"/>
              <a:gd name="connsiteX5" fmla="*/ 0 w 2020256"/>
              <a:gd name="connsiteY5" fmla="*/ 1712548 h 1712548"/>
              <a:gd name="connsiteX6" fmla="*/ 0 w 2020256"/>
              <a:gd name="connsiteY6" fmla="*/ 579615 h 1712548"/>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1712548 h 2286000"/>
              <a:gd name="connsiteX6" fmla="*/ 0 w 2020256"/>
              <a:gd name="connsiteY6" fmla="*/ 579615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0256" h="2286000">
                <a:moveTo>
                  <a:pt x="0" y="579615"/>
                </a:moveTo>
                <a:lnTo>
                  <a:pt x="1011774" y="0"/>
                </a:lnTo>
                <a:lnTo>
                  <a:pt x="2020256" y="579615"/>
                </a:lnTo>
                <a:lnTo>
                  <a:pt x="2020256" y="1712548"/>
                </a:lnTo>
                <a:lnTo>
                  <a:pt x="1011775" y="2286000"/>
                </a:lnTo>
                <a:lnTo>
                  <a:pt x="0" y="1712548"/>
                </a:lnTo>
                <a:lnTo>
                  <a:pt x="0" y="579615"/>
                </a:lnTo>
                <a:close/>
              </a:path>
            </a:pathLst>
          </a:custGeom>
          <a:solidFill>
            <a:schemeClr val="bg1"/>
          </a:solidFill>
          <a:ln>
            <a:no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65" name="Group 64"/>
          <p:cNvGrpSpPr/>
          <p:nvPr/>
        </p:nvGrpSpPr>
        <p:grpSpPr>
          <a:xfrm>
            <a:off x="1625764" y="808009"/>
            <a:ext cx="639653" cy="1484477"/>
            <a:chOff x="4047320" y="-4897948"/>
            <a:chExt cx="10193360" cy="23656256"/>
          </a:xfrm>
          <a:solidFill>
            <a:schemeClr val="accent5"/>
          </a:solidFill>
        </p:grpSpPr>
        <p:sp>
          <p:nvSpPr>
            <p:cNvPr id="66" name="Rectangle 17"/>
            <p:cNvSpPr/>
            <p:nvPr/>
          </p:nvSpPr>
          <p:spPr>
            <a:xfrm rot="5400000">
              <a:off x="3229936" y="-4080564"/>
              <a:ext cx="11828128" cy="10193360"/>
            </a:xfrm>
            <a:custGeom>
              <a:avLst/>
              <a:gdLst>
                <a:gd name="connsiteX0" fmla="*/ 0 w 459050"/>
                <a:gd name="connsiteY0" fmla="*/ 0 h 129906"/>
                <a:gd name="connsiteX1" fmla="*/ 459050 w 459050"/>
                <a:gd name="connsiteY1" fmla="*/ 0 h 129906"/>
                <a:gd name="connsiteX2" fmla="*/ 459050 w 459050"/>
                <a:gd name="connsiteY2" fmla="*/ 129906 h 129906"/>
                <a:gd name="connsiteX3" fmla="*/ 0 w 459050"/>
                <a:gd name="connsiteY3" fmla="*/ 129906 h 129906"/>
                <a:gd name="connsiteX4" fmla="*/ 0 w 459050"/>
                <a:gd name="connsiteY4" fmla="*/ 0 h 129906"/>
                <a:gd name="connsiteX0" fmla="*/ 0 w 459050"/>
                <a:gd name="connsiteY0" fmla="*/ 0 h 337075"/>
                <a:gd name="connsiteX1" fmla="*/ 459050 w 459050"/>
                <a:gd name="connsiteY1" fmla="*/ 0 h 337075"/>
                <a:gd name="connsiteX2" fmla="*/ 459050 w 459050"/>
                <a:gd name="connsiteY2" fmla="*/ 129906 h 337075"/>
                <a:gd name="connsiteX3" fmla="*/ 73819 w 459050"/>
                <a:gd name="connsiteY3" fmla="*/ 337075 h 337075"/>
                <a:gd name="connsiteX4" fmla="*/ 0 w 459050"/>
                <a:gd name="connsiteY4" fmla="*/ 0 h 337075"/>
                <a:gd name="connsiteX0" fmla="*/ 61915 w 385231"/>
                <a:gd name="connsiteY0" fmla="*/ 209550 h 337075"/>
                <a:gd name="connsiteX1" fmla="*/ 385231 w 385231"/>
                <a:gd name="connsiteY1" fmla="*/ 0 h 337075"/>
                <a:gd name="connsiteX2" fmla="*/ 385231 w 385231"/>
                <a:gd name="connsiteY2" fmla="*/ 129906 h 337075"/>
                <a:gd name="connsiteX3" fmla="*/ 0 w 385231"/>
                <a:gd name="connsiteY3" fmla="*/ 337075 h 337075"/>
                <a:gd name="connsiteX4" fmla="*/ 61915 w 385231"/>
                <a:gd name="connsiteY4" fmla="*/ 209550 h 337075"/>
                <a:gd name="connsiteX0" fmla="*/ 0 w 394753"/>
                <a:gd name="connsiteY0" fmla="*/ 209550 h 337075"/>
                <a:gd name="connsiteX1" fmla="*/ 394753 w 394753"/>
                <a:gd name="connsiteY1" fmla="*/ 0 h 337075"/>
                <a:gd name="connsiteX2" fmla="*/ 394753 w 394753"/>
                <a:gd name="connsiteY2" fmla="*/ 129906 h 337075"/>
                <a:gd name="connsiteX3" fmla="*/ 9522 w 394753"/>
                <a:gd name="connsiteY3" fmla="*/ 337075 h 337075"/>
                <a:gd name="connsiteX4" fmla="*/ 0 w 394753"/>
                <a:gd name="connsiteY4" fmla="*/ 209550 h 337075"/>
                <a:gd name="connsiteX0" fmla="*/ 0 w 394753"/>
                <a:gd name="connsiteY0" fmla="*/ 209550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550 h 340126"/>
                <a:gd name="connsiteX0" fmla="*/ 0 w 394753"/>
                <a:gd name="connsiteY0" fmla="*/ 209296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296 h 340126"/>
                <a:gd name="connsiteX0" fmla="*/ 0 w 394674"/>
                <a:gd name="connsiteY0" fmla="*/ 209296 h 340126"/>
                <a:gd name="connsiteX1" fmla="*/ 394674 w 394674"/>
                <a:gd name="connsiteY1" fmla="*/ 0 h 340126"/>
                <a:gd name="connsiteX2" fmla="*/ 394674 w 394674"/>
                <a:gd name="connsiteY2" fmla="*/ 129906 h 340126"/>
                <a:gd name="connsiteX3" fmla="*/ 35 w 394674"/>
                <a:gd name="connsiteY3" fmla="*/ 340126 h 340126"/>
                <a:gd name="connsiteX4" fmla="*/ 0 w 394674"/>
                <a:gd name="connsiteY4" fmla="*/ 209296 h 340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74" h="340126">
                  <a:moveTo>
                    <a:pt x="0" y="209296"/>
                  </a:moveTo>
                  <a:lnTo>
                    <a:pt x="394674" y="0"/>
                  </a:lnTo>
                  <a:lnTo>
                    <a:pt x="394674" y="129906"/>
                  </a:lnTo>
                  <a:lnTo>
                    <a:pt x="35" y="340126"/>
                  </a:lnTo>
                  <a:cubicBezTo>
                    <a:pt x="23" y="296516"/>
                    <a:pt x="12" y="252906"/>
                    <a:pt x="0" y="20929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7" name="Rectangle 17"/>
            <p:cNvSpPr/>
            <p:nvPr/>
          </p:nvSpPr>
          <p:spPr>
            <a:xfrm rot="16200000" flipV="1">
              <a:off x="3229936" y="7747564"/>
              <a:ext cx="11828128" cy="10193360"/>
            </a:xfrm>
            <a:custGeom>
              <a:avLst/>
              <a:gdLst>
                <a:gd name="connsiteX0" fmla="*/ 0 w 459050"/>
                <a:gd name="connsiteY0" fmla="*/ 0 h 129906"/>
                <a:gd name="connsiteX1" fmla="*/ 459050 w 459050"/>
                <a:gd name="connsiteY1" fmla="*/ 0 h 129906"/>
                <a:gd name="connsiteX2" fmla="*/ 459050 w 459050"/>
                <a:gd name="connsiteY2" fmla="*/ 129906 h 129906"/>
                <a:gd name="connsiteX3" fmla="*/ 0 w 459050"/>
                <a:gd name="connsiteY3" fmla="*/ 129906 h 129906"/>
                <a:gd name="connsiteX4" fmla="*/ 0 w 459050"/>
                <a:gd name="connsiteY4" fmla="*/ 0 h 129906"/>
                <a:gd name="connsiteX0" fmla="*/ 0 w 459050"/>
                <a:gd name="connsiteY0" fmla="*/ 0 h 337075"/>
                <a:gd name="connsiteX1" fmla="*/ 459050 w 459050"/>
                <a:gd name="connsiteY1" fmla="*/ 0 h 337075"/>
                <a:gd name="connsiteX2" fmla="*/ 459050 w 459050"/>
                <a:gd name="connsiteY2" fmla="*/ 129906 h 337075"/>
                <a:gd name="connsiteX3" fmla="*/ 73819 w 459050"/>
                <a:gd name="connsiteY3" fmla="*/ 337075 h 337075"/>
                <a:gd name="connsiteX4" fmla="*/ 0 w 459050"/>
                <a:gd name="connsiteY4" fmla="*/ 0 h 337075"/>
                <a:gd name="connsiteX0" fmla="*/ 61915 w 385231"/>
                <a:gd name="connsiteY0" fmla="*/ 209550 h 337075"/>
                <a:gd name="connsiteX1" fmla="*/ 385231 w 385231"/>
                <a:gd name="connsiteY1" fmla="*/ 0 h 337075"/>
                <a:gd name="connsiteX2" fmla="*/ 385231 w 385231"/>
                <a:gd name="connsiteY2" fmla="*/ 129906 h 337075"/>
                <a:gd name="connsiteX3" fmla="*/ 0 w 385231"/>
                <a:gd name="connsiteY3" fmla="*/ 337075 h 337075"/>
                <a:gd name="connsiteX4" fmla="*/ 61915 w 385231"/>
                <a:gd name="connsiteY4" fmla="*/ 209550 h 337075"/>
                <a:gd name="connsiteX0" fmla="*/ 0 w 394753"/>
                <a:gd name="connsiteY0" fmla="*/ 209550 h 337075"/>
                <a:gd name="connsiteX1" fmla="*/ 394753 w 394753"/>
                <a:gd name="connsiteY1" fmla="*/ 0 h 337075"/>
                <a:gd name="connsiteX2" fmla="*/ 394753 w 394753"/>
                <a:gd name="connsiteY2" fmla="*/ 129906 h 337075"/>
                <a:gd name="connsiteX3" fmla="*/ 9522 w 394753"/>
                <a:gd name="connsiteY3" fmla="*/ 337075 h 337075"/>
                <a:gd name="connsiteX4" fmla="*/ 0 w 394753"/>
                <a:gd name="connsiteY4" fmla="*/ 209550 h 337075"/>
                <a:gd name="connsiteX0" fmla="*/ 0 w 394753"/>
                <a:gd name="connsiteY0" fmla="*/ 209550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550 h 340126"/>
                <a:gd name="connsiteX0" fmla="*/ 0 w 394753"/>
                <a:gd name="connsiteY0" fmla="*/ 209296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296 h 340126"/>
                <a:gd name="connsiteX0" fmla="*/ 0 w 394674"/>
                <a:gd name="connsiteY0" fmla="*/ 209296 h 340126"/>
                <a:gd name="connsiteX1" fmla="*/ 394674 w 394674"/>
                <a:gd name="connsiteY1" fmla="*/ 0 h 340126"/>
                <a:gd name="connsiteX2" fmla="*/ 394674 w 394674"/>
                <a:gd name="connsiteY2" fmla="*/ 129906 h 340126"/>
                <a:gd name="connsiteX3" fmla="*/ 35 w 394674"/>
                <a:gd name="connsiteY3" fmla="*/ 340126 h 340126"/>
                <a:gd name="connsiteX4" fmla="*/ 0 w 394674"/>
                <a:gd name="connsiteY4" fmla="*/ 209296 h 340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74" h="340126">
                  <a:moveTo>
                    <a:pt x="0" y="209296"/>
                  </a:moveTo>
                  <a:lnTo>
                    <a:pt x="394674" y="0"/>
                  </a:lnTo>
                  <a:lnTo>
                    <a:pt x="394674" y="129906"/>
                  </a:lnTo>
                  <a:lnTo>
                    <a:pt x="35" y="340126"/>
                  </a:lnTo>
                  <a:cubicBezTo>
                    <a:pt x="23" y="296516"/>
                    <a:pt x="12" y="252906"/>
                    <a:pt x="0" y="20929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68" name="Rectangle 17"/>
          <p:cNvSpPr/>
          <p:nvPr/>
        </p:nvSpPr>
        <p:spPr>
          <a:xfrm rot="16200000" flipH="1">
            <a:off x="1574471" y="1601540"/>
            <a:ext cx="742239" cy="639653"/>
          </a:xfrm>
          <a:custGeom>
            <a:avLst/>
            <a:gdLst>
              <a:gd name="connsiteX0" fmla="*/ 0 w 459050"/>
              <a:gd name="connsiteY0" fmla="*/ 0 h 129906"/>
              <a:gd name="connsiteX1" fmla="*/ 459050 w 459050"/>
              <a:gd name="connsiteY1" fmla="*/ 0 h 129906"/>
              <a:gd name="connsiteX2" fmla="*/ 459050 w 459050"/>
              <a:gd name="connsiteY2" fmla="*/ 129906 h 129906"/>
              <a:gd name="connsiteX3" fmla="*/ 0 w 459050"/>
              <a:gd name="connsiteY3" fmla="*/ 129906 h 129906"/>
              <a:gd name="connsiteX4" fmla="*/ 0 w 459050"/>
              <a:gd name="connsiteY4" fmla="*/ 0 h 129906"/>
              <a:gd name="connsiteX0" fmla="*/ 0 w 459050"/>
              <a:gd name="connsiteY0" fmla="*/ 0 h 337075"/>
              <a:gd name="connsiteX1" fmla="*/ 459050 w 459050"/>
              <a:gd name="connsiteY1" fmla="*/ 0 h 337075"/>
              <a:gd name="connsiteX2" fmla="*/ 459050 w 459050"/>
              <a:gd name="connsiteY2" fmla="*/ 129906 h 337075"/>
              <a:gd name="connsiteX3" fmla="*/ 73819 w 459050"/>
              <a:gd name="connsiteY3" fmla="*/ 337075 h 337075"/>
              <a:gd name="connsiteX4" fmla="*/ 0 w 459050"/>
              <a:gd name="connsiteY4" fmla="*/ 0 h 337075"/>
              <a:gd name="connsiteX0" fmla="*/ 61915 w 385231"/>
              <a:gd name="connsiteY0" fmla="*/ 209550 h 337075"/>
              <a:gd name="connsiteX1" fmla="*/ 385231 w 385231"/>
              <a:gd name="connsiteY1" fmla="*/ 0 h 337075"/>
              <a:gd name="connsiteX2" fmla="*/ 385231 w 385231"/>
              <a:gd name="connsiteY2" fmla="*/ 129906 h 337075"/>
              <a:gd name="connsiteX3" fmla="*/ 0 w 385231"/>
              <a:gd name="connsiteY3" fmla="*/ 337075 h 337075"/>
              <a:gd name="connsiteX4" fmla="*/ 61915 w 385231"/>
              <a:gd name="connsiteY4" fmla="*/ 209550 h 337075"/>
              <a:gd name="connsiteX0" fmla="*/ 0 w 394753"/>
              <a:gd name="connsiteY0" fmla="*/ 209550 h 337075"/>
              <a:gd name="connsiteX1" fmla="*/ 394753 w 394753"/>
              <a:gd name="connsiteY1" fmla="*/ 0 h 337075"/>
              <a:gd name="connsiteX2" fmla="*/ 394753 w 394753"/>
              <a:gd name="connsiteY2" fmla="*/ 129906 h 337075"/>
              <a:gd name="connsiteX3" fmla="*/ 9522 w 394753"/>
              <a:gd name="connsiteY3" fmla="*/ 337075 h 337075"/>
              <a:gd name="connsiteX4" fmla="*/ 0 w 394753"/>
              <a:gd name="connsiteY4" fmla="*/ 209550 h 337075"/>
              <a:gd name="connsiteX0" fmla="*/ 0 w 394753"/>
              <a:gd name="connsiteY0" fmla="*/ 209550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550 h 340126"/>
              <a:gd name="connsiteX0" fmla="*/ 0 w 394753"/>
              <a:gd name="connsiteY0" fmla="*/ 209296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296 h 340126"/>
              <a:gd name="connsiteX0" fmla="*/ 0 w 394674"/>
              <a:gd name="connsiteY0" fmla="*/ 209296 h 340126"/>
              <a:gd name="connsiteX1" fmla="*/ 394674 w 394674"/>
              <a:gd name="connsiteY1" fmla="*/ 0 h 340126"/>
              <a:gd name="connsiteX2" fmla="*/ 394674 w 394674"/>
              <a:gd name="connsiteY2" fmla="*/ 129906 h 340126"/>
              <a:gd name="connsiteX3" fmla="*/ 35 w 394674"/>
              <a:gd name="connsiteY3" fmla="*/ 340126 h 340126"/>
              <a:gd name="connsiteX4" fmla="*/ 0 w 394674"/>
              <a:gd name="connsiteY4" fmla="*/ 209296 h 340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74" h="340126">
                <a:moveTo>
                  <a:pt x="0" y="209296"/>
                </a:moveTo>
                <a:lnTo>
                  <a:pt x="394674" y="0"/>
                </a:lnTo>
                <a:lnTo>
                  <a:pt x="394674" y="129906"/>
                </a:lnTo>
                <a:lnTo>
                  <a:pt x="35" y="340126"/>
                </a:lnTo>
                <a:cubicBezTo>
                  <a:pt x="23" y="296516"/>
                  <a:pt x="12" y="252906"/>
                  <a:pt x="0" y="209296"/>
                </a:cubicBezTo>
                <a:close/>
              </a:path>
            </a:pathLst>
          </a:custGeom>
          <a:solidFill>
            <a:srgbClr val="0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0" name="Rectangle 328"/>
          <p:cNvSpPr/>
          <p:nvPr/>
        </p:nvSpPr>
        <p:spPr>
          <a:xfrm rot="5400000">
            <a:off x="2441979" y="703559"/>
            <a:ext cx="1484477" cy="1679743"/>
          </a:xfrm>
          <a:custGeom>
            <a:avLst/>
            <a:gdLst>
              <a:gd name="connsiteX0" fmla="*/ 0 w 2020256"/>
              <a:gd name="connsiteY0" fmla="*/ 0 h 1132933"/>
              <a:gd name="connsiteX1" fmla="*/ 2020256 w 2020256"/>
              <a:gd name="connsiteY1" fmla="*/ 0 h 1132933"/>
              <a:gd name="connsiteX2" fmla="*/ 2020256 w 2020256"/>
              <a:gd name="connsiteY2" fmla="*/ 1132933 h 1132933"/>
              <a:gd name="connsiteX3" fmla="*/ 0 w 2020256"/>
              <a:gd name="connsiteY3" fmla="*/ 1132933 h 1132933"/>
              <a:gd name="connsiteX4" fmla="*/ 0 w 2020256"/>
              <a:gd name="connsiteY4" fmla="*/ 0 h 1132933"/>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0 w 2020256"/>
              <a:gd name="connsiteY4" fmla="*/ 1136285 h 1136285"/>
              <a:gd name="connsiteX5" fmla="*/ 0 w 2020256"/>
              <a:gd name="connsiteY5" fmla="*/ 3352 h 1136285"/>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1007012 w 2020256"/>
              <a:gd name="connsiteY4" fmla="*/ 1133475 h 1136285"/>
              <a:gd name="connsiteX5" fmla="*/ 0 w 2020256"/>
              <a:gd name="connsiteY5" fmla="*/ 1136285 h 1136285"/>
              <a:gd name="connsiteX6" fmla="*/ 0 w 2020256"/>
              <a:gd name="connsiteY6" fmla="*/ 3352 h 1136285"/>
              <a:gd name="connsiteX0" fmla="*/ 0 w 2020256"/>
              <a:gd name="connsiteY0" fmla="*/ 579615 h 1712548"/>
              <a:gd name="connsiteX1" fmla="*/ 1011774 w 2020256"/>
              <a:gd name="connsiteY1" fmla="*/ 0 h 1712548"/>
              <a:gd name="connsiteX2" fmla="*/ 2020256 w 2020256"/>
              <a:gd name="connsiteY2" fmla="*/ 579615 h 1712548"/>
              <a:gd name="connsiteX3" fmla="*/ 2020256 w 2020256"/>
              <a:gd name="connsiteY3" fmla="*/ 1712548 h 1712548"/>
              <a:gd name="connsiteX4" fmla="*/ 1007012 w 2020256"/>
              <a:gd name="connsiteY4" fmla="*/ 1709738 h 1712548"/>
              <a:gd name="connsiteX5" fmla="*/ 0 w 2020256"/>
              <a:gd name="connsiteY5" fmla="*/ 1712548 h 1712548"/>
              <a:gd name="connsiteX6" fmla="*/ 0 w 2020256"/>
              <a:gd name="connsiteY6" fmla="*/ 579615 h 1712548"/>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1712548 h 2286000"/>
              <a:gd name="connsiteX6" fmla="*/ 0 w 2020256"/>
              <a:gd name="connsiteY6" fmla="*/ 579615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0256" h="2286000">
                <a:moveTo>
                  <a:pt x="0" y="579615"/>
                </a:moveTo>
                <a:lnTo>
                  <a:pt x="1011774" y="0"/>
                </a:lnTo>
                <a:lnTo>
                  <a:pt x="2020256" y="579615"/>
                </a:lnTo>
                <a:lnTo>
                  <a:pt x="2020256" y="1712548"/>
                </a:lnTo>
                <a:lnTo>
                  <a:pt x="1011775" y="2286000"/>
                </a:lnTo>
                <a:lnTo>
                  <a:pt x="0" y="1712548"/>
                </a:lnTo>
                <a:lnTo>
                  <a:pt x="0" y="579615"/>
                </a:lnTo>
                <a:close/>
              </a:path>
            </a:pathLst>
          </a:custGeom>
          <a:solidFill>
            <a:schemeClr val="bg1"/>
          </a:solidFill>
          <a:ln>
            <a:solidFill>
              <a:schemeClr val="accent5">
                <a:lumMod val="75000"/>
              </a:schemeClr>
            </a:solid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1" name="Rectangle 328"/>
          <p:cNvSpPr/>
          <p:nvPr/>
        </p:nvSpPr>
        <p:spPr>
          <a:xfrm rot="5400000">
            <a:off x="2544012" y="824786"/>
            <a:ext cx="1280413" cy="1448837"/>
          </a:xfrm>
          <a:custGeom>
            <a:avLst/>
            <a:gdLst>
              <a:gd name="connsiteX0" fmla="*/ 0 w 2020256"/>
              <a:gd name="connsiteY0" fmla="*/ 0 h 1132933"/>
              <a:gd name="connsiteX1" fmla="*/ 2020256 w 2020256"/>
              <a:gd name="connsiteY1" fmla="*/ 0 h 1132933"/>
              <a:gd name="connsiteX2" fmla="*/ 2020256 w 2020256"/>
              <a:gd name="connsiteY2" fmla="*/ 1132933 h 1132933"/>
              <a:gd name="connsiteX3" fmla="*/ 0 w 2020256"/>
              <a:gd name="connsiteY3" fmla="*/ 1132933 h 1132933"/>
              <a:gd name="connsiteX4" fmla="*/ 0 w 2020256"/>
              <a:gd name="connsiteY4" fmla="*/ 0 h 1132933"/>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0 w 2020256"/>
              <a:gd name="connsiteY4" fmla="*/ 1136285 h 1136285"/>
              <a:gd name="connsiteX5" fmla="*/ 0 w 2020256"/>
              <a:gd name="connsiteY5" fmla="*/ 3352 h 1136285"/>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1007012 w 2020256"/>
              <a:gd name="connsiteY4" fmla="*/ 1133475 h 1136285"/>
              <a:gd name="connsiteX5" fmla="*/ 0 w 2020256"/>
              <a:gd name="connsiteY5" fmla="*/ 1136285 h 1136285"/>
              <a:gd name="connsiteX6" fmla="*/ 0 w 2020256"/>
              <a:gd name="connsiteY6" fmla="*/ 3352 h 1136285"/>
              <a:gd name="connsiteX0" fmla="*/ 0 w 2020256"/>
              <a:gd name="connsiteY0" fmla="*/ 579615 h 1712548"/>
              <a:gd name="connsiteX1" fmla="*/ 1011774 w 2020256"/>
              <a:gd name="connsiteY1" fmla="*/ 0 h 1712548"/>
              <a:gd name="connsiteX2" fmla="*/ 2020256 w 2020256"/>
              <a:gd name="connsiteY2" fmla="*/ 579615 h 1712548"/>
              <a:gd name="connsiteX3" fmla="*/ 2020256 w 2020256"/>
              <a:gd name="connsiteY3" fmla="*/ 1712548 h 1712548"/>
              <a:gd name="connsiteX4" fmla="*/ 1007012 w 2020256"/>
              <a:gd name="connsiteY4" fmla="*/ 1709738 h 1712548"/>
              <a:gd name="connsiteX5" fmla="*/ 0 w 2020256"/>
              <a:gd name="connsiteY5" fmla="*/ 1712548 h 1712548"/>
              <a:gd name="connsiteX6" fmla="*/ 0 w 2020256"/>
              <a:gd name="connsiteY6" fmla="*/ 579615 h 1712548"/>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1712548 h 2286000"/>
              <a:gd name="connsiteX6" fmla="*/ 0 w 2020256"/>
              <a:gd name="connsiteY6" fmla="*/ 579615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0256" h="2286000">
                <a:moveTo>
                  <a:pt x="0" y="579615"/>
                </a:moveTo>
                <a:lnTo>
                  <a:pt x="1011774" y="0"/>
                </a:lnTo>
                <a:lnTo>
                  <a:pt x="2020256" y="579615"/>
                </a:lnTo>
                <a:lnTo>
                  <a:pt x="2020256" y="1712548"/>
                </a:lnTo>
                <a:lnTo>
                  <a:pt x="1011775" y="2286000"/>
                </a:lnTo>
                <a:lnTo>
                  <a:pt x="0" y="1712548"/>
                </a:lnTo>
                <a:lnTo>
                  <a:pt x="0" y="579615"/>
                </a:lnTo>
                <a:close/>
              </a:path>
            </a:pathLst>
          </a:custGeom>
          <a:solidFill>
            <a:schemeClr val="accent5">
              <a:lumMod val="75000"/>
            </a:schemeClr>
          </a:solidFill>
          <a:ln>
            <a:no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2" name="Rectangle 328"/>
          <p:cNvSpPr/>
          <p:nvPr/>
        </p:nvSpPr>
        <p:spPr>
          <a:xfrm rot="5400000">
            <a:off x="2864633" y="1145412"/>
            <a:ext cx="639164" cy="1448837"/>
          </a:xfrm>
          <a:custGeom>
            <a:avLst/>
            <a:gdLst>
              <a:gd name="connsiteX0" fmla="*/ 0 w 2020256"/>
              <a:gd name="connsiteY0" fmla="*/ 0 h 1132933"/>
              <a:gd name="connsiteX1" fmla="*/ 2020256 w 2020256"/>
              <a:gd name="connsiteY1" fmla="*/ 0 h 1132933"/>
              <a:gd name="connsiteX2" fmla="*/ 2020256 w 2020256"/>
              <a:gd name="connsiteY2" fmla="*/ 1132933 h 1132933"/>
              <a:gd name="connsiteX3" fmla="*/ 0 w 2020256"/>
              <a:gd name="connsiteY3" fmla="*/ 1132933 h 1132933"/>
              <a:gd name="connsiteX4" fmla="*/ 0 w 2020256"/>
              <a:gd name="connsiteY4" fmla="*/ 0 h 1132933"/>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0 w 2020256"/>
              <a:gd name="connsiteY4" fmla="*/ 1136285 h 1136285"/>
              <a:gd name="connsiteX5" fmla="*/ 0 w 2020256"/>
              <a:gd name="connsiteY5" fmla="*/ 3352 h 1136285"/>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1007012 w 2020256"/>
              <a:gd name="connsiteY4" fmla="*/ 1133475 h 1136285"/>
              <a:gd name="connsiteX5" fmla="*/ 0 w 2020256"/>
              <a:gd name="connsiteY5" fmla="*/ 1136285 h 1136285"/>
              <a:gd name="connsiteX6" fmla="*/ 0 w 2020256"/>
              <a:gd name="connsiteY6" fmla="*/ 3352 h 1136285"/>
              <a:gd name="connsiteX0" fmla="*/ 0 w 2020256"/>
              <a:gd name="connsiteY0" fmla="*/ 579615 h 1712548"/>
              <a:gd name="connsiteX1" fmla="*/ 1011774 w 2020256"/>
              <a:gd name="connsiteY1" fmla="*/ 0 h 1712548"/>
              <a:gd name="connsiteX2" fmla="*/ 2020256 w 2020256"/>
              <a:gd name="connsiteY2" fmla="*/ 579615 h 1712548"/>
              <a:gd name="connsiteX3" fmla="*/ 2020256 w 2020256"/>
              <a:gd name="connsiteY3" fmla="*/ 1712548 h 1712548"/>
              <a:gd name="connsiteX4" fmla="*/ 1007012 w 2020256"/>
              <a:gd name="connsiteY4" fmla="*/ 1709738 h 1712548"/>
              <a:gd name="connsiteX5" fmla="*/ 0 w 2020256"/>
              <a:gd name="connsiteY5" fmla="*/ 1712548 h 1712548"/>
              <a:gd name="connsiteX6" fmla="*/ 0 w 2020256"/>
              <a:gd name="connsiteY6" fmla="*/ 579615 h 1712548"/>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1712548 h 2286000"/>
              <a:gd name="connsiteX6" fmla="*/ 0 w 2020256"/>
              <a:gd name="connsiteY6" fmla="*/ 579615 h 2286000"/>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579615 h 2286000"/>
              <a:gd name="connsiteX0" fmla="*/ 1 w 1008482"/>
              <a:gd name="connsiteY0" fmla="*/ 2286000 h 2286000"/>
              <a:gd name="connsiteX1" fmla="*/ 0 w 1008482"/>
              <a:gd name="connsiteY1" fmla="*/ 0 h 2286000"/>
              <a:gd name="connsiteX2" fmla="*/ 1008482 w 1008482"/>
              <a:gd name="connsiteY2" fmla="*/ 579615 h 2286000"/>
              <a:gd name="connsiteX3" fmla="*/ 1008482 w 1008482"/>
              <a:gd name="connsiteY3" fmla="*/ 1712548 h 2286000"/>
              <a:gd name="connsiteX4" fmla="*/ 1 w 1008482"/>
              <a:gd name="connsiteY4" fmla="*/ 228600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482" h="2286000">
                <a:moveTo>
                  <a:pt x="1" y="2286000"/>
                </a:moveTo>
                <a:cubicBezTo>
                  <a:pt x="1" y="1524000"/>
                  <a:pt x="0" y="762000"/>
                  <a:pt x="0" y="0"/>
                </a:cubicBezTo>
                <a:lnTo>
                  <a:pt x="1008482" y="579615"/>
                </a:lnTo>
                <a:lnTo>
                  <a:pt x="1008482" y="1712548"/>
                </a:lnTo>
                <a:lnTo>
                  <a:pt x="1" y="2286000"/>
                </a:lnTo>
                <a:close/>
              </a:path>
            </a:pathLst>
          </a:custGeom>
          <a:solidFill>
            <a:srgbClr val="000000">
              <a:alpha val="15000"/>
            </a:srgbClr>
          </a:solidFill>
          <a:ln>
            <a:no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3" name="Rectangle 328"/>
          <p:cNvSpPr/>
          <p:nvPr/>
        </p:nvSpPr>
        <p:spPr>
          <a:xfrm rot="5400000">
            <a:off x="2719738" y="1022196"/>
            <a:ext cx="928964" cy="1051159"/>
          </a:xfrm>
          <a:custGeom>
            <a:avLst/>
            <a:gdLst>
              <a:gd name="connsiteX0" fmla="*/ 0 w 2020256"/>
              <a:gd name="connsiteY0" fmla="*/ 0 h 1132933"/>
              <a:gd name="connsiteX1" fmla="*/ 2020256 w 2020256"/>
              <a:gd name="connsiteY1" fmla="*/ 0 h 1132933"/>
              <a:gd name="connsiteX2" fmla="*/ 2020256 w 2020256"/>
              <a:gd name="connsiteY2" fmla="*/ 1132933 h 1132933"/>
              <a:gd name="connsiteX3" fmla="*/ 0 w 2020256"/>
              <a:gd name="connsiteY3" fmla="*/ 1132933 h 1132933"/>
              <a:gd name="connsiteX4" fmla="*/ 0 w 2020256"/>
              <a:gd name="connsiteY4" fmla="*/ 0 h 1132933"/>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0 w 2020256"/>
              <a:gd name="connsiteY4" fmla="*/ 1136285 h 1136285"/>
              <a:gd name="connsiteX5" fmla="*/ 0 w 2020256"/>
              <a:gd name="connsiteY5" fmla="*/ 3352 h 1136285"/>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1007012 w 2020256"/>
              <a:gd name="connsiteY4" fmla="*/ 1133475 h 1136285"/>
              <a:gd name="connsiteX5" fmla="*/ 0 w 2020256"/>
              <a:gd name="connsiteY5" fmla="*/ 1136285 h 1136285"/>
              <a:gd name="connsiteX6" fmla="*/ 0 w 2020256"/>
              <a:gd name="connsiteY6" fmla="*/ 3352 h 1136285"/>
              <a:gd name="connsiteX0" fmla="*/ 0 w 2020256"/>
              <a:gd name="connsiteY0" fmla="*/ 579615 h 1712548"/>
              <a:gd name="connsiteX1" fmla="*/ 1011774 w 2020256"/>
              <a:gd name="connsiteY1" fmla="*/ 0 h 1712548"/>
              <a:gd name="connsiteX2" fmla="*/ 2020256 w 2020256"/>
              <a:gd name="connsiteY2" fmla="*/ 579615 h 1712548"/>
              <a:gd name="connsiteX3" fmla="*/ 2020256 w 2020256"/>
              <a:gd name="connsiteY3" fmla="*/ 1712548 h 1712548"/>
              <a:gd name="connsiteX4" fmla="*/ 1007012 w 2020256"/>
              <a:gd name="connsiteY4" fmla="*/ 1709738 h 1712548"/>
              <a:gd name="connsiteX5" fmla="*/ 0 w 2020256"/>
              <a:gd name="connsiteY5" fmla="*/ 1712548 h 1712548"/>
              <a:gd name="connsiteX6" fmla="*/ 0 w 2020256"/>
              <a:gd name="connsiteY6" fmla="*/ 579615 h 1712548"/>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1712548 h 2286000"/>
              <a:gd name="connsiteX6" fmla="*/ 0 w 2020256"/>
              <a:gd name="connsiteY6" fmla="*/ 579615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0256" h="2286000">
                <a:moveTo>
                  <a:pt x="0" y="579615"/>
                </a:moveTo>
                <a:lnTo>
                  <a:pt x="1011774" y="0"/>
                </a:lnTo>
                <a:lnTo>
                  <a:pt x="2020256" y="579615"/>
                </a:lnTo>
                <a:lnTo>
                  <a:pt x="2020256" y="1712548"/>
                </a:lnTo>
                <a:lnTo>
                  <a:pt x="1011775" y="2286000"/>
                </a:lnTo>
                <a:lnTo>
                  <a:pt x="0" y="1712548"/>
                </a:lnTo>
                <a:lnTo>
                  <a:pt x="0" y="579615"/>
                </a:lnTo>
                <a:close/>
              </a:path>
            </a:pathLst>
          </a:custGeom>
          <a:solidFill>
            <a:schemeClr val="bg1"/>
          </a:solidFill>
          <a:ln>
            <a:no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74" name="Group 73"/>
          <p:cNvGrpSpPr/>
          <p:nvPr/>
        </p:nvGrpSpPr>
        <p:grpSpPr>
          <a:xfrm>
            <a:off x="3731187" y="808009"/>
            <a:ext cx="639653" cy="1484477"/>
            <a:chOff x="4047320" y="-4897948"/>
            <a:chExt cx="10193360" cy="23656256"/>
          </a:xfrm>
          <a:solidFill>
            <a:schemeClr val="accent5">
              <a:lumMod val="75000"/>
            </a:schemeClr>
          </a:solidFill>
        </p:grpSpPr>
        <p:sp>
          <p:nvSpPr>
            <p:cNvPr id="75" name="Rectangle 17"/>
            <p:cNvSpPr/>
            <p:nvPr/>
          </p:nvSpPr>
          <p:spPr>
            <a:xfrm rot="5400000">
              <a:off x="3229936" y="-4080564"/>
              <a:ext cx="11828128" cy="10193360"/>
            </a:xfrm>
            <a:custGeom>
              <a:avLst/>
              <a:gdLst>
                <a:gd name="connsiteX0" fmla="*/ 0 w 459050"/>
                <a:gd name="connsiteY0" fmla="*/ 0 h 129906"/>
                <a:gd name="connsiteX1" fmla="*/ 459050 w 459050"/>
                <a:gd name="connsiteY1" fmla="*/ 0 h 129906"/>
                <a:gd name="connsiteX2" fmla="*/ 459050 w 459050"/>
                <a:gd name="connsiteY2" fmla="*/ 129906 h 129906"/>
                <a:gd name="connsiteX3" fmla="*/ 0 w 459050"/>
                <a:gd name="connsiteY3" fmla="*/ 129906 h 129906"/>
                <a:gd name="connsiteX4" fmla="*/ 0 w 459050"/>
                <a:gd name="connsiteY4" fmla="*/ 0 h 129906"/>
                <a:gd name="connsiteX0" fmla="*/ 0 w 459050"/>
                <a:gd name="connsiteY0" fmla="*/ 0 h 337075"/>
                <a:gd name="connsiteX1" fmla="*/ 459050 w 459050"/>
                <a:gd name="connsiteY1" fmla="*/ 0 h 337075"/>
                <a:gd name="connsiteX2" fmla="*/ 459050 w 459050"/>
                <a:gd name="connsiteY2" fmla="*/ 129906 h 337075"/>
                <a:gd name="connsiteX3" fmla="*/ 73819 w 459050"/>
                <a:gd name="connsiteY3" fmla="*/ 337075 h 337075"/>
                <a:gd name="connsiteX4" fmla="*/ 0 w 459050"/>
                <a:gd name="connsiteY4" fmla="*/ 0 h 337075"/>
                <a:gd name="connsiteX0" fmla="*/ 61915 w 385231"/>
                <a:gd name="connsiteY0" fmla="*/ 209550 h 337075"/>
                <a:gd name="connsiteX1" fmla="*/ 385231 w 385231"/>
                <a:gd name="connsiteY1" fmla="*/ 0 h 337075"/>
                <a:gd name="connsiteX2" fmla="*/ 385231 w 385231"/>
                <a:gd name="connsiteY2" fmla="*/ 129906 h 337075"/>
                <a:gd name="connsiteX3" fmla="*/ 0 w 385231"/>
                <a:gd name="connsiteY3" fmla="*/ 337075 h 337075"/>
                <a:gd name="connsiteX4" fmla="*/ 61915 w 385231"/>
                <a:gd name="connsiteY4" fmla="*/ 209550 h 337075"/>
                <a:gd name="connsiteX0" fmla="*/ 0 w 394753"/>
                <a:gd name="connsiteY0" fmla="*/ 209550 h 337075"/>
                <a:gd name="connsiteX1" fmla="*/ 394753 w 394753"/>
                <a:gd name="connsiteY1" fmla="*/ 0 h 337075"/>
                <a:gd name="connsiteX2" fmla="*/ 394753 w 394753"/>
                <a:gd name="connsiteY2" fmla="*/ 129906 h 337075"/>
                <a:gd name="connsiteX3" fmla="*/ 9522 w 394753"/>
                <a:gd name="connsiteY3" fmla="*/ 337075 h 337075"/>
                <a:gd name="connsiteX4" fmla="*/ 0 w 394753"/>
                <a:gd name="connsiteY4" fmla="*/ 209550 h 337075"/>
                <a:gd name="connsiteX0" fmla="*/ 0 w 394753"/>
                <a:gd name="connsiteY0" fmla="*/ 209550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550 h 340126"/>
                <a:gd name="connsiteX0" fmla="*/ 0 w 394753"/>
                <a:gd name="connsiteY0" fmla="*/ 209296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296 h 340126"/>
                <a:gd name="connsiteX0" fmla="*/ 0 w 394674"/>
                <a:gd name="connsiteY0" fmla="*/ 209296 h 340126"/>
                <a:gd name="connsiteX1" fmla="*/ 394674 w 394674"/>
                <a:gd name="connsiteY1" fmla="*/ 0 h 340126"/>
                <a:gd name="connsiteX2" fmla="*/ 394674 w 394674"/>
                <a:gd name="connsiteY2" fmla="*/ 129906 h 340126"/>
                <a:gd name="connsiteX3" fmla="*/ 35 w 394674"/>
                <a:gd name="connsiteY3" fmla="*/ 340126 h 340126"/>
                <a:gd name="connsiteX4" fmla="*/ 0 w 394674"/>
                <a:gd name="connsiteY4" fmla="*/ 209296 h 340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74" h="340126">
                  <a:moveTo>
                    <a:pt x="0" y="209296"/>
                  </a:moveTo>
                  <a:lnTo>
                    <a:pt x="394674" y="0"/>
                  </a:lnTo>
                  <a:lnTo>
                    <a:pt x="394674" y="129906"/>
                  </a:lnTo>
                  <a:lnTo>
                    <a:pt x="35" y="340126"/>
                  </a:lnTo>
                  <a:cubicBezTo>
                    <a:pt x="23" y="296516"/>
                    <a:pt x="12" y="252906"/>
                    <a:pt x="0" y="20929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6" name="Rectangle 17"/>
            <p:cNvSpPr/>
            <p:nvPr/>
          </p:nvSpPr>
          <p:spPr>
            <a:xfrm rot="16200000" flipV="1">
              <a:off x="3229936" y="7747564"/>
              <a:ext cx="11828128" cy="10193360"/>
            </a:xfrm>
            <a:custGeom>
              <a:avLst/>
              <a:gdLst>
                <a:gd name="connsiteX0" fmla="*/ 0 w 459050"/>
                <a:gd name="connsiteY0" fmla="*/ 0 h 129906"/>
                <a:gd name="connsiteX1" fmla="*/ 459050 w 459050"/>
                <a:gd name="connsiteY1" fmla="*/ 0 h 129906"/>
                <a:gd name="connsiteX2" fmla="*/ 459050 w 459050"/>
                <a:gd name="connsiteY2" fmla="*/ 129906 h 129906"/>
                <a:gd name="connsiteX3" fmla="*/ 0 w 459050"/>
                <a:gd name="connsiteY3" fmla="*/ 129906 h 129906"/>
                <a:gd name="connsiteX4" fmla="*/ 0 w 459050"/>
                <a:gd name="connsiteY4" fmla="*/ 0 h 129906"/>
                <a:gd name="connsiteX0" fmla="*/ 0 w 459050"/>
                <a:gd name="connsiteY0" fmla="*/ 0 h 337075"/>
                <a:gd name="connsiteX1" fmla="*/ 459050 w 459050"/>
                <a:gd name="connsiteY1" fmla="*/ 0 h 337075"/>
                <a:gd name="connsiteX2" fmla="*/ 459050 w 459050"/>
                <a:gd name="connsiteY2" fmla="*/ 129906 h 337075"/>
                <a:gd name="connsiteX3" fmla="*/ 73819 w 459050"/>
                <a:gd name="connsiteY3" fmla="*/ 337075 h 337075"/>
                <a:gd name="connsiteX4" fmla="*/ 0 w 459050"/>
                <a:gd name="connsiteY4" fmla="*/ 0 h 337075"/>
                <a:gd name="connsiteX0" fmla="*/ 61915 w 385231"/>
                <a:gd name="connsiteY0" fmla="*/ 209550 h 337075"/>
                <a:gd name="connsiteX1" fmla="*/ 385231 w 385231"/>
                <a:gd name="connsiteY1" fmla="*/ 0 h 337075"/>
                <a:gd name="connsiteX2" fmla="*/ 385231 w 385231"/>
                <a:gd name="connsiteY2" fmla="*/ 129906 h 337075"/>
                <a:gd name="connsiteX3" fmla="*/ 0 w 385231"/>
                <a:gd name="connsiteY3" fmla="*/ 337075 h 337075"/>
                <a:gd name="connsiteX4" fmla="*/ 61915 w 385231"/>
                <a:gd name="connsiteY4" fmla="*/ 209550 h 337075"/>
                <a:gd name="connsiteX0" fmla="*/ 0 w 394753"/>
                <a:gd name="connsiteY0" fmla="*/ 209550 h 337075"/>
                <a:gd name="connsiteX1" fmla="*/ 394753 w 394753"/>
                <a:gd name="connsiteY1" fmla="*/ 0 h 337075"/>
                <a:gd name="connsiteX2" fmla="*/ 394753 w 394753"/>
                <a:gd name="connsiteY2" fmla="*/ 129906 h 337075"/>
                <a:gd name="connsiteX3" fmla="*/ 9522 w 394753"/>
                <a:gd name="connsiteY3" fmla="*/ 337075 h 337075"/>
                <a:gd name="connsiteX4" fmla="*/ 0 w 394753"/>
                <a:gd name="connsiteY4" fmla="*/ 209550 h 337075"/>
                <a:gd name="connsiteX0" fmla="*/ 0 w 394753"/>
                <a:gd name="connsiteY0" fmla="*/ 209550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550 h 340126"/>
                <a:gd name="connsiteX0" fmla="*/ 0 w 394753"/>
                <a:gd name="connsiteY0" fmla="*/ 209296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296 h 340126"/>
                <a:gd name="connsiteX0" fmla="*/ 0 w 394674"/>
                <a:gd name="connsiteY0" fmla="*/ 209296 h 340126"/>
                <a:gd name="connsiteX1" fmla="*/ 394674 w 394674"/>
                <a:gd name="connsiteY1" fmla="*/ 0 h 340126"/>
                <a:gd name="connsiteX2" fmla="*/ 394674 w 394674"/>
                <a:gd name="connsiteY2" fmla="*/ 129906 h 340126"/>
                <a:gd name="connsiteX3" fmla="*/ 35 w 394674"/>
                <a:gd name="connsiteY3" fmla="*/ 340126 h 340126"/>
                <a:gd name="connsiteX4" fmla="*/ 0 w 394674"/>
                <a:gd name="connsiteY4" fmla="*/ 209296 h 340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74" h="340126">
                  <a:moveTo>
                    <a:pt x="0" y="209296"/>
                  </a:moveTo>
                  <a:lnTo>
                    <a:pt x="394674" y="0"/>
                  </a:lnTo>
                  <a:lnTo>
                    <a:pt x="394674" y="129906"/>
                  </a:lnTo>
                  <a:lnTo>
                    <a:pt x="35" y="340126"/>
                  </a:lnTo>
                  <a:cubicBezTo>
                    <a:pt x="23" y="296516"/>
                    <a:pt x="12" y="252906"/>
                    <a:pt x="0" y="20929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77" name="Rectangle 17"/>
          <p:cNvSpPr/>
          <p:nvPr/>
        </p:nvSpPr>
        <p:spPr>
          <a:xfrm rot="16200000" flipH="1">
            <a:off x="3679894" y="1601540"/>
            <a:ext cx="742239" cy="639653"/>
          </a:xfrm>
          <a:custGeom>
            <a:avLst/>
            <a:gdLst>
              <a:gd name="connsiteX0" fmla="*/ 0 w 459050"/>
              <a:gd name="connsiteY0" fmla="*/ 0 h 129906"/>
              <a:gd name="connsiteX1" fmla="*/ 459050 w 459050"/>
              <a:gd name="connsiteY1" fmla="*/ 0 h 129906"/>
              <a:gd name="connsiteX2" fmla="*/ 459050 w 459050"/>
              <a:gd name="connsiteY2" fmla="*/ 129906 h 129906"/>
              <a:gd name="connsiteX3" fmla="*/ 0 w 459050"/>
              <a:gd name="connsiteY3" fmla="*/ 129906 h 129906"/>
              <a:gd name="connsiteX4" fmla="*/ 0 w 459050"/>
              <a:gd name="connsiteY4" fmla="*/ 0 h 129906"/>
              <a:gd name="connsiteX0" fmla="*/ 0 w 459050"/>
              <a:gd name="connsiteY0" fmla="*/ 0 h 337075"/>
              <a:gd name="connsiteX1" fmla="*/ 459050 w 459050"/>
              <a:gd name="connsiteY1" fmla="*/ 0 h 337075"/>
              <a:gd name="connsiteX2" fmla="*/ 459050 w 459050"/>
              <a:gd name="connsiteY2" fmla="*/ 129906 h 337075"/>
              <a:gd name="connsiteX3" fmla="*/ 73819 w 459050"/>
              <a:gd name="connsiteY3" fmla="*/ 337075 h 337075"/>
              <a:gd name="connsiteX4" fmla="*/ 0 w 459050"/>
              <a:gd name="connsiteY4" fmla="*/ 0 h 337075"/>
              <a:gd name="connsiteX0" fmla="*/ 61915 w 385231"/>
              <a:gd name="connsiteY0" fmla="*/ 209550 h 337075"/>
              <a:gd name="connsiteX1" fmla="*/ 385231 w 385231"/>
              <a:gd name="connsiteY1" fmla="*/ 0 h 337075"/>
              <a:gd name="connsiteX2" fmla="*/ 385231 w 385231"/>
              <a:gd name="connsiteY2" fmla="*/ 129906 h 337075"/>
              <a:gd name="connsiteX3" fmla="*/ 0 w 385231"/>
              <a:gd name="connsiteY3" fmla="*/ 337075 h 337075"/>
              <a:gd name="connsiteX4" fmla="*/ 61915 w 385231"/>
              <a:gd name="connsiteY4" fmla="*/ 209550 h 337075"/>
              <a:gd name="connsiteX0" fmla="*/ 0 w 394753"/>
              <a:gd name="connsiteY0" fmla="*/ 209550 h 337075"/>
              <a:gd name="connsiteX1" fmla="*/ 394753 w 394753"/>
              <a:gd name="connsiteY1" fmla="*/ 0 h 337075"/>
              <a:gd name="connsiteX2" fmla="*/ 394753 w 394753"/>
              <a:gd name="connsiteY2" fmla="*/ 129906 h 337075"/>
              <a:gd name="connsiteX3" fmla="*/ 9522 w 394753"/>
              <a:gd name="connsiteY3" fmla="*/ 337075 h 337075"/>
              <a:gd name="connsiteX4" fmla="*/ 0 w 394753"/>
              <a:gd name="connsiteY4" fmla="*/ 209550 h 337075"/>
              <a:gd name="connsiteX0" fmla="*/ 0 w 394753"/>
              <a:gd name="connsiteY0" fmla="*/ 209550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550 h 340126"/>
              <a:gd name="connsiteX0" fmla="*/ 0 w 394753"/>
              <a:gd name="connsiteY0" fmla="*/ 209296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296 h 340126"/>
              <a:gd name="connsiteX0" fmla="*/ 0 w 394674"/>
              <a:gd name="connsiteY0" fmla="*/ 209296 h 340126"/>
              <a:gd name="connsiteX1" fmla="*/ 394674 w 394674"/>
              <a:gd name="connsiteY1" fmla="*/ 0 h 340126"/>
              <a:gd name="connsiteX2" fmla="*/ 394674 w 394674"/>
              <a:gd name="connsiteY2" fmla="*/ 129906 h 340126"/>
              <a:gd name="connsiteX3" fmla="*/ 35 w 394674"/>
              <a:gd name="connsiteY3" fmla="*/ 340126 h 340126"/>
              <a:gd name="connsiteX4" fmla="*/ 0 w 394674"/>
              <a:gd name="connsiteY4" fmla="*/ 209296 h 340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74" h="340126">
                <a:moveTo>
                  <a:pt x="0" y="209296"/>
                </a:moveTo>
                <a:lnTo>
                  <a:pt x="394674" y="0"/>
                </a:lnTo>
                <a:lnTo>
                  <a:pt x="394674" y="129906"/>
                </a:lnTo>
                <a:lnTo>
                  <a:pt x="35" y="340126"/>
                </a:lnTo>
                <a:cubicBezTo>
                  <a:pt x="23" y="296516"/>
                  <a:pt x="12" y="252906"/>
                  <a:pt x="0" y="209296"/>
                </a:cubicBezTo>
                <a:close/>
              </a:path>
            </a:pathLst>
          </a:custGeom>
          <a:solidFill>
            <a:srgbClr val="0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8" name="Rectangle 328"/>
          <p:cNvSpPr/>
          <p:nvPr/>
        </p:nvSpPr>
        <p:spPr>
          <a:xfrm rot="5400000">
            <a:off x="4547402" y="703559"/>
            <a:ext cx="1484477" cy="1679743"/>
          </a:xfrm>
          <a:custGeom>
            <a:avLst/>
            <a:gdLst>
              <a:gd name="connsiteX0" fmla="*/ 0 w 2020256"/>
              <a:gd name="connsiteY0" fmla="*/ 0 h 1132933"/>
              <a:gd name="connsiteX1" fmla="*/ 2020256 w 2020256"/>
              <a:gd name="connsiteY1" fmla="*/ 0 h 1132933"/>
              <a:gd name="connsiteX2" fmla="*/ 2020256 w 2020256"/>
              <a:gd name="connsiteY2" fmla="*/ 1132933 h 1132933"/>
              <a:gd name="connsiteX3" fmla="*/ 0 w 2020256"/>
              <a:gd name="connsiteY3" fmla="*/ 1132933 h 1132933"/>
              <a:gd name="connsiteX4" fmla="*/ 0 w 2020256"/>
              <a:gd name="connsiteY4" fmla="*/ 0 h 1132933"/>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0 w 2020256"/>
              <a:gd name="connsiteY4" fmla="*/ 1136285 h 1136285"/>
              <a:gd name="connsiteX5" fmla="*/ 0 w 2020256"/>
              <a:gd name="connsiteY5" fmla="*/ 3352 h 1136285"/>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1007012 w 2020256"/>
              <a:gd name="connsiteY4" fmla="*/ 1133475 h 1136285"/>
              <a:gd name="connsiteX5" fmla="*/ 0 w 2020256"/>
              <a:gd name="connsiteY5" fmla="*/ 1136285 h 1136285"/>
              <a:gd name="connsiteX6" fmla="*/ 0 w 2020256"/>
              <a:gd name="connsiteY6" fmla="*/ 3352 h 1136285"/>
              <a:gd name="connsiteX0" fmla="*/ 0 w 2020256"/>
              <a:gd name="connsiteY0" fmla="*/ 579615 h 1712548"/>
              <a:gd name="connsiteX1" fmla="*/ 1011774 w 2020256"/>
              <a:gd name="connsiteY1" fmla="*/ 0 h 1712548"/>
              <a:gd name="connsiteX2" fmla="*/ 2020256 w 2020256"/>
              <a:gd name="connsiteY2" fmla="*/ 579615 h 1712548"/>
              <a:gd name="connsiteX3" fmla="*/ 2020256 w 2020256"/>
              <a:gd name="connsiteY3" fmla="*/ 1712548 h 1712548"/>
              <a:gd name="connsiteX4" fmla="*/ 1007012 w 2020256"/>
              <a:gd name="connsiteY4" fmla="*/ 1709738 h 1712548"/>
              <a:gd name="connsiteX5" fmla="*/ 0 w 2020256"/>
              <a:gd name="connsiteY5" fmla="*/ 1712548 h 1712548"/>
              <a:gd name="connsiteX6" fmla="*/ 0 w 2020256"/>
              <a:gd name="connsiteY6" fmla="*/ 579615 h 1712548"/>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1712548 h 2286000"/>
              <a:gd name="connsiteX6" fmla="*/ 0 w 2020256"/>
              <a:gd name="connsiteY6" fmla="*/ 579615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0256" h="2286000">
                <a:moveTo>
                  <a:pt x="0" y="579615"/>
                </a:moveTo>
                <a:lnTo>
                  <a:pt x="1011774" y="0"/>
                </a:lnTo>
                <a:lnTo>
                  <a:pt x="2020256" y="579615"/>
                </a:lnTo>
                <a:lnTo>
                  <a:pt x="2020256" y="1712548"/>
                </a:lnTo>
                <a:lnTo>
                  <a:pt x="1011775" y="2286000"/>
                </a:lnTo>
                <a:lnTo>
                  <a:pt x="0" y="1712548"/>
                </a:lnTo>
                <a:lnTo>
                  <a:pt x="0" y="579615"/>
                </a:lnTo>
                <a:close/>
              </a:path>
            </a:pathLst>
          </a:custGeom>
          <a:solidFill>
            <a:schemeClr val="bg1"/>
          </a:solidFill>
          <a:ln>
            <a:solidFill>
              <a:schemeClr val="accent6"/>
            </a:solid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9" name="Rectangle 328"/>
          <p:cNvSpPr/>
          <p:nvPr/>
        </p:nvSpPr>
        <p:spPr>
          <a:xfrm rot="5400000">
            <a:off x="4649435" y="824786"/>
            <a:ext cx="1280413" cy="1448837"/>
          </a:xfrm>
          <a:custGeom>
            <a:avLst/>
            <a:gdLst>
              <a:gd name="connsiteX0" fmla="*/ 0 w 2020256"/>
              <a:gd name="connsiteY0" fmla="*/ 0 h 1132933"/>
              <a:gd name="connsiteX1" fmla="*/ 2020256 w 2020256"/>
              <a:gd name="connsiteY1" fmla="*/ 0 h 1132933"/>
              <a:gd name="connsiteX2" fmla="*/ 2020256 w 2020256"/>
              <a:gd name="connsiteY2" fmla="*/ 1132933 h 1132933"/>
              <a:gd name="connsiteX3" fmla="*/ 0 w 2020256"/>
              <a:gd name="connsiteY3" fmla="*/ 1132933 h 1132933"/>
              <a:gd name="connsiteX4" fmla="*/ 0 w 2020256"/>
              <a:gd name="connsiteY4" fmla="*/ 0 h 1132933"/>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0 w 2020256"/>
              <a:gd name="connsiteY4" fmla="*/ 1136285 h 1136285"/>
              <a:gd name="connsiteX5" fmla="*/ 0 w 2020256"/>
              <a:gd name="connsiteY5" fmla="*/ 3352 h 1136285"/>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1007012 w 2020256"/>
              <a:gd name="connsiteY4" fmla="*/ 1133475 h 1136285"/>
              <a:gd name="connsiteX5" fmla="*/ 0 w 2020256"/>
              <a:gd name="connsiteY5" fmla="*/ 1136285 h 1136285"/>
              <a:gd name="connsiteX6" fmla="*/ 0 w 2020256"/>
              <a:gd name="connsiteY6" fmla="*/ 3352 h 1136285"/>
              <a:gd name="connsiteX0" fmla="*/ 0 w 2020256"/>
              <a:gd name="connsiteY0" fmla="*/ 579615 h 1712548"/>
              <a:gd name="connsiteX1" fmla="*/ 1011774 w 2020256"/>
              <a:gd name="connsiteY1" fmla="*/ 0 h 1712548"/>
              <a:gd name="connsiteX2" fmla="*/ 2020256 w 2020256"/>
              <a:gd name="connsiteY2" fmla="*/ 579615 h 1712548"/>
              <a:gd name="connsiteX3" fmla="*/ 2020256 w 2020256"/>
              <a:gd name="connsiteY3" fmla="*/ 1712548 h 1712548"/>
              <a:gd name="connsiteX4" fmla="*/ 1007012 w 2020256"/>
              <a:gd name="connsiteY4" fmla="*/ 1709738 h 1712548"/>
              <a:gd name="connsiteX5" fmla="*/ 0 w 2020256"/>
              <a:gd name="connsiteY5" fmla="*/ 1712548 h 1712548"/>
              <a:gd name="connsiteX6" fmla="*/ 0 w 2020256"/>
              <a:gd name="connsiteY6" fmla="*/ 579615 h 1712548"/>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1712548 h 2286000"/>
              <a:gd name="connsiteX6" fmla="*/ 0 w 2020256"/>
              <a:gd name="connsiteY6" fmla="*/ 579615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0256" h="2286000">
                <a:moveTo>
                  <a:pt x="0" y="579615"/>
                </a:moveTo>
                <a:lnTo>
                  <a:pt x="1011774" y="0"/>
                </a:lnTo>
                <a:lnTo>
                  <a:pt x="2020256" y="579615"/>
                </a:lnTo>
                <a:lnTo>
                  <a:pt x="2020256" y="1712548"/>
                </a:lnTo>
                <a:lnTo>
                  <a:pt x="1011775" y="2286000"/>
                </a:lnTo>
                <a:lnTo>
                  <a:pt x="0" y="1712548"/>
                </a:lnTo>
                <a:lnTo>
                  <a:pt x="0" y="579615"/>
                </a:lnTo>
                <a:close/>
              </a:path>
            </a:pathLst>
          </a:custGeom>
          <a:solidFill>
            <a:schemeClr val="accent6"/>
          </a:solidFill>
          <a:ln>
            <a:no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0" name="Rectangle 328"/>
          <p:cNvSpPr/>
          <p:nvPr/>
        </p:nvSpPr>
        <p:spPr>
          <a:xfrm rot="5400000">
            <a:off x="4970056" y="1145412"/>
            <a:ext cx="639164" cy="1448837"/>
          </a:xfrm>
          <a:custGeom>
            <a:avLst/>
            <a:gdLst>
              <a:gd name="connsiteX0" fmla="*/ 0 w 2020256"/>
              <a:gd name="connsiteY0" fmla="*/ 0 h 1132933"/>
              <a:gd name="connsiteX1" fmla="*/ 2020256 w 2020256"/>
              <a:gd name="connsiteY1" fmla="*/ 0 h 1132933"/>
              <a:gd name="connsiteX2" fmla="*/ 2020256 w 2020256"/>
              <a:gd name="connsiteY2" fmla="*/ 1132933 h 1132933"/>
              <a:gd name="connsiteX3" fmla="*/ 0 w 2020256"/>
              <a:gd name="connsiteY3" fmla="*/ 1132933 h 1132933"/>
              <a:gd name="connsiteX4" fmla="*/ 0 w 2020256"/>
              <a:gd name="connsiteY4" fmla="*/ 0 h 1132933"/>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0 w 2020256"/>
              <a:gd name="connsiteY4" fmla="*/ 1136285 h 1136285"/>
              <a:gd name="connsiteX5" fmla="*/ 0 w 2020256"/>
              <a:gd name="connsiteY5" fmla="*/ 3352 h 1136285"/>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1007012 w 2020256"/>
              <a:gd name="connsiteY4" fmla="*/ 1133475 h 1136285"/>
              <a:gd name="connsiteX5" fmla="*/ 0 w 2020256"/>
              <a:gd name="connsiteY5" fmla="*/ 1136285 h 1136285"/>
              <a:gd name="connsiteX6" fmla="*/ 0 w 2020256"/>
              <a:gd name="connsiteY6" fmla="*/ 3352 h 1136285"/>
              <a:gd name="connsiteX0" fmla="*/ 0 w 2020256"/>
              <a:gd name="connsiteY0" fmla="*/ 579615 h 1712548"/>
              <a:gd name="connsiteX1" fmla="*/ 1011774 w 2020256"/>
              <a:gd name="connsiteY1" fmla="*/ 0 h 1712548"/>
              <a:gd name="connsiteX2" fmla="*/ 2020256 w 2020256"/>
              <a:gd name="connsiteY2" fmla="*/ 579615 h 1712548"/>
              <a:gd name="connsiteX3" fmla="*/ 2020256 w 2020256"/>
              <a:gd name="connsiteY3" fmla="*/ 1712548 h 1712548"/>
              <a:gd name="connsiteX4" fmla="*/ 1007012 w 2020256"/>
              <a:gd name="connsiteY4" fmla="*/ 1709738 h 1712548"/>
              <a:gd name="connsiteX5" fmla="*/ 0 w 2020256"/>
              <a:gd name="connsiteY5" fmla="*/ 1712548 h 1712548"/>
              <a:gd name="connsiteX6" fmla="*/ 0 w 2020256"/>
              <a:gd name="connsiteY6" fmla="*/ 579615 h 1712548"/>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1712548 h 2286000"/>
              <a:gd name="connsiteX6" fmla="*/ 0 w 2020256"/>
              <a:gd name="connsiteY6" fmla="*/ 579615 h 2286000"/>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579615 h 2286000"/>
              <a:gd name="connsiteX0" fmla="*/ 1 w 1008482"/>
              <a:gd name="connsiteY0" fmla="*/ 2286000 h 2286000"/>
              <a:gd name="connsiteX1" fmla="*/ 0 w 1008482"/>
              <a:gd name="connsiteY1" fmla="*/ 0 h 2286000"/>
              <a:gd name="connsiteX2" fmla="*/ 1008482 w 1008482"/>
              <a:gd name="connsiteY2" fmla="*/ 579615 h 2286000"/>
              <a:gd name="connsiteX3" fmla="*/ 1008482 w 1008482"/>
              <a:gd name="connsiteY3" fmla="*/ 1712548 h 2286000"/>
              <a:gd name="connsiteX4" fmla="*/ 1 w 1008482"/>
              <a:gd name="connsiteY4" fmla="*/ 228600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482" h="2286000">
                <a:moveTo>
                  <a:pt x="1" y="2286000"/>
                </a:moveTo>
                <a:cubicBezTo>
                  <a:pt x="1" y="1524000"/>
                  <a:pt x="0" y="762000"/>
                  <a:pt x="0" y="0"/>
                </a:cubicBezTo>
                <a:lnTo>
                  <a:pt x="1008482" y="579615"/>
                </a:lnTo>
                <a:lnTo>
                  <a:pt x="1008482" y="1712548"/>
                </a:lnTo>
                <a:lnTo>
                  <a:pt x="1" y="2286000"/>
                </a:lnTo>
                <a:close/>
              </a:path>
            </a:pathLst>
          </a:custGeom>
          <a:solidFill>
            <a:srgbClr val="000000">
              <a:alpha val="15000"/>
            </a:srgbClr>
          </a:solidFill>
          <a:ln>
            <a:no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1" name="Rectangle 328"/>
          <p:cNvSpPr/>
          <p:nvPr/>
        </p:nvSpPr>
        <p:spPr>
          <a:xfrm rot="5400000">
            <a:off x="4825161" y="1022196"/>
            <a:ext cx="928964" cy="1051159"/>
          </a:xfrm>
          <a:custGeom>
            <a:avLst/>
            <a:gdLst>
              <a:gd name="connsiteX0" fmla="*/ 0 w 2020256"/>
              <a:gd name="connsiteY0" fmla="*/ 0 h 1132933"/>
              <a:gd name="connsiteX1" fmla="*/ 2020256 w 2020256"/>
              <a:gd name="connsiteY1" fmla="*/ 0 h 1132933"/>
              <a:gd name="connsiteX2" fmla="*/ 2020256 w 2020256"/>
              <a:gd name="connsiteY2" fmla="*/ 1132933 h 1132933"/>
              <a:gd name="connsiteX3" fmla="*/ 0 w 2020256"/>
              <a:gd name="connsiteY3" fmla="*/ 1132933 h 1132933"/>
              <a:gd name="connsiteX4" fmla="*/ 0 w 2020256"/>
              <a:gd name="connsiteY4" fmla="*/ 0 h 1132933"/>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0 w 2020256"/>
              <a:gd name="connsiteY4" fmla="*/ 1136285 h 1136285"/>
              <a:gd name="connsiteX5" fmla="*/ 0 w 2020256"/>
              <a:gd name="connsiteY5" fmla="*/ 3352 h 1136285"/>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1007012 w 2020256"/>
              <a:gd name="connsiteY4" fmla="*/ 1133475 h 1136285"/>
              <a:gd name="connsiteX5" fmla="*/ 0 w 2020256"/>
              <a:gd name="connsiteY5" fmla="*/ 1136285 h 1136285"/>
              <a:gd name="connsiteX6" fmla="*/ 0 w 2020256"/>
              <a:gd name="connsiteY6" fmla="*/ 3352 h 1136285"/>
              <a:gd name="connsiteX0" fmla="*/ 0 w 2020256"/>
              <a:gd name="connsiteY0" fmla="*/ 579615 h 1712548"/>
              <a:gd name="connsiteX1" fmla="*/ 1011774 w 2020256"/>
              <a:gd name="connsiteY1" fmla="*/ 0 h 1712548"/>
              <a:gd name="connsiteX2" fmla="*/ 2020256 w 2020256"/>
              <a:gd name="connsiteY2" fmla="*/ 579615 h 1712548"/>
              <a:gd name="connsiteX3" fmla="*/ 2020256 w 2020256"/>
              <a:gd name="connsiteY3" fmla="*/ 1712548 h 1712548"/>
              <a:gd name="connsiteX4" fmla="*/ 1007012 w 2020256"/>
              <a:gd name="connsiteY4" fmla="*/ 1709738 h 1712548"/>
              <a:gd name="connsiteX5" fmla="*/ 0 w 2020256"/>
              <a:gd name="connsiteY5" fmla="*/ 1712548 h 1712548"/>
              <a:gd name="connsiteX6" fmla="*/ 0 w 2020256"/>
              <a:gd name="connsiteY6" fmla="*/ 579615 h 1712548"/>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1712548 h 2286000"/>
              <a:gd name="connsiteX6" fmla="*/ 0 w 2020256"/>
              <a:gd name="connsiteY6" fmla="*/ 579615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0256" h="2286000">
                <a:moveTo>
                  <a:pt x="0" y="579615"/>
                </a:moveTo>
                <a:lnTo>
                  <a:pt x="1011774" y="0"/>
                </a:lnTo>
                <a:lnTo>
                  <a:pt x="2020256" y="579615"/>
                </a:lnTo>
                <a:lnTo>
                  <a:pt x="2020256" y="1712548"/>
                </a:lnTo>
                <a:lnTo>
                  <a:pt x="1011775" y="2286000"/>
                </a:lnTo>
                <a:lnTo>
                  <a:pt x="0" y="1712548"/>
                </a:lnTo>
                <a:lnTo>
                  <a:pt x="0" y="579615"/>
                </a:lnTo>
                <a:close/>
              </a:path>
            </a:pathLst>
          </a:custGeom>
          <a:solidFill>
            <a:schemeClr val="bg1"/>
          </a:solidFill>
          <a:ln>
            <a:no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82" name="Group 81"/>
          <p:cNvGrpSpPr/>
          <p:nvPr/>
        </p:nvGrpSpPr>
        <p:grpSpPr>
          <a:xfrm>
            <a:off x="5836610" y="808009"/>
            <a:ext cx="639653" cy="1484477"/>
            <a:chOff x="4047320" y="-4897948"/>
            <a:chExt cx="10193360" cy="23656256"/>
          </a:xfrm>
          <a:solidFill>
            <a:schemeClr val="accent6"/>
          </a:solidFill>
        </p:grpSpPr>
        <p:sp>
          <p:nvSpPr>
            <p:cNvPr id="83" name="Rectangle 17"/>
            <p:cNvSpPr/>
            <p:nvPr/>
          </p:nvSpPr>
          <p:spPr>
            <a:xfrm rot="5400000">
              <a:off x="3229936" y="-4080564"/>
              <a:ext cx="11828128" cy="10193360"/>
            </a:xfrm>
            <a:custGeom>
              <a:avLst/>
              <a:gdLst>
                <a:gd name="connsiteX0" fmla="*/ 0 w 459050"/>
                <a:gd name="connsiteY0" fmla="*/ 0 h 129906"/>
                <a:gd name="connsiteX1" fmla="*/ 459050 w 459050"/>
                <a:gd name="connsiteY1" fmla="*/ 0 h 129906"/>
                <a:gd name="connsiteX2" fmla="*/ 459050 w 459050"/>
                <a:gd name="connsiteY2" fmla="*/ 129906 h 129906"/>
                <a:gd name="connsiteX3" fmla="*/ 0 w 459050"/>
                <a:gd name="connsiteY3" fmla="*/ 129906 h 129906"/>
                <a:gd name="connsiteX4" fmla="*/ 0 w 459050"/>
                <a:gd name="connsiteY4" fmla="*/ 0 h 129906"/>
                <a:gd name="connsiteX0" fmla="*/ 0 w 459050"/>
                <a:gd name="connsiteY0" fmla="*/ 0 h 337075"/>
                <a:gd name="connsiteX1" fmla="*/ 459050 w 459050"/>
                <a:gd name="connsiteY1" fmla="*/ 0 h 337075"/>
                <a:gd name="connsiteX2" fmla="*/ 459050 w 459050"/>
                <a:gd name="connsiteY2" fmla="*/ 129906 h 337075"/>
                <a:gd name="connsiteX3" fmla="*/ 73819 w 459050"/>
                <a:gd name="connsiteY3" fmla="*/ 337075 h 337075"/>
                <a:gd name="connsiteX4" fmla="*/ 0 w 459050"/>
                <a:gd name="connsiteY4" fmla="*/ 0 h 337075"/>
                <a:gd name="connsiteX0" fmla="*/ 61915 w 385231"/>
                <a:gd name="connsiteY0" fmla="*/ 209550 h 337075"/>
                <a:gd name="connsiteX1" fmla="*/ 385231 w 385231"/>
                <a:gd name="connsiteY1" fmla="*/ 0 h 337075"/>
                <a:gd name="connsiteX2" fmla="*/ 385231 w 385231"/>
                <a:gd name="connsiteY2" fmla="*/ 129906 h 337075"/>
                <a:gd name="connsiteX3" fmla="*/ 0 w 385231"/>
                <a:gd name="connsiteY3" fmla="*/ 337075 h 337075"/>
                <a:gd name="connsiteX4" fmla="*/ 61915 w 385231"/>
                <a:gd name="connsiteY4" fmla="*/ 209550 h 337075"/>
                <a:gd name="connsiteX0" fmla="*/ 0 w 394753"/>
                <a:gd name="connsiteY0" fmla="*/ 209550 h 337075"/>
                <a:gd name="connsiteX1" fmla="*/ 394753 w 394753"/>
                <a:gd name="connsiteY1" fmla="*/ 0 h 337075"/>
                <a:gd name="connsiteX2" fmla="*/ 394753 w 394753"/>
                <a:gd name="connsiteY2" fmla="*/ 129906 h 337075"/>
                <a:gd name="connsiteX3" fmla="*/ 9522 w 394753"/>
                <a:gd name="connsiteY3" fmla="*/ 337075 h 337075"/>
                <a:gd name="connsiteX4" fmla="*/ 0 w 394753"/>
                <a:gd name="connsiteY4" fmla="*/ 209550 h 337075"/>
                <a:gd name="connsiteX0" fmla="*/ 0 w 394753"/>
                <a:gd name="connsiteY0" fmla="*/ 209550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550 h 340126"/>
                <a:gd name="connsiteX0" fmla="*/ 0 w 394753"/>
                <a:gd name="connsiteY0" fmla="*/ 209296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296 h 340126"/>
                <a:gd name="connsiteX0" fmla="*/ 0 w 394674"/>
                <a:gd name="connsiteY0" fmla="*/ 209296 h 340126"/>
                <a:gd name="connsiteX1" fmla="*/ 394674 w 394674"/>
                <a:gd name="connsiteY1" fmla="*/ 0 h 340126"/>
                <a:gd name="connsiteX2" fmla="*/ 394674 w 394674"/>
                <a:gd name="connsiteY2" fmla="*/ 129906 h 340126"/>
                <a:gd name="connsiteX3" fmla="*/ 35 w 394674"/>
                <a:gd name="connsiteY3" fmla="*/ 340126 h 340126"/>
                <a:gd name="connsiteX4" fmla="*/ 0 w 394674"/>
                <a:gd name="connsiteY4" fmla="*/ 209296 h 340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74" h="340126">
                  <a:moveTo>
                    <a:pt x="0" y="209296"/>
                  </a:moveTo>
                  <a:lnTo>
                    <a:pt x="394674" y="0"/>
                  </a:lnTo>
                  <a:lnTo>
                    <a:pt x="394674" y="129906"/>
                  </a:lnTo>
                  <a:lnTo>
                    <a:pt x="35" y="340126"/>
                  </a:lnTo>
                  <a:cubicBezTo>
                    <a:pt x="23" y="296516"/>
                    <a:pt x="12" y="252906"/>
                    <a:pt x="0" y="20929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4" name="Rectangle 17"/>
            <p:cNvSpPr/>
            <p:nvPr/>
          </p:nvSpPr>
          <p:spPr>
            <a:xfrm rot="16200000" flipV="1">
              <a:off x="3229936" y="7747564"/>
              <a:ext cx="11828128" cy="10193360"/>
            </a:xfrm>
            <a:custGeom>
              <a:avLst/>
              <a:gdLst>
                <a:gd name="connsiteX0" fmla="*/ 0 w 459050"/>
                <a:gd name="connsiteY0" fmla="*/ 0 h 129906"/>
                <a:gd name="connsiteX1" fmla="*/ 459050 w 459050"/>
                <a:gd name="connsiteY1" fmla="*/ 0 h 129906"/>
                <a:gd name="connsiteX2" fmla="*/ 459050 w 459050"/>
                <a:gd name="connsiteY2" fmla="*/ 129906 h 129906"/>
                <a:gd name="connsiteX3" fmla="*/ 0 w 459050"/>
                <a:gd name="connsiteY3" fmla="*/ 129906 h 129906"/>
                <a:gd name="connsiteX4" fmla="*/ 0 w 459050"/>
                <a:gd name="connsiteY4" fmla="*/ 0 h 129906"/>
                <a:gd name="connsiteX0" fmla="*/ 0 w 459050"/>
                <a:gd name="connsiteY0" fmla="*/ 0 h 337075"/>
                <a:gd name="connsiteX1" fmla="*/ 459050 w 459050"/>
                <a:gd name="connsiteY1" fmla="*/ 0 h 337075"/>
                <a:gd name="connsiteX2" fmla="*/ 459050 w 459050"/>
                <a:gd name="connsiteY2" fmla="*/ 129906 h 337075"/>
                <a:gd name="connsiteX3" fmla="*/ 73819 w 459050"/>
                <a:gd name="connsiteY3" fmla="*/ 337075 h 337075"/>
                <a:gd name="connsiteX4" fmla="*/ 0 w 459050"/>
                <a:gd name="connsiteY4" fmla="*/ 0 h 337075"/>
                <a:gd name="connsiteX0" fmla="*/ 61915 w 385231"/>
                <a:gd name="connsiteY0" fmla="*/ 209550 h 337075"/>
                <a:gd name="connsiteX1" fmla="*/ 385231 w 385231"/>
                <a:gd name="connsiteY1" fmla="*/ 0 h 337075"/>
                <a:gd name="connsiteX2" fmla="*/ 385231 w 385231"/>
                <a:gd name="connsiteY2" fmla="*/ 129906 h 337075"/>
                <a:gd name="connsiteX3" fmla="*/ 0 w 385231"/>
                <a:gd name="connsiteY3" fmla="*/ 337075 h 337075"/>
                <a:gd name="connsiteX4" fmla="*/ 61915 w 385231"/>
                <a:gd name="connsiteY4" fmla="*/ 209550 h 337075"/>
                <a:gd name="connsiteX0" fmla="*/ 0 w 394753"/>
                <a:gd name="connsiteY0" fmla="*/ 209550 h 337075"/>
                <a:gd name="connsiteX1" fmla="*/ 394753 w 394753"/>
                <a:gd name="connsiteY1" fmla="*/ 0 h 337075"/>
                <a:gd name="connsiteX2" fmla="*/ 394753 w 394753"/>
                <a:gd name="connsiteY2" fmla="*/ 129906 h 337075"/>
                <a:gd name="connsiteX3" fmla="*/ 9522 w 394753"/>
                <a:gd name="connsiteY3" fmla="*/ 337075 h 337075"/>
                <a:gd name="connsiteX4" fmla="*/ 0 w 394753"/>
                <a:gd name="connsiteY4" fmla="*/ 209550 h 337075"/>
                <a:gd name="connsiteX0" fmla="*/ 0 w 394753"/>
                <a:gd name="connsiteY0" fmla="*/ 209550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550 h 340126"/>
                <a:gd name="connsiteX0" fmla="*/ 0 w 394753"/>
                <a:gd name="connsiteY0" fmla="*/ 209296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296 h 340126"/>
                <a:gd name="connsiteX0" fmla="*/ 0 w 394674"/>
                <a:gd name="connsiteY0" fmla="*/ 209296 h 340126"/>
                <a:gd name="connsiteX1" fmla="*/ 394674 w 394674"/>
                <a:gd name="connsiteY1" fmla="*/ 0 h 340126"/>
                <a:gd name="connsiteX2" fmla="*/ 394674 w 394674"/>
                <a:gd name="connsiteY2" fmla="*/ 129906 h 340126"/>
                <a:gd name="connsiteX3" fmla="*/ 35 w 394674"/>
                <a:gd name="connsiteY3" fmla="*/ 340126 h 340126"/>
                <a:gd name="connsiteX4" fmla="*/ 0 w 394674"/>
                <a:gd name="connsiteY4" fmla="*/ 209296 h 340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74" h="340126">
                  <a:moveTo>
                    <a:pt x="0" y="209296"/>
                  </a:moveTo>
                  <a:lnTo>
                    <a:pt x="394674" y="0"/>
                  </a:lnTo>
                  <a:lnTo>
                    <a:pt x="394674" y="129906"/>
                  </a:lnTo>
                  <a:lnTo>
                    <a:pt x="35" y="340126"/>
                  </a:lnTo>
                  <a:cubicBezTo>
                    <a:pt x="23" y="296516"/>
                    <a:pt x="12" y="252906"/>
                    <a:pt x="0" y="20929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85" name="Rectangle 17"/>
          <p:cNvSpPr/>
          <p:nvPr/>
        </p:nvSpPr>
        <p:spPr>
          <a:xfrm rot="16200000" flipH="1">
            <a:off x="5785317" y="1601540"/>
            <a:ext cx="742239" cy="639653"/>
          </a:xfrm>
          <a:custGeom>
            <a:avLst/>
            <a:gdLst>
              <a:gd name="connsiteX0" fmla="*/ 0 w 459050"/>
              <a:gd name="connsiteY0" fmla="*/ 0 h 129906"/>
              <a:gd name="connsiteX1" fmla="*/ 459050 w 459050"/>
              <a:gd name="connsiteY1" fmla="*/ 0 h 129906"/>
              <a:gd name="connsiteX2" fmla="*/ 459050 w 459050"/>
              <a:gd name="connsiteY2" fmla="*/ 129906 h 129906"/>
              <a:gd name="connsiteX3" fmla="*/ 0 w 459050"/>
              <a:gd name="connsiteY3" fmla="*/ 129906 h 129906"/>
              <a:gd name="connsiteX4" fmla="*/ 0 w 459050"/>
              <a:gd name="connsiteY4" fmla="*/ 0 h 129906"/>
              <a:gd name="connsiteX0" fmla="*/ 0 w 459050"/>
              <a:gd name="connsiteY0" fmla="*/ 0 h 337075"/>
              <a:gd name="connsiteX1" fmla="*/ 459050 w 459050"/>
              <a:gd name="connsiteY1" fmla="*/ 0 h 337075"/>
              <a:gd name="connsiteX2" fmla="*/ 459050 w 459050"/>
              <a:gd name="connsiteY2" fmla="*/ 129906 h 337075"/>
              <a:gd name="connsiteX3" fmla="*/ 73819 w 459050"/>
              <a:gd name="connsiteY3" fmla="*/ 337075 h 337075"/>
              <a:gd name="connsiteX4" fmla="*/ 0 w 459050"/>
              <a:gd name="connsiteY4" fmla="*/ 0 h 337075"/>
              <a:gd name="connsiteX0" fmla="*/ 61915 w 385231"/>
              <a:gd name="connsiteY0" fmla="*/ 209550 h 337075"/>
              <a:gd name="connsiteX1" fmla="*/ 385231 w 385231"/>
              <a:gd name="connsiteY1" fmla="*/ 0 h 337075"/>
              <a:gd name="connsiteX2" fmla="*/ 385231 w 385231"/>
              <a:gd name="connsiteY2" fmla="*/ 129906 h 337075"/>
              <a:gd name="connsiteX3" fmla="*/ 0 w 385231"/>
              <a:gd name="connsiteY3" fmla="*/ 337075 h 337075"/>
              <a:gd name="connsiteX4" fmla="*/ 61915 w 385231"/>
              <a:gd name="connsiteY4" fmla="*/ 209550 h 337075"/>
              <a:gd name="connsiteX0" fmla="*/ 0 w 394753"/>
              <a:gd name="connsiteY0" fmla="*/ 209550 h 337075"/>
              <a:gd name="connsiteX1" fmla="*/ 394753 w 394753"/>
              <a:gd name="connsiteY1" fmla="*/ 0 h 337075"/>
              <a:gd name="connsiteX2" fmla="*/ 394753 w 394753"/>
              <a:gd name="connsiteY2" fmla="*/ 129906 h 337075"/>
              <a:gd name="connsiteX3" fmla="*/ 9522 w 394753"/>
              <a:gd name="connsiteY3" fmla="*/ 337075 h 337075"/>
              <a:gd name="connsiteX4" fmla="*/ 0 w 394753"/>
              <a:gd name="connsiteY4" fmla="*/ 209550 h 337075"/>
              <a:gd name="connsiteX0" fmla="*/ 0 w 394753"/>
              <a:gd name="connsiteY0" fmla="*/ 209550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550 h 340126"/>
              <a:gd name="connsiteX0" fmla="*/ 0 w 394753"/>
              <a:gd name="connsiteY0" fmla="*/ 209296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296 h 340126"/>
              <a:gd name="connsiteX0" fmla="*/ 0 w 394674"/>
              <a:gd name="connsiteY0" fmla="*/ 209296 h 340126"/>
              <a:gd name="connsiteX1" fmla="*/ 394674 w 394674"/>
              <a:gd name="connsiteY1" fmla="*/ 0 h 340126"/>
              <a:gd name="connsiteX2" fmla="*/ 394674 w 394674"/>
              <a:gd name="connsiteY2" fmla="*/ 129906 h 340126"/>
              <a:gd name="connsiteX3" fmla="*/ 35 w 394674"/>
              <a:gd name="connsiteY3" fmla="*/ 340126 h 340126"/>
              <a:gd name="connsiteX4" fmla="*/ 0 w 394674"/>
              <a:gd name="connsiteY4" fmla="*/ 209296 h 340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74" h="340126">
                <a:moveTo>
                  <a:pt x="0" y="209296"/>
                </a:moveTo>
                <a:lnTo>
                  <a:pt x="394674" y="0"/>
                </a:lnTo>
                <a:lnTo>
                  <a:pt x="394674" y="129906"/>
                </a:lnTo>
                <a:lnTo>
                  <a:pt x="35" y="340126"/>
                </a:lnTo>
                <a:cubicBezTo>
                  <a:pt x="23" y="296516"/>
                  <a:pt x="12" y="252906"/>
                  <a:pt x="0" y="209296"/>
                </a:cubicBezTo>
                <a:close/>
              </a:path>
            </a:pathLst>
          </a:custGeom>
          <a:solidFill>
            <a:srgbClr val="0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6" name="Rectangle 328"/>
          <p:cNvSpPr/>
          <p:nvPr/>
        </p:nvSpPr>
        <p:spPr>
          <a:xfrm rot="5400000">
            <a:off x="6649884" y="703559"/>
            <a:ext cx="1484477" cy="1679743"/>
          </a:xfrm>
          <a:custGeom>
            <a:avLst/>
            <a:gdLst>
              <a:gd name="connsiteX0" fmla="*/ 0 w 2020256"/>
              <a:gd name="connsiteY0" fmla="*/ 0 h 1132933"/>
              <a:gd name="connsiteX1" fmla="*/ 2020256 w 2020256"/>
              <a:gd name="connsiteY1" fmla="*/ 0 h 1132933"/>
              <a:gd name="connsiteX2" fmla="*/ 2020256 w 2020256"/>
              <a:gd name="connsiteY2" fmla="*/ 1132933 h 1132933"/>
              <a:gd name="connsiteX3" fmla="*/ 0 w 2020256"/>
              <a:gd name="connsiteY3" fmla="*/ 1132933 h 1132933"/>
              <a:gd name="connsiteX4" fmla="*/ 0 w 2020256"/>
              <a:gd name="connsiteY4" fmla="*/ 0 h 1132933"/>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0 w 2020256"/>
              <a:gd name="connsiteY4" fmla="*/ 1136285 h 1136285"/>
              <a:gd name="connsiteX5" fmla="*/ 0 w 2020256"/>
              <a:gd name="connsiteY5" fmla="*/ 3352 h 1136285"/>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1007012 w 2020256"/>
              <a:gd name="connsiteY4" fmla="*/ 1133475 h 1136285"/>
              <a:gd name="connsiteX5" fmla="*/ 0 w 2020256"/>
              <a:gd name="connsiteY5" fmla="*/ 1136285 h 1136285"/>
              <a:gd name="connsiteX6" fmla="*/ 0 w 2020256"/>
              <a:gd name="connsiteY6" fmla="*/ 3352 h 1136285"/>
              <a:gd name="connsiteX0" fmla="*/ 0 w 2020256"/>
              <a:gd name="connsiteY0" fmla="*/ 579615 h 1712548"/>
              <a:gd name="connsiteX1" fmla="*/ 1011774 w 2020256"/>
              <a:gd name="connsiteY1" fmla="*/ 0 h 1712548"/>
              <a:gd name="connsiteX2" fmla="*/ 2020256 w 2020256"/>
              <a:gd name="connsiteY2" fmla="*/ 579615 h 1712548"/>
              <a:gd name="connsiteX3" fmla="*/ 2020256 w 2020256"/>
              <a:gd name="connsiteY3" fmla="*/ 1712548 h 1712548"/>
              <a:gd name="connsiteX4" fmla="*/ 1007012 w 2020256"/>
              <a:gd name="connsiteY4" fmla="*/ 1709738 h 1712548"/>
              <a:gd name="connsiteX5" fmla="*/ 0 w 2020256"/>
              <a:gd name="connsiteY5" fmla="*/ 1712548 h 1712548"/>
              <a:gd name="connsiteX6" fmla="*/ 0 w 2020256"/>
              <a:gd name="connsiteY6" fmla="*/ 579615 h 1712548"/>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1712548 h 2286000"/>
              <a:gd name="connsiteX6" fmla="*/ 0 w 2020256"/>
              <a:gd name="connsiteY6" fmla="*/ 579615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0256" h="2286000">
                <a:moveTo>
                  <a:pt x="0" y="579615"/>
                </a:moveTo>
                <a:lnTo>
                  <a:pt x="1011774" y="0"/>
                </a:lnTo>
                <a:lnTo>
                  <a:pt x="2020256" y="579615"/>
                </a:lnTo>
                <a:lnTo>
                  <a:pt x="2020256" y="1712548"/>
                </a:lnTo>
                <a:lnTo>
                  <a:pt x="1011775" y="2286000"/>
                </a:lnTo>
                <a:lnTo>
                  <a:pt x="0" y="1712548"/>
                </a:lnTo>
                <a:lnTo>
                  <a:pt x="0" y="579615"/>
                </a:lnTo>
                <a:close/>
              </a:path>
            </a:pathLst>
          </a:custGeom>
          <a:solidFill>
            <a:schemeClr val="bg1"/>
          </a:solidFill>
          <a:ln>
            <a:solidFill>
              <a:schemeClr val="tx2"/>
            </a:solid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7" name="Rectangle 328"/>
          <p:cNvSpPr/>
          <p:nvPr/>
        </p:nvSpPr>
        <p:spPr>
          <a:xfrm rot="5400000">
            <a:off x="6751917" y="824786"/>
            <a:ext cx="1280413" cy="1448837"/>
          </a:xfrm>
          <a:custGeom>
            <a:avLst/>
            <a:gdLst>
              <a:gd name="connsiteX0" fmla="*/ 0 w 2020256"/>
              <a:gd name="connsiteY0" fmla="*/ 0 h 1132933"/>
              <a:gd name="connsiteX1" fmla="*/ 2020256 w 2020256"/>
              <a:gd name="connsiteY1" fmla="*/ 0 h 1132933"/>
              <a:gd name="connsiteX2" fmla="*/ 2020256 w 2020256"/>
              <a:gd name="connsiteY2" fmla="*/ 1132933 h 1132933"/>
              <a:gd name="connsiteX3" fmla="*/ 0 w 2020256"/>
              <a:gd name="connsiteY3" fmla="*/ 1132933 h 1132933"/>
              <a:gd name="connsiteX4" fmla="*/ 0 w 2020256"/>
              <a:gd name="connsiteY4" fmla="*/ 0 h 1132933"/>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0 w 2020256"/>
              <a:gd name="connsiteY4" fmla="*/ 1136285 h 1136285"/>
              <a:gd name="connsiteX5" fmla="*/ 0 w 2020256"/>
              <a:gd name="connsiteY5" fmla="*/ 3352 h 1136285"/>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1007012 w 2020256"/>
              <a:gd name="connsiteY4" fmla="*/ 1133475 h 1136285"/>
              <a:gd name="connsiteX5" fmla="*/ 0 w 2020256"/>
              <a:gd name="connsiteY5" fmla="*/ 1136285 h 1136285"/>
              <a:gd name="connsiteX6" fmla="*/ 0 w 2020256"/>
              <a:gd name="connsiteY6" fmla="*/ 3352 h 1136285"/>
              <a:gd name="connsiteX0" fmla="*/ 0 w 2020256"/>
              <a:gd name="connsiteY0" fmla="*/ 579615 h 1712548"/>
              <a:gd name="connsiteX1" fmla="*/ 1011774 w 2020256"/>
              <a:gd name="connsiteY1" fmla="*/ 0 h 1712548"/>
              <a:gd name="connsiteX2" fmla="*/ 2020256 w 2020256"/>
              <a:gd name="connsiteY2" fmla="*/ 579615 h 1712548"/>
              <a:gd name="connsiteX3" fmla="*/ 2020256 w 2020256"/>
              <a:gd name="connsiteY3" fmla="*/ 1712548 h 1712548"/>
              <a:gd name="connsiteX4" fmla="*/ 1007012 w 2020256"/>
              <a:gd name="connsiteY4" fmla="*/ 1709738 h 1712548"/>
              <a:gd name="connsiteX5" fmla="*/ 0 w 2020256"/>
              <a:gd name="connsiteY5" fmla="*/ 1712548 h 1712548"/>
              <a:gd name="connsiteX6" fmla="*/ 0 w 2020256"/>
              <a:gd name="connsiteY6" fmla="*/ 579615 h 1712548"/>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1712548 h 2286000"/>
              <a:gd name="connsiteX6" fmla="*/ 0 w 2020256"/>
              <a:gd name="connsiteY6" fmla="*/ 579615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0256" h="2286000">
                <a:moveTo>
                  <a:pt x="0" y="579615"/>
                </a:moveTo>
                <a:lnTo>
                  <a:pt x="1011774" y="0"/>
                </a:lnTo>
                <a:lnTo>
                  <a:pt x="2020256" y="579615"/>
                </a:lnTo>
                <a:lnTo>
                  <a:pt x="2020256" y="1712548"/>
                </a:lnTo>
                <a:lnTo>
                  <a:pt x="1011775" y="2286000"/>
                </a:lnTo>
                <a:lnTo>
                  <a:pt x="0" y="1712548"/>
                </a:lnTo>
                <a:lnTo>
                  <a:pt x="0" y="579615"/>
                </a:lnTo>
                <a:close/>
              </a:path>
            </a:pathLst>
          </a:custGeom>
          <a:solidFill>
            <a:schemeClr val="tx2"/>
          </a:solidFill>
          <a:ln>
            <a:no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8" name="Rectangle 328"/>
          <p:cNvSpPr/>
          <p:nvPr/>
        </p:nvSpPr>
        <p:spPr>
          <a:xfrm rot="5400000">
            <a:off x="7072538" y="1145412"/>
            <a:ext cx="639164" cy="1448837"/>
          </a:xfrm>
          <a:custGeom>
            <a:avLst/>
            <a:gdLst>
              <a:gd name="connsiteX0" fmla="*/ 0 w 2020256"/>
              <a:gd name="connsiteY0" fmla="*/ 0 h 1132933"/>
              <a:gd name="connsiteX1" fmla="*/ 2020256 w 2020256"/>
              <a:gd name="connsiteY1" fmla="*/ 0 h 1132933"/>
              <a:gd name="connsiteX2" fmla="*/ 2020256 w 2020256"/>
              <a:gd name="connsiteY2" fmla="*/ 1132933 h 1132933"/>
              <a:gd name="connsiteX3" fmla="*/ 0 w 2020256"/>
              <a:gd name="connsiteY3" fmla="*/ 1132933 h 1132933"/>
              <a:gd name="connsiteX4" fmla="*/ 0 w 2020256"/>
              <a:gd name="connsiteY4" fmla="*/ 0 h 1132933"/>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0 w 2020256"/>
              <a:gd name="connsiteY4" fmla="*/ 1136285 h 1136285"/>
              <a:gd name="connsiteX5" fmla="*/ 0 w 2020256"/>
              <a:gd name="connsiteY5" fmla="*/ 3352 h 1136285"/>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1007012 w 2020256"/>
              <a:gd name="connsiteY4" fmla="*/ 1133475 h 1136285"/>
              <a:gd name="connsiteX5" fmla="*/ 0 w 2020256"/>
              <a:gd name="connsiteY5" fmla="*/ 1136285 h 1136285"/>
              <a:gd name="connsiteX6" fmla="*/ 0 w 2020256"/>
              <a:gd name="connsiteY6" fmla="*/ 3352 h 1136285"/>
              <a:gd name="connsiteX0" fmla="*/ 0 w 2020256"/>
              <a:gd name="connsiteY0" fmla="*/ 579615 h 1712548"/>
              <a:gd name="connsiteX1" fmla="*/ 1011774 w 2020256"/>
              <a:gd name="connsiteY1" fmla="*/ 0 h 1712548"/>
              <a:gd name="connsiteX2" fmla="*/ 2020256 w 2020256"/>
              <a:gd name="connsiteY2" fmla="*/ 579615 h 1712548"/>
              <a:gd name="connsiteX3" fmla="*/ 2020256 w 2020256"/>
              <a:gd name="connsiteY3" fmla="*/ 1712548 h 1712548"/>
              <a:gd name="connsiteX4" fmla="*/ 1007012 w 2020256"/>
              <a:gd name="connsiteY4" fmla="*/ 1709738 h 1712548"/>
              <a:gd name="connsiteX5" fmla="*/ 0 w 2020256"/>
              <a:gd name="connsiteY5" fmla="*/ 1712548 h 1712548"/>
              <a:gd name="connsiteX6" fmla="*/ 0 w 2020256"/>
              <a:gd name="connsiteY6" fmla="*/ 579615 h 1712548"/>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1712548 h 2286000"/>
              <a:gd name="connsiteX6" fmla="*/ 0 w 2020256"/>
              <a:gd name="connsiteY6" fmla="*/ 579615 h 2286000"/>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579615 h 2286000"/>
              <a:gd name="connsiteX0" fmla="*/ 1 w 1008482"/>
              <a:gd name="connsiteY0" fmla="*/ 2286000 h 2286000"/>
              <a:gd name="connsiteX1" fmla="*/ 0 w 1008482"/>
              <a:gd name="connsiteY1" fmla="*/ 0 h 2286000"/>
              <a:gd name="connsiteX2" fmla="*/ 1008482 w 1008482"/>
              <a:gd name="connsiteY2" fmla="*/ 579615 h 2286000"/>
              <a:gd name="connsiteX3" fmla="*/ 1008482 w 1008482"/>
              <a:gd name="connsiteY3" fmla="*/ 1712548 h 2286000"/>
              <a:gd name="connsiteX4" fmla="*/ 1 w 1008482"/>
              <a:gd name="connsiteY4" fmla="*/ 228600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482" h="2286000">
                <a:moveTo>
                  <a:pt x="1" y="2286000"/>
                </a:moveTo>
                <a:cubicBezTo>
                  <a:pt x="1" y="1524000"/>
                  <a:pt x="0" y="762000"/>
                  <a:pt x="0" y="0"/>
                </a:cubicBezTo>
                <a:lnTo>
                  <a:pt x="1008482" y="579615"/>
                </a:lnTo>
                <a:lnTo>
                  <a:pt x="1008482" y="1712548"/>
                </a:lnTo>
                <a:lnTo>
                  <a:pt x="1" y="2286000"/>
                </a:lnTo>
                <a:close/>
              </a:path>
            </a:pathLst>
          </a:custGeom>
          <a:solidFill>
            <a:srgbClr val="000000">
              <a:alpha val="15000"/>
            </a:srgbClr>
          </a:solidFill>
          <a:ln>
            <a:no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9" name="Rectangle 328"/>
          <p:cNvSpPr/>
          <p:nvPr/>
        </p:nvSpPr>
        <p:spPr>
          <a:xfrm rot="5400000">
            <a:off x="6927643" y="1022196"/>
            <a:ext cx="928964" cy="1051159"/>
          </a:xfrm>
          <a:custGeom>
            <a:avLst/>
            <a:gdLst>
              <a:gd name="connsiteX0" fmla="*/ 0 w 2020256"/>
              <a:gd name="connsiteY0" fmla="*/ 0 h 1132933"/>
              <a:gd name="connsiteX1" fmla="*/ 2020256 w 2020256"/>
              <a:gd name="connsiteY1" fmla="*/ 0 h 1132933"/>
              <a:gd name="connsiteX2" fmla="*/ 2020256 w 2020256"/>
              <a:gd name="connsiteY2" fmla="*/ 1132933 h 1132933"/>
              <a:gd name="connsiteX3" fmla="*/ 0 w 2020256"/>
              <a:gd name="connsiteY3" fmla="*/ 1132933 h 1132933"/>
              <a:gd name="connsiteX4" fmla="*/ 0 w 2020256"/>
              <a:gd name="connsiteY4" fmla="*/ 0 h 1132933"/>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0 w 2020256"/>
              <a:gd name="connsiteY4" fmla="*/ 1136285 h 1136285"/>
              <a:gd name="connsiteX5" fmla="*/ 0 w 2020256"/>
              <a:gd name="connsiteY5" fmla="*/ 3352 h 1136285"/>
              <a:gd name="connsiteX0" fmla="*/ 0 w 2020256"/>
              <a:gd name="connsiteY0" fmla="*/ 3352 h 1136285"/>
              <a:gd name="connsiteX1" fmla="*/ 1007012 w 2020256"/>
              <a:gd name="connsiteY1" fmla="*/ 0 h 1136285"/>
              <a:gd name="connsiteX2" fmla="*/ 2020256 w 2020256"/>
              <a:gd name="connsiteY2" fmla="*/ 3352 h 1136285"/>
              <a:gd name="connsiteX3" fmla="*/ 2020256 w 2020256"/>
              <a:gd name="connsiteY3" fmla="*/ 1136285 h 1136285"/>
              <a:gd name="connsiteX4" fmla="*/ 1007012 w 2020256"/>
              <a:gd name="connsiteY4" fmla="*/ 1133475 h 1136285"/>
              <a:gd name="connsiteX5" fmla="*/ 0 w 2020256"/>
              <a:gd name="connsiteY5" fmla="*/ 1136285 h 1136285"/>
              <a:gd name="connsiteX6" fmla="*/ 0 w 2020256"/>
              <a:gd name="connsiteY6" fmla="*/ 3352 h 1136285"/>
              <a:gd name="connsiteX0" fmla="*/ 0 w 2020256"/>
              <a:gd name="connsiteY0" fmla="*/ 579615 h 1712548"/>
              <a:gd name="connsiteX1" fmla="*/ 1011774 w 2020256"/>
              <a:gd name="connsiteY1" fmla="*/ 0 h 1712548"/>
              <a:gd name="connsiteX2" fmla="*/ 2020256 w 2020256"/>
              <a:gd name="connsiteY2" fmla="*/ 579615 h 1712548"/>
              <a:gd name="connsiteX3" fmla="*/ 2020256 w 2020256"/>
              <a:gd name="connsiteY3" fmla="*/ 1712548 h 1712548"/>
              <a:gd name="connsiteX4" fmla="*/ 1007012 w 2020256"/>
              <a:gd name="connsiteY4" fmla="*/ 1709738 h 1712548"/>
              <a:gd name="connsiteX5" fmla="*/ 0 w 2020256"/>
              <a:gd name="connsiteY5" fmla="*/ 1712548 h 1712548"/>
              <a:gd name="connsiteX6" fmla="*/ 0 w 2020256"/>
              <a:gd name="connsiteY6" fmla="*/ 579615 h 1712548"/>
              <a:gd name="connsiteX0" fmla="*/ 0 w 2020256"/>
              <a:gd name="connsiteY0" fmla="*/ 579615 h 2286000"/>
              <a:gd name="connsiteX1" fmla="*/ 1011774 w 2020256"/>
              <a:gd name="connsiteY1" fmla="*/ 0 h 2286000"/>
              <a:gd name="connsiteX2" fmla="*/ 2020256 w 2020256"/>
              <a:gd name="connsiteY2" fmla="*/ 579615 h 2286000"/>
              <a:gd name="connsiteX3" fmla="*/ 2020256 w 2020256"/>
              <a:gd name="connsiteY3" fmla="*/ 1712548 h 2286000"/>
              <a:gd name="connsiteX4" fmla="*/ 1011775 w 2020256"/>
              <a:gd name="connsiteY4" fmla="*/ 2286000 h 2286000"/>
              <a:gd name="connsiteX5" fmla="*/ 0 w 2020256"/>
              <a:gd name="connsiteY5" fmla="*/ 1712548 h 2286000"/>
              <a:gd name="connsiteX6" fmla="*/ 0 w 2020256"/>
              <a:gd name="connsiteY6" fmla="*/ 579615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0256" h="2286000">
                <a:moveTo>
                  <a:pt x="0" y="579615"/>
                </a:moveTo>
                <a:lnTo>
                  <a:pt x="1011774" y="0"/>
                </a:lnTo>
                <a:lnTo>
                  <a:pt x="2020256" y="579615"/>
                </a:lnTo>
                <a:lnTo>
                  <a:pt x="2020256" y="1712548"/>
                </a:lnTo>
                <a:lnTo>
                  <a:pt x="1011775" y="2286000"/>
                </a:lnTo>
                <a:lnTo>
                  <a:pt x="0" y="1712548"/>
                </a:lnTo>
                <a:lnTo>
                  <a:pt x="0" y="579615"/>
                </a:lnTo>
                <a:close/>
              </a:path>
            </a:pathLst>
          </a:custGeom>
          <a:solidFill>
            <a:schemeClr val="bg1"/>
          </a:solidFill>
          <a:ln>
            <a:no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90" name="Group 89"/>
          <p:cNvGrpSpPr/>
          <p:nvPr/>
        </p:nvGrpSpPr>
        <p:grpSpPr>
          <a:xfrm>
            <a:off x="7939092" y="808009"/>
            <a:ext cx="639653" cy="1484477"/>
            <a:chOff x="4047320" y="-4897948"/>
            <a:chExt cx="10193360" cy="23656256"/>
          </a:xfrm>
          <a:solidFill>
            <a:schemeClr val="tx2"/>
          </a:solidFill>
        </p:grpSpPr>
        <p:sp>
          <p:nvSpPr>
            <p:cNvPr id="91" name="Rectangle 17"/>
            <p:cNvSpPr/>
            <p:nvPr/>
          </p:nvSpPr>
          <p:spPr>
            <a:xfrm rot="5400000">
              <a:off x="3229936" y="-4080564"/>
              <a:ext cx="11828128" cy="10193360"/>
            </a:xfrm>
            <a:custGeom>
              <a:avLst/>
              <a:gdLst>
                <a:gd name="connsiteX0" fmla="*/ 0 w 459050"/>
                <a:gd name="connsiteY0" fmla="*/ 0 h 129906"/>
                <a:gd name="connsiteX1" fmla="*/ 459050 w 459050"/>
                <a:gd name="connsiteY1" fmla="*/ 0 h 129906"/>
                <a:gd name="connsiteX2" fmla="*/ 459050 w 459050"/>
                <a:gd name="connsiteY2" fmla="*/ 129906 h 129906"/>
                <a:gd name="connsiteX3" fmla="*/ 0 w 459050"/>
                <a:gd name="connsiteY3" fmla="*/ 129906 h 129906"/>
                <a:gd name="connsiteX4" fmla="*/ 0 w 459050"/>
                <a:gd name="connsiteY4" fmla="*/ 0 h 129906"/>
                <a:gd name="connsiteX0" fmla="*/ 0 w 459050"/>
                <a:gd name="connsiteY0" fmla="*/ 0 h 337075"/>
                <a:gd name="connsiteX1" fmla="*/ 459050 w 459050"/>
                <a:gd name="connsiteY1" fmla="*/ 0 h 337075"/>
                <a:gd name="connsiteX2" fmla="*/ 459050 w 459050"/>
                <a:gd name="connsiteY2" fmla="*/ 129906 h 337075"/>
                <a:gd name="connsiteX3" fmla="*/ 73819 w 459050"/>
                <a:gd name="connsiteY3" fmla="*/ 337075 h 337075"/>
                <a:gd name="connsiteX4" fmla="*/ 0 w 459050"/>
                <a:gd name="connsiteY4" fmla="*/ 0 h 337075"/>
                <a:gd name="connsiteX0" fmla="*/ 61915 w 385231"/>
                <a:gd name="connsiteY0" fmla="*/ 209550 h 337075"/>
                <a:gd name="connsiteX1" fmla="*/ 385231 w 385231"/>
                <a:gd name="connsiteY1" fmla="*/ 0 h 337075"/>
                <a:gd name="connsiteX2" fmla="*/ 385231 w 385231"/>
                <a:gd name="connsiteY2" fmla="*/ 129906 h 337075"/>
                <a:gd name="connsiteX3" fmla="*/ 0 w 385231"/>
                <a:gd name="connsiteY3" fmla="*/ 337075 h 337075"/>
                <a:gd name="connsiteX4" fmla="*/ 61915 w 385231"/>
                <a:gd name="connsiteY4" fmla="*/ 209550 h 337075"/>
                <a:gd name="connsiteX0" fmla="*/ 0 w 394753"/>
                <a:gd name="connsiteY0" fmla="*/ 209550 h 337075"/>
                <a:gd name="connsiteX1" fmla="*/ 394753 w 394753"/>
                <a:gd name="connsiteY1" fmla="*/ 0 h 337075"/>
                <a:gd name="connsiteX2" fmla="*/ 394753 w 394753"/>
                <a:gd name="connsiteY2" fmla="*/ 129906 h 337075"/>
                <a:gd name="connsiteX3" fmla="*/ 9522 w 394753"/>
                <a:gd name="connsiteY3" fmla="*/ 337075 h 337075"/>
                <a:gd name="connsiteX4" fmla="*/ 0 w 394753"/>
                <a:gd name="connsiteY4" fmla="*/ 209550 h 337075"/>
                <a:gd name="connsiteX0" fmla="*/ 0 w 394753"/>
                <a:gd name="connsiteY0" fmla="*/ 209550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550 h 340126"/>
                <a:gd name="connsiteX0" fmla="*/ 0 w 394753"/>
                <a:gd name="connsiteY0" fmla="*/ 209296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296 h 340126"/>
                <a:gd name="connsiteX0" fmla="*/ 0 w 394674"/>
                <a:gd name="connsiteY0" fmla="*/ 209296 h 340126"/>
                <a:gd name="connsiteX1" fmla="*/ 394674 w 394674"/>
                <a:gd name="connsiteY1" fmla="*/ 0 h 340126"/>
                <a:gd name="connsiteX2" fmla="*/ 394674 w 394674"/>
                <a:gd name="connsiteY2" fmla="*/ 129906 h 340126"/>
                <a:gd name="connsiteX3" fmla="*/ 35 w 394674"/>
                <a:gd name="connsiteY3" fmla="*/ 340126 h 340126"/>
                <a:gd name="connsiteX4" fmla="*/ 0 w 394674"/>
                <a:gd name="connsiteY4" fmla="*/ 209296 h 340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74" h="340126">
                  <a:moveTo>
                    <a:pt x="0" y="209296"/>
                  </a:moveTo>
                  <a:lnTo>
                    <a:pt x="394674" y="0"/>
                  </a:lnTo>
                  <a:lnTo>
                    <a:pt x="394674" y="129906"/>
                  </a:lnTo>
                  <a:lnTo>
                    <a:pt x="35" y="340126"/>
                  </a:lnTo>
                  <a:cubicBezTo>
                    <a:pt x="23" y="296516"/>
                    <a:pt x="12" y="252906"/>
                    <a:pt x="0" y="20929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2" name="Rectangle 17"/>
            <p:cNvSpPr/>
            <p:nvPr/>
          </p:nvSpPr>
          <p:spPr>
            <a:xfrm rot="16200000" flipV="1">
              <a:off x="3229936" y="7747564"/>
              <a:ext cx="11828128" cy="10193360"/>
            </a:xfrm>
            <a:custGeom>
              <a:avLst/>
              <a:gdLst>
                <a:gd name="connsiteX0" fmla="*/ 0 w 459050"/>
                <a:gd name="connsiteY0" fmla="*/ 0 h 129906"/>
                <a:gd name="connsiteX1" fmla="*/ 459050 w 459050"/>
                <a:gd name="connsiteY1" fmla="*/ 0 h 129906"/>
                <a:gd name="connsiteX2" fmla="*/ 459050 w 459050"/>
                <a:gd name="connsiteY2" fmla="*/ 129906 h 129906"/>
                <a:gd name="connsiteX3" fmla="*/ 0 w 459050"/>
                <a:gd name="connsiteY3" fmla="*/ 129906 h 129906"/>
                <a:gd name="connsiteX4" fmla="*/ 0 w 459050"/>
                <a:gd name="connsiteY4" fmla="*/ 0 h 129906"/>
                <a:gd name="connsiteX0" fmla="*/ 0 w 459050"/>
                <a:gd name="connsiteY0" fmla="*/ 0 h 337075"/>
                <a:gd name="connsiteX1" fmla="*/ 459050 w 459050"/>
                <a:gd name="connsiteY1" fmla="*/ 0 h 337075"/>
                <a:gd name="connsiteX2" fmla="*/ 459050 w 459050"/>
                <a:gd name="connsiteY2" fmla="*/ 129906 h 337075"/>
                <a:gd name="connsiteX3" fmla="*/ 73819 w 459050"/>
                <a:gd name="connsiteY3" fmla="*/ 337075 h 337075"/>
                <a:gd name="connsiteX4" fmla="*/ 0 w 459050"/>
                <a:gd name="connsiteY4" fmla="*/ 0 h 337075"/>
                <a:gd name="connsiteX0" fmla="*/ 61915 w 385231"/>
                <a:gd name="connsiteY0" fmla="*/ 209550 h 337075"/>
                <a:gd name="connsiteX1" fmla="*/ 385231 w 385231"/>
                <a:gd name="connsiteY1" fmla="*/ 0 h 337075"/>
                <a:gd name="connsiteX2" fmla="*/ 385231 w 385231"/>
                <a:gd name="connsiteY2" fmla="*/ 129906 h 337075"/>
                <a:gd name="connsiteX3" fmla="*/ 0 w 385231"/>
                <a:gd name="connsiteY3" fmla="*/ 337075 h 337075"/>
                <a:gd name="connsiteX4" fmla="*/ 61915 w 385231"/>
                <a:gd name="connsiteY4" fmla="*/ 209550 h 337075"/>
                <a:gd name="connsiteX0" fmla="*/ 0 w 394753"/>
                <a:gd name="connsiteY0" fmla="*/ 209550 h 337075"/>
                <a:gd name="connsiteX1" fmla="*/ 394753 w 394753"/>
                <a:gd name="connsiteY1" fmla="*/ 0 h 337075"/>
                <a:gd name="connsiteX2" fmla="*/ 394753 w 394753"/>
                <a:gd name="connsiteY2" fmla="*/ 129906 h 337075"/>
                <a:gd name="connsiteX3" fmla="*/ 9522 w 394753"/>
                <a:gd name="connsiteY3" fmla="*/ 337075 h 337075"/>
                <a:gd name="connsiteX4" fmla="*/ 0 w 394753"/>
                <a:gd name="connsiteY4" fmla="*/ 209550 h 337075"/>
                <a:gd name="connsiteX0" fmla="*/ 0 w 394753"/>
                <a:gd name="connsiteY0" fmla="*/ 209550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550 h 340126"/>
                <a:gd name="connsiteX0" fmla="*/ 0 w 394753"/>
                <a:gd name="connsiteY0" fmla="*/ 209296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296 h 340126"/>
                <a:gd name="connsiteX0" fmla="*/ 0 w 394674"/>
                <a:gd name="connsiteY0" fmla="*/ 209296 h 340126"/>
                <a:gd name="connsiteX1" fmla="*/ 394674 w 394674"/>
                <a:gd name="connsiteY1" fmla="*/ 0 h 340126"/>
                <a:gd name="connsiteX2" fmla="*/ 394674 w 394674"/>
                <a:gd name="connsiteY2" fmla="*/ 129906 h 340126"/>
                <a:gd name="connsiteX3" fmla="*/ 35 w 394674"/>
                <a:gd name="connsiteY3" fmla="*/ 340126 h 340126"/>
                <a:gd name="connsiteX4" fmla="*/ 0 w 394674"/>
                <a:gd name="connsiteY4" fmla="*/ 209296 h 340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74" h="340126">
                  <a:moveTo>
                    <a:pt x="0" y="209296"/>
                  </a:moveTo>
                  <a:lnTo>
                    <a:pt x="394674" y="0"/>
                  </a:lnTo>
                  <a:lnTo>
                    <a:pt x="394674" y="129906"/>
                  </a:lnTo>
                  <a:lnTo>
                    <a:pt x="35" y="340126"/>
                  </a:lnTo>
                  <a:cubicBezTo>
                    <a:pt x="23" y="296516"/>
                    <a:pt x="12" y="252906"/>
                    <a:pt x="0" y="20929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93" name="Rectangle 17"/>
          <p:cNvSpPr/>
          <p:nvPr/>
        </p:nvSpPr>
        <p:spPr>
          <a:xfrm rot="16200000" flipH="1">
            <a:off x="7887799" y="1601540"/>
            <a:ext cx="742239" cy="639653"/>
          </a:xfrm>
          <a:custGeom>
            <a:avLst/>
            <a:gdLst>
              <a:gd name="connsiteX0" fmla="*/ 0 w 459050"/>
              <a:gd name="connsiteY0" fmla="*/ 0 h 129906"/>
              <a:gd name="connsiteX1" fmla="*/ 459050 w 459050"/>
              <a:gd name="connsiteY1" fmla="*/ 0 h 129906"/>
              <a:gd name="connsiteX2" fmla="*/ 459050 w 459050"/>
              <a:gd name="connsiteY2" fmla="*/ 129906 h 129906"/>
              <a:gd name="connsiteX3" fmla="*/ 0 w 459050"/>
              <a:gd name="connsiteY3" fmla="*/ 129906 h 129906"/>
              <a:gd name="connsiteX4" fmla="*/ 0 w 459050"/>
              <a:gd name="connsiteY4" fmla="*/ 0 h 129906"/>
              <a:gd name="connsiteX0" fmla="*/ 0 w 459050"/>
              <a:gd name="connsiteY0" fmla="*/ 0 h 337075"/>
              <a:gd name="connsiteX1" fmla="*/ 459050 w 459050"/>
              <a:gd name="connsiteY1" fmla="*/ 0 h 337075"/>
              <a:gd name="connsiteX2" fmla="*/ 459050 w 459050"/>
              <a:gd name="connsiteY2" fmla="*/ 129906 h 337075"/>
              <a:gd name="connsiteX3" fmla="*/ 73819 w 459050"/>
              <a:gd name="connsiteY3" fmla="*/ 337075 h 337075"/>
              <a:gd name="connsiteX4" fmla="*/ 0 w 459050"/>
              <a:gd name="connsiteY4" fmla="*/ 0 h 337075"/>
              <a:gd name="connsiteX0" fmla="*/ 61915 w 385231"/>
              <a:gd name="connsiteY0" fmla="*/ 209550 h 337075"/>
              <a:gd name="connsiteX1" fmla="*/ 385231 w 385231"/>
              <a:gd name="connsiteY1" fmla="*/ 0 h 337075"/>
              <a:gd name="connsiteX2" fmla="*/ 385231 w 385231"/>
              <a:gd name="connsiteY2" fmla="*/ 129906 h 337075"/>
              <a:gd name="connsiteX3" fmla="*/ 0 w 385231"/>
              <a:gd name="connsiteY3" fmla="*/ 337075 h 337075"/>
              <a:gd name="connsiteX4" fmla="*/ 61915 w 385231"/>
              <a:gd name="connsiteY4" fmla="*/ 209550 h 337075"/>
              <a:gd name="connsiteX0" fmla="*/ 0 w 394753"/>
              <a:gd name="connsiteY0" fmla="*/ 209550 h 337075"/>
              <a:gd name="connsiteX1" fmla="*/ 394753 w 394753"/>
              <a:gd name="connsiteY1" fmla="*/ 0 h 337075"/>
              <a:gd name="connsiteX2" fmla="*/ 394753 w 394753"/>
              <a:gd name="connsiteY2" fmla="*/ 129906 h 337075"/>
              <a:gd name="connsiteX3" fmla="*/ 9522 w 394753"/>
              <a:gd name="connsiteY3" fmla="*/ 337075 h 337075"/>
              <a:gd name="connsiteX4" fmla="*/ 0 w 394753"/>
              <a:gd name="connsiteY4" fmla="*/ 209550 h 337075"/>
              <a:gd name="connsiteX0" fmla="*/ 0 w 394753"/>
              <a:gd name="connsiteY0" fmla="*/ 209550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550 h 340126"/>
              <a:gd name="connsiteX0" fmla="*/ 0 w 394753"/>
              <a:gd name="connsiteY0" fmla="*/ 209296 h 340126"/>
              <a:gd name="connsiteX1" fmla="*/ 394753 w 394753"/>
              <a:gd name="connsiteY1" fmla="*/ 0 h 340126"/>
              <a:gd name="connsiteX2" fmla="*/ 394753 w 394753"/>
              <a:gd name="connsiteY2" fmla="*/ 129906 h 340126"/>
              <a:gd name="connsiteX3" fmla="*/ 114 w 394753"/>
              <a:gd name="connsiteY3" fmla="*/ 340126 h 340126"/>
              <a:gd name="connsiteX4" fmla="*/ 0 w 394753"/>
              <a:gd name="connsiteY4" fmla="*/ 209296 h 340126"/>
              <a:gd name="connsiteX0" fmla="*/ 0 w 394674"/>
              <a:gd name="connsiteY0" fmla="*/ 209296 h 340126"/>
              <a:gd name="connsiteX1" fmla="*/ 394674 w 394674"/>
              <a:gd name="connsiteY1" fmla="*/ 0 h 340126"/>
              <a:gd name="connsiteX2" fmla="*/ 394674 w 394674"/>
              <a:gd name="connsiteY2" fmla="*/ 129906 h 340126"/>
              <a:gd name="connsiteX3" fmla="*/ 35 w 394674"/>
              <a:gd name="connsiteY3" fmla="*/ 340126 h 340126"/>
              <a:gd name="connsiteX4" fmla="*/ 0 w 394674"/>
              <a:gd name="connsiteY4" fmla="*/ 209296 h 340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74" h="340126">
                <a:moveTo>
                  <a:pt x="0" y="209296"/>
                </a:moveTo>
                <a:lnTo>
                  <a:pt x="394674" y="0"/>
                </a:lnTo>
                <a:lnTo>
                  <a:pt x="394674" y="129906"/>
                </a:lnTo>
                <a:lnTo>
                  <a:pt x="35" y="340126"/>
                </a:lnTo>
                <a:cubicBezTo>
                  <a:pt x="23" y="296516"/>
                  <a:pt x="12" y="252906"/>
                  <a:pt x="0" y="209296"/>
                </a:cubicBezTo>
                <a:close/>
              </a:path>
            </a:pathLst>
          </a:custGeom>
          <a:solidFill>
            <a:srgbClr val="0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1" name="TextBox 100"/>
          <p:cNvSpPr txBox="1"/>
          <p:nvPr/>
        </p:nvSpPr>
        <p:spPr>
          <a:xfrm>
            <a:off x="553213" y="1083293"/>
            <a:ext cx="1051163" cy="928965"/>
          </a:xfrm>
          <a:prstGeom prst="rect">
            <a:avLst/>
          </a:prstGeom>
        </p:spPr>
        <p:txBody>
          <a:bodyPr vert="horz" wrap="square" lIns="0" tIns="0" rIns="0" bIns="0" rtlCol="0" anchor="ctr">
            <a:noAutofit/>
          </a:bodyPr>
          <a:lstStyle/>
          <a:p>
            <a:pPr marL="4763" algn="ctr"/>
            <a:r>
              <a:rPr lang="en-ZA" sz="2400" b="1" dirty="0">
                <a:solidFill>
                  <a:schemeClr val="accent5"/>
                </a:solidFill>
              </a:rPr>
              <a:t>1991</a:t>
            </a:r>
          </a:p>
        </p:txBody>
      </p:sp>
      <p:sp>
        <p:nvSpPr>
          <p:cNvPr id="102" name="TextBox 101"/>
          <p:cNvSpPr txBox="1"/>
          <p:nvPr/>
        </p:nvSpPr>
        <p:spPr>
          <a:xfrm>
            <a:off x="2654190" y="1091296"/>
            <a:ext cx="1051163" cy="928965"/>
          </a:xfrm>
          <a:prstGeom prst="rect">
            <a:avLst/>
          </a:prstGeom>
        </p:spPr>
        <p:txBody>
          <a:bodyPr vert="horz" wrap="square" lIns="0" tIns="0" rIns="0" bIns="0" rtlCol="0" anchor="ctr">
            <a:noAutofit/>
          </a:bodyPr>
          <a:lstStyle/>
          <a:p>
            <a:pPr marL="4763" algn="ctr"/>
            <a:r>
              <a:rPr lang="en-ZA" sz="2400" b="1" dirty="0">
                <a:solidFill>
                  <a:schemeClr val="accent5">
                    <a:lumMod val="75000"/>
                  </a:schemeClr>
                </a:solidFill>
              </a:rPr>
              <a:t>2001</a:t>
            </a:r>
          </a:p>
        </p:txBody>
      </p:sp>
      <p:sp>
        <p:nvSpPr>
          <p:cNvPr id="103" name="TextBox 102"/>
          <p:cNvSpPr txBox="1"/>
          <p:nvPr/>
        </p:nvSpPr>
        <p:spPr>
          <a:xfrm>
            <a:off x="4784129" y="1088945"/>
            <a:ext cx="1051163" cy="928965"/>
          </a:xfrm>
          <a:prstGeom prst="rect">
            <a:avLst/>
          </a:prstGeom>
        </p:spPr>
        <p:txBody>
          <a:bodyPr vert="horz" wrap="square" lIns="0" tIns="0" rIns="0" bIns="0" rtlCol="0" anchor="ctr">
            <a:noAutofit/>
          </a:bodyPr>
          <a:lstStyle/>
          <a:p>
            <a:pPr marL="4763" algn="ctr"/>
            <a:r>
              <a:rPr lang="en-ZA" sz="2400" b="1" dirty="0">
                <a:solidFill>
                  <a:schemeClr val="accent6"/>
                </a:solidFill>
              </a:rPr>
              <a:t>2004</a:t>
            </a:r>
          </a:p>
        </p:txBody>
      </p:sp>
      <p:sp>
        <p:nvSpPr>
          <p:cNvPr id="104" name="TextBox 103"/>
          <p:cNvSpPr txBox="1"/>
          <p:nvPr/>
        </p:nvSpPr>
        <p:spPr>
          <a:xfrm>
            <a:off x="6885875" y="1091383"/>
            <a:ext cx="1051163" cy="928965"/>
          </a:xfrm>
          <a:prstGeom prst="rect">
            <a:avLst/>
          </a:prstGeom>
        </p:spPr>
        <p:txBody>
          <a:bodyPr vert="horz" wrap="square" lIns="0" tIns="0" rIns="0" bIns="0" rtlCol="0" anchor="ctr">
            <a:noAutofit/>
          </a:bodyPr>
          <a:lstStyle/>
          <a:p>
            <a:pPr marL="4763" algn="ctr"/>
            <a:r>
              <a:rPr lang="en-ZA" sz="2400" b="1" dirty="0">
                <a:solidFill>
                  <a:schemeClr val="tx2"/>
                </a:solidFill>
              </a:rPr>
              <a:t>2012</a:t>
            </a:r>
          </a:p>
        </p:txBody>
      </p:sp>
      <p:sp>
        <p:nvSpPr>
          <p:cNvPr id="108" name="TextBox 107"/>
          <p:cNvSpPr txBox="1"/>
          <p:nvPr/>
        </p:nvSpPr>
        <p:spPr>
          <a:xfrm>
            <a:off x="77055" y="2633055"/>
            <a:ext cx="2003473" cy="1846659"/>
          </a:xfrm>
          <a:prstGeom prst="rect">
            <a:avLst/>
          </a:prstGeom>
          <a:noFill/>
        </p:spPr>
        <p:txBody>
          <a:bodyPr wrap="square" rtlCol="0">
            <a:spAutoFit/>
          </a:bodyPr>
          <a:lstStyle/>
          <a:p>
            <a:pPr algn="ctr">
              <a:lnSpc>
                <a:spcPct val="150000"/>
              </a:lnSpc>
            </a:pPr>
            <a:r>
              <a:rPr lang="en-ZA" sz="1600" b="1" dirty="0">
                <a:solidFill>
                  <a:schemeClr val="accent5"/>
                </a:solidFill>
              </a:rPr>
              <a:t>IPSOS</a:t>
            </a:r>
          </a:p>
          <a:p>
            <a:pPr algn="ctr">
              <a:lnSpc>
                <a:spcPct val="150000"/>
              </a:lnSpc>
            </a:pPr>
            <a:r>
              <a:rPr lang="en-ZA" sz="1200" dirty="0"/>
              <a:t>Commissioned to conduct market research on behalf of the South African Automotive industry since 1991  </a:t>
            </a:r>
          </a:p>
        </p:txBody>
      </p:sp>
    </p:spTree>
    <p:extLst>
      <p:ext uri="{BB962C8B-B14F-4D97-AF65-F5344CB8AC3E}">
        <p14:creationId xmlns:p14="http://schemas.microsoft.com/office/powerpoint/2010/main" val="1475414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0" y="0"/>
            <a:ext cx="4920018"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354" rtl="0" eaLnBrk="1" latinLnBrk="0" hangingPunct="1">
              <a:defRPr sz="1800" kern="1200">
                <a:solidFill>
                  <a:schemeClr val="lt1"/>
                </a:solidFill>
                <a:latin typeface="+mn-lt"/>
                <a:ea typeface="+mn-ea"/>
                <a:cs typeface="+mn-cs"/>
              </a:defRPr>
            </a:lvl1pPr>
            <a:lvl2pPr marL="457178" algn="l" defTabSz="914354" rtl="0" eaLnBrk="1" latinLnBrk="0" hangingPunct="1">
              <a:defRPr sz="1800" kern="1200">
                <a:solidFill>
                  <a:schemeClr val="lt1"/>
                </a:solidFill>
                <a:latin typeface="+mn-lt"/>
                <a:ea typeface="+mn-ea"/>
                <a:cs typeface="+mn-cs"/>
              </a:defRPr>
            </a:lvl2pPr>
            <a:lvl3pPr marL="914354" algn="l" defTabSz="914354" rtl="0" eaLnBrk="1" latinLnBrk="0" hangingPunct="1">
              <a:defRPr sz="1800" kern="1200">
                <a:solidFill>
                  <a:schemeClr val="lt1"/>
                </a:solidFill>
                <a:latin typeface="+mn-lt"/>
                <a:ea typeface="+mn-ea"/>
                <a:cs typeface="+mn-cs"/>
              </a:defRPr>
            </a:lvl3pPr>
            <a:lvl4pPr marL="1371532" algn="l" defTabSz="914354" rtl="0" eaLnBrk="1" latinLnBrk="0" hangingPunct="1">
              <a:defRPr sz="1800" kern="1200">
                <a:solidFill>
                  <a:schemeClr val="lt1"/>
                </a:solidFill>
                <a:latin typeface="+mn-lt"/>
                <a:ea typeface="+mn-ea"/>
                <a:cs typeface="+mn-cs"/>
              </a:defRPr>
            </a:lvl4pPr>
            <a:lvl5pPr marL="1828709" algn="l" defTabSz="914354" rtl="0" eaLnBrk="1" latinLnBrk="0" hangingPunct="1">
              <a:defRPr sz="1800" kern="1200">
                <a:solidFill>
                  <a:schemeClr val="lt1"/>
                </a:solidFill>
                <a:latin typeface="+mn-lt"/>
                <a:ea typeface="+mn-ea"/>
                <a:cs typeface="+mn-cs"/>
              </a:defRPr>
            </a:lvl5pPr>
            <a:lvl6pPr marL="2285886" algn="l" defTabSz="914354" rtl="0" eaLnBrk="1" latinLnBrk="0" hangingPunct="1">
              <a:defRPr sz="1800" kern="1200">
                <a:solidFill>
                  <a:schemeClr val="lt1"/>
                </a:solidFill>
                <a:latin typeface="+mn-lt"/>
                <a:ea typeface="+mn-ea"/>
                <a:cs typeface="+mn-cs"/>
              </a:defRPr>
            </a:lvl6pPr>
            <a:lvl7pPr marL="2743062" algn="l" defTabSz="914354" rtl="0" eaLnBrk="1" latinLnBrk="0" hangingPunct="1">
              <a:defRPr sz="1800" kern="1200">
                <a:solidFill>
                  <a:schemeClr val="lt1"/>
                </a:solidFill>
                <a:latin typeface="+mn-lt"/>
                <a:ea typeface="+mn-ea"/>
                <a:cs typeface="+mn-cs"/>
              </a:defRPr>
            </a:lvl7pPr>
            <a:lvl8pPr marL="3200240" algn="l" defTabSz="914354" rtl="0" eaLnBrk="1" latinLnBrk="0" hangingPunct="1">
              <a:defRPr sz="1800" kern="1200">
                <a:solidFill>
                  <a:schemeClr val="lt1"/>
                </a:solidFill>
                <a:latin typeface="+mn-lt"/>
                <a:ea typeface="+mn-ea"/>
                <a:cs typeface="+mn-cs"/>
              </a:defRPr>
            </a:lvl8pPr>
            <a:lvl9pPr marL="3657418" algn="l" defTabSz="914354"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p:txBody>
          <a:bodyPr/>
          <a:lstStyle/>
          <a:p>
            <a:r>
              <a:rPr lang="en-ZA" dirty="0">
                <a:solidFill>
                  <a:schemeClr val="bg1"/>
                </a:solidFill>
              </a:rPr>
              <a:t>CCE Representation</a:t>
            </a:r>
          </a:p>
        </p:txBody>
      </p:sp>
      <p:sp>
        <p:nvSpPr>
          <p:cNvPr id="3" name="Text Placeholder 2"/>
          <p:cNvSpPr>
            <a:spLocks noGrp="1"/>
          </p:cNvSpPr>
          <p:nvPr>
            <p:ph type="body" sz="quarter" idx="13"/>
          </p:nvPr>
        </p:nvSpPr>
        <p:spPr/>
        <p:txBody>
          <a:bodyPr/>
          <a:lstStyle/>
          <a:p>
            <a:r>
              <a:rPr lang="en-ZA" dirty="0">
                <a:solidFill>
                  <a:schemeClr val="bg1"/>
                </a:solidFill>
                <a:cs typeface="Arial" panose="020B0604020202020204" pitchFamily="34" charset="0"/>
              </a:rPr>
              <a:t>Background</a:t>
            </a:r>
          </a:p>
        </p:txBody>
      </p:sp>
      <p:grpSp>
        <p:nvGrpSpPr>
          <p:cNvPr id="4" name="Group 3"/>
          <p:cNvGrpSpPr/>
          <p:nvPr/>
        </p:nvGrpSpPr>
        <p:grpSpPr>
          <a:xfrm>
            <a:off x="5153475" y="1908970"/>
            <a:ext cx="3803799" cy="2566235"/>
            <a:chOff x="92695" y="1255101"/>
            <a:chExt cx="4354368" cy="3157619"/>
          </a:xfrm>
        </p:grpSpPr>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5322" y="1255101"/>
              <a:ext cx="787400" cy="651641"/>
            </a:xfrm>
            <a:prstGeom prst="rect">
              <a:avLst/>
            </a:prstGeom>
          </p:spPr>
        </p:pic>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012" y="1958669"/>
              <a:ext cx="785813" cy="650328"/>
            </a:xfrm>
            <a:prstGeom prst="rect">
              <a:avLst/>
            </a:prstGeom>
          </p:spPr>
        </p:pic>
        <p:pic>
          <p:nvPicPr>
            <p:cNvPr id="24" name="Picture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7190" y="1950404"/>
              <a:ext cx="784225" cy="649014"/>
            </a:xfrm>
            <a:prstGeom prst="rect">
              <a:avLst/>
            </a:prstGeom>
          </p:spPr>
        </p:pic>
        <p:pic>
          <p:nvPicPr>
            <p:cNvPr id="25" name="Picture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8173" y="1983169"/>
              <a:ext cx="783624" cy="648516"/>
            </a:xfrm>
            <a:prstGeom prst="rect">
              <a:avLst/>
            </a:prstGeom>
          </p:spPr>
        </p:pic>
        <p:pic>
          <p:nvPicPr>
            <p:cNvPr id="26" name="Pictur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96639" y="2110562"/>
              <a:ext cx="687421" cy="465919"/>
            </a:xfrm>
            <a:prstGeom prst="rect">
              <a:avLst/>
            </a:prstGeom>
          </p:spPr>
        </p:pic>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3080" y="2809702"/>
              <a:ext cx="799903" cy="661988"/>
            </a:xfrm>
            <a:prstGeom prst="rect">
              <a:avLst/>
            </a:prstGeom>
          </p:spPr>
        </p:pic>
        <p:pic>
          <p:nvPicPr>
            <p:cNvPr id="28" name="Picture 2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88999" y="2727831"/>
              <a:ext cx="898830" cy="743859"/>
            </a:xfrm>
            <a:prstGeom prst="rect">
              <a:avLst/>
            </a:prstGeom>
          </p:spPr>
        </p:pic>
        <p:pic>
          <p:nvPicPr>
            <p:cNvPr id="30" name="Picture 2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84159" y="2768765"/>
              <a:ext cx="869204" cy="719341"/>
            </a:xfrm>
            <a:prstGeom prst="rect">
              <a:avLst/>
            </a:prstGeom>
          </p:spPr>
        </p:pic>
        <p:pic>
          <p:nvPicPr>
            <p:cNvPr id="31" name="Picture 3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2875" y="3515544"/>
              <a:ext cx="996950" cy="825062"/>
            </a:xfrm>
            <a:prstGeom prst="rect">
              <a:avLst/>
            </a:prstGeom>
          </p:spPr>
        </p:pic>
        <p:pic>
          <p:nvPicPr>
            <p:cNvPr id="32" name="Picture 3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70990" y="3568884"/>
              <a:ext cx="900148" cy="744950"/>
            </a:xfrm>
            <a:prstGeom prst="rect">
              <a:avLst/>
            </a:prstGeom>
          </p:spPr>
        </p:pic>
        <p:pic>
          <p:nvPicPr>
            <p:cNvPr id="33" name="Picture 3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84159" y="3543720"/>
              <a:ext cx="962904" cy="796886"/>
            </a:xfrm>
            <a:prstGeom prst="rect">
              <a:avLst/>
            </a:prstGeom>
          </p:spPr>
        </p:pic>
        <p:pic>
          <p:nvPicPr>
            <p:cNvPr id="6" name="Picture 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2695" y="1445286"/>
              <a:ext cx="1940576" cy="238087"/>
            </a:xfrm>
            <a:prstGeom prst="rect">
              <a:avLst/>
            </a:prstGeom>
          </p:spPr>
        </p:pic>
        <p:pic>
          <p:nvPicPr>
            <p:cNvPr id="7" name="Picture 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441913" y="3618835"/>
              <a:ext cx="885487" cy="793885"/>
            </a:xfrm>
            <a:prstGeom prst="rect">
              <a:avLst/>
            </a:prstGeom>
          </p:spPr>
        </p:pic>
        <p:pic>
          <p:nvPicPr>
            <p:cNvPr id="34" name="Picture 33"/>
            <p:cNvPicPr>
              <a:picLocks noChangeAspect="1"/>
            </p:cNvPicPr>
            <p:nvPr/>
          </p:nvPicPr>
          <p:blipFill>
            <a:blip r:embed="rId15"/>
            <a:stretch>
              <a:fillRect/>
            </a:stretch>
          </p:blipFill>
          <p:spPr>
            <a:xfrm>
              <a:off x="2333549" y="1406079"/>
              <a:ext cx="840053" cy="421829"/>
            </a:xfrm>
            <a:prstGeom prst="rect">
              <a:avLst/>
            </a:prstGeom>
          </p:spPr>
        </p:pic>
        <p:pic>
          <p:nvPicPr>
            <p:cNvPr id="37" name="Picture 36"/>
            <p:cNvPicPr>
              <a:picLocks noChangeAspect="1"/>
            </p:cNvPicPr>
            <p:nvPr/>
          </p:nvPicPr>
          <p:blipFill>
            <a:blip r:embed="rId16"/>
            <a:stretch>
              <a:fillRect/>
            </a:stretch>
          </p:blipFill>
          <p:spPr>
            <a:xfrm>
              <a:off x="2539133" y="2895558"/>
              <a:ext cx="645580" cy="490276"/>
            </a:xfrm>
            <a:prstGeom prst="rect">
              <a:avLst/>
            </a:prstGeom>
          </p:spPr>
        </p:pic>
      </p:grpSp>
      <p:sp>
        <p:nvSpPr>
          <p:cNvPr id="29" name="TextBox 28"/>
          <p:cNvSpPr txBox="1"/>
          <p:nvPr/>
        </p:nvSpPr>
        <p:spPr>
          <a:xfrm>
            <a:off x="239634" y="3838762"/>
            <a:ext cx="4439764" cy="846386"/>
          </a:xfrm>
          <a:prstGeom prst="rect">
            <a:avLst/>
          </a:prstGeom>
        </p:spPr>
        <p:txBody>
          <a:bodyPr vert="horz" wrap="square" lIns="0" tIns="0" rIns="0" bIns="0" rtlCol="0">
            <a:spAutoFit/>
          </a:bodyPr>
          <a:lstStyle/>
          <a:p>
            <a:pPr marL="176213" indent="-171450">
              <a:buFont typeface="Arial" panose="020B0604020202020204" pitchFamily="34" charset="0"/>
              <a:buChar char="•"/>
            </a:pPr>
            <a:r>
              <a:rPr lang="en-ZA" sz="1100" dirty="0">
                <a:solidFill>
                  <a:schemeClr val="bg1"/>
                </a:solidFill>
              </a:rPr>
              <a:t>Ipsos interviewed more than 20 000 customers about their purchasing and servicing experience in 2016</a:t>
            </a:r>
          </a:p>
          <a:p>
            <a:pPr marL="176213" lvl="1" indent="-171450">
              <a:buFont typeface="Arial" panose="020B0604020202020204" pitchFamily="34" charset="0"/>
              <a:buChar char="•"/>
            </a:pPr>
            <a:r>
              <a:rPr lang="en-ZA" sz="1100" dirty="0">
                <a:solidFill>
                  <a:schemeClr val="bg1"/>
                </a:solidFill>
              </a:rPr>
              <a:t>The sales volume of the participating brands represented more than 3 out of 4 of every new vehicle sold via the Dealership channel in South Africa during 2017</a:t>
            </a:r>
          </a:p>
        </p:txBody>
      </p:sp>
      <p:sp>
        <p:nvSpPr>
          <p:cNvPr id="35" name="TextBox 34"/>
          <p:cNvSpPr txBox="1"/>
          <p:nvPr/>
        </p:nvSpPr>
        <p:spPr>
          <a:xfrm>
            <a:off x="5148899" y="332924"/>
            <a:ext cx="3966071" cy="246221"/>
          </a:xfrm>
          <a:prstGeom prst="rect">
            <a:avLst/>
          </a:prstGeom>
        </p:spPr>
        <p:txBody>
          <a:bodyPr vert="horz" wrap="square" lIns="0" tIns="0" rIns="0" bIns="0" rtlCol="0">
            <a:spAutoFit/>
          </a:bodyPr>
          <a:lstStyle/>
          <a:p>
            <a:pPr marL="4763"/>
            <a:r>
              <a:rPr lang="en-ZA" sz="1600" b="1" dirty="0">
                <a:solidFill>
                  <a:schemeClr val="accent5"/>
                </a:solidFill>
              </a:rPr>
              <a:t>PARTICIPATING </a:t>
            </a:r>
            <a:r>
              <a:rPr lang="en-ZA" sz="1600" b="1" dirty="0" err="1">
                <a:solidFill>
                  <a:schemeClr val="accent5"/>
                </a:solidFill>
              </a:rPr>
              <a:t>CCE</a:t>
            </a:r>
            <a:r>
              <a:rPr lang="en-ZA" sz="1600" b="1" dirty="0">
                <a:solidFill>
                  <a:schemeClr val="accent5"/>
                </a:solidFill>
              </a:rPr>
              <a:t> BRANDS</a:t>
            </a:r>
          </a:p>
        </p:txBody>
      </p:sp>
      <p:sp>
        <p:nvSpPr>
          <p:cNvPr id="38" name="TextBox 37"/>
          <p:cNvSpPr txBox="1"/>
          <p:nvPr/>
        </p:nvSpPr>
        <p:spPr>
          <a:xfrm>
            <a:off x="5146720" y="761217"/>
            <a:ext cx="3857580" cy="923330"/>
          </a:xfrm>
          <a:prstGeom prst="rect">
            <a:avLst/>
          </a:prstGeom>
        </p:spPr>
        <p:txBody>
          <a:bodyPr vert="horz" wrap="square" lIns="0" tIns="0" rIns="0" bIns="0" rtlCol="0">
            <a:spAutoFit/>
          </a:bodyPr>
          <a:lstStyle/>
          <a:p>
            <a:pPr marL="171450" lvl="1" indent="-171450">
              <a:buFont typeface="Arial" panose="020B0604020202020204" pitchFamily="34" charset="0"/>
              <a:buChar char="•"/>
            </a:pPr>
            <a:r>
              <a:rPr lang="en-ZA" sz="1200" dirty="0"/>
              <a:t>Any OEM can participate if they:</a:t>
            </a:r>
          </a:p>
          <a:p>
            <a:pPr marL="171450" lvl="1" indent="-171450">
              <a:buFont typeface="Arial" panose="020B0604020202020204" pitchFamily="34" charset="0"/>
              <a:buChar char="•"/>
            </a:pPr>
            <a:r>
              <a:rPr lang="en-ZA" sz="1200" dirty="0"/>
              <a:t>Supply customer names for interviewing</a:t>
            </a:r>
          </a:p>
          <a:p>
            <a:pPr marL="171450" lvl="1" indent="-171450">
              <a:buFont typeface="Arial" panose="020B0604020202020204" pitchFamily="34" charset="0"/>
              <a:buChar char="•"/>
            </a:pPr>
            <a:r>
              <a:rPr lang="en-ZA" sz="1200" dirty="0"/>
              <a:t>Agree to the rules of syndication</a:t>
            </a:r>
          </a:p>
          <a:p>
            <a:pPr marL="171450" lvl="1" indent="-171450">
              <a:buFont typeface="Arial" panose="020B0604020202020204" pitchFamily="34" charset="0"/>
              <a:buChar char="•"/>
            </a:pPr>
            <a:r>
              <a:rPr lang="en-ZA" sz="1200" dirty="0"/>
              <a:t>Participate in meetings / decisions regarding syndicate business in an open and transparent manner</a:t>
            </a:r>
          </a:p>
        </p:txBody>
      </p:sp>
      <p:sp>
        <p:nvSpPr>
          <p:cNvPr id="5" name="Rectangle 4"/>
          <p:cNvSpPr/>
          <p:nvPr/>
        </p:nvSpPr>
        <p:spPr>
          <a:xfrm>
            <a:off x="234000" y="1105129"/>
            <a:ext cx="4465000" cy="338554"/>
          </a:xfrm>
          <a:prstGeom prst="rect">
            <a:avLst/>
          </a:prstGeom>
        </p:spPr>
        <p:txBody>
          <a:bodyPr wrap="square">
            <a:spAutoFit/>
          </a:bodyPr>
          <a:lstStyle/>
          <a:p>
            <a:pPr algn="ctr">
              <a:defRPr sz="1600" b="1" i="0" u="none" strike="noStrike" kern="1200" baseline="0">
                <a:solidFill>
                  <a:srgbClr val="222223"/>
                </a:solidFill>
                <a:latin typeface="+mn-lt"/>
                <a:ea typeface="+mn-ea"/>
                <a:cs typeface="+mn-cs"/>
              </a:defRPr>
            </a:pPr>
            <a:r>
              <a:rPr lang="en-US" dirty="0" err="1">
                <a:solidFill>
                  <a:schemeClr val="bg1"/>
                </a:solidFill>
              </a:rPr>
              <a:t>CCE</a:t>
            </a:r>
            <a:r>
              <a:rPr lang="en-US" dirty="0">
                <a:solidFill>
                  <a:schemeClr val="bg1"/>
                </a:solidFill>
              </a:rPr>
              <a:t> COVERAGE</a:t>
            </a:r>
          </a:p>
        </p:txBody>
      </p:sp>
      <p:graphicFrame>
        <p:nvGraphicFramePr>
          <p:cNvPr id="42" name="Chart 41"/>
          <p:cNvGraphicFramePr/>
          <p:nvPr>
            <p:extLst>
              <p:ext uri="{D42A27DB-BD31-4B8C-83A1-F6EECF244321}">
                <p14:modId xmlns:p14="http://schemas.microsoft.com/office/powerpoint/2010/main" val="1792577088"/>
              </p:ext>
            </p:extLst>
          </p:nvPr>
        </p:nvGraphicFramePr>
        <p:xfrm>
          <a:off x="-555599" y="1645054"/>
          <a:ext cx="3602710" cy="1593693"/>
        </p:xfrm>
        <a:graphic>
          <a:graphicData uri="http://schemas.openxmlformats.org/drawingml/2006/chart">
            <c:chart xmlns:c="http://schemas.openxmlformats.org/drawingml/2006/chart" xmlns:r="http://schemas.openxmlformats.org/officeDocument/2006/relationships" r:id="rId17"/>
          </a:graphicData>
        </a:graphic>
      </p:graphicFrame>
      <p:sp>
        <p:nvSpPr>
          <p:cNvPr id="43" name="Freeform 2"/>
          <p:cNvSpPr/>
          <p:nvPr/>
        </p:nvSpPr>
        <p:spPr>
          <a:xfrm>
            <a:off x="396546" y="1540327"/>
            <a:ext cx="1698420" cy="1698420"/>
          </a:xfrm>
          <a:custGeom>
            <a:avLst/>
            <a:gdLst>
              <a:gd name="connsiteX0" fmla="*/ 1915886 w 3831771"/>
              <a:gd name="connsiteY0" fmla="*/ 355600 h 3831771"/>
              <a:gd name="connsiteX1" fmla="*/ 355600 w 3831771"/>
              <a:gd name="connsiteY1" fmla="*/ 1915886 h 3831771"/>
              <a:gd name="connsiteX2" fmla="*/ 1915886 w 3831771"/>
              <a:gd name="connsiteY2" fmla="*/ 3476172 h 3831771"/>
              <a:gd name="connsiteX3" fmla="*/ 3476172 w 3831771"/>
              <a:gd name="connsiteY3" fmla="*/ 1915886 h 3831771"/>
              <a:gd name="connsiteX4" fmla="*/ 1915886 w 3831771"/>
              <a:gd name="connsiteY4" fmla="*/ 355600 h 3831771"/>
              <a:gd name="connsiteX5" fmla="*/ 0 w 3831771"/>
              <a:gd name="connsiteY5" fmla="*/ 0 h 3831771"/>
              <a:gd name="connsiteX6" fmla="*/ 3831771 w 3831771"/>
              <a:gd name="connsiteY6" fmla="*/ 0 h 3831771"/>
              <a:gd name="connsiteX7" fmla="*/ 3831771 w 3831771"/>
              <a:gd name="connsiteY7" fmla="*/ 3831771 h 3831771"/>
              <a:gd name="connsiteX8" fmla="*/ 0 w 3831771"/>
              <a:gd name="connsiteY8" fmla="*/ 3831771 h 383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1771" h="3831771">
                <a:moveTo>
                  <a:pt x="1915886" y="355600"/>
                </a:moveTo>
                <a:cubicBezTo>
                  <a:pt x="1054164" y="355600"/>
                  <a:pt x="355600" y="1054164"/>
                  <a:pt x="355600" y="1915886"/>
                </a:cubicBezTo>
                <a:cubicBezTo>
                  <a:pt x="355600" y="2777608"/>
                  <a:pt x="1054164" y="3476172"/>
                  <a:pt x="1915886" y="3476172"/>
                </a:cubicBezTo>
                <a:cubicBezTo>
                  <a:pt x="2777608" y="3476172"/>
                  <a:pt x="3476172" y="2777608"/>
                  <a:pt x="3476172" y="1915886"/>
                </a:cubicBezTo>
                <a:cubicBezTo>
                  <a:pt x="3476172" y="1054164"/>
                  <a:pt x="2777608" y="355600"/>
                  <a:pt x="1915886" y="355600"/>
                </a:cubicBezTo>
                <a:close/>
                <a:moveTo>
                  <a:pt x="0" y="0"/>
                </a:moveTo>
                <a:lnTo>
                  <a:pt x="3831771" y="0"/>
                </a:lnTo>
                <a:lnTo>
                  <a:pt x="3831771" y="3831771"/>
                </a:lnTo>
                <a:lnTo>
                  <a:pt x="0" y="383177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100"/>
          </a:p>
        </p:txBody>
      </p:sp>
      <p:sp>
        <p:nvSpPr>
          <p:cNvPr id="44" name="Donut 3"/>
          <p:cNvSpPr/>
          <p:nvPr/>
        </p:nvSpPr>
        <p:spPr>
          <a:xfrm>
            <a:off x="363302" y="1517385"/>
            <a:ext cx="1764907" cy="1764907"/>
          </a:xfrm>
          <a:prstGeom prst="donut">
            <a:avLst>
              <a:gd name="adj" fmla="val 64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100">
              <a:solidFill>
                <a:schemeClr val="tx1"/>
              </a:solidFill>
            </a:endParaRPr>
          </a:p>
        </p:txBody>
      </p:sp>
      <p:graphicFrame>
        <p:nvGraphicFramePr>
          <p:cNvPr id="45" name="Chart 44"/>
          <p:cNvGraphicFramePr/>
          <p:nvPr>
            <p:extLst>
              <p:ext uri="{D42A27DB-BD31-4B8C-83A1-F6EECF244321}">
                <p14:modId xmlns:p14="http://schemas.microsoft.com/office/powerpoint/2010/main" val="3205156354"/>
              </p:ext>
            </p:extLst>
          </p:nvPr>
        </p:nvGraphicFramePr>
        <p:xfrm>
          <a:off x="1836109" y="1645054"/>
          <a:ext cx="3602710" cy="1593693"/>
        </p:xfrm>
        <a:graphic>
          <a:graphicData uri="http://schemas.openxmlformats.org/drawingml/2006/chart">
            <c:chart xmlns:c="http://schemas.openxmlformats.org/drawingml/2006/chart" xmlns:r="http://schemas.openxmlformats.org/officeDocument/2006/relationships" r:id="rId18"/>
          </a:graphicData>
        </a:graphic>
      </p:graphicFrame>
      <p:sp>
        <p:nvSpPr>
          <p:cNvPr id="46" name="Freeform 5"/>
          <p:cNvSpPr/>
          <p:nvPr/>
        </p:nvSpPr>
        <p:spPr>
          <a:xfrm>
            <a:off x="2788254" y="1540327"/>
            <a:ext cx="1698420" cy="1698420"/>
          </a:xfrm>
          <a:custGeom>
            <a:avLst/>
            <a:gdLst>
              <a:gd name="connsiteX0" fmla="*/ 1915886 w 3831771"/>
              <a:gd name="connsiteY0" fmla="*/ 355600 h 3831771"/>
              <a:gd name="connsiteX1" fmla="*/ 355600 w 3831771"/>
              <a:gd name="connsiteY1" fmla="*/ 1915886 h 3831771"/>
              <a:gd name="connsiteX2" fmla="*/ 1915886 w 3831771"/>
              <a:gd name="connsiteY2" fmla="*/ 3476172 h 3831771"/>
              <a:gd name="connsiteX3" fmla="*/ 3476172 w 3831771"/>
              <a:gd name="connsiteY3" fmla="*/ 1915886 h 3831771"/>
              <a:gd name="connsiteX4" fmla="*/ 1915886 w 3831771"/>
              <a:gd name="connsiteY4" fmla="*/ 355600 h 3831771"/>
              <a:gd name="connsiteX5" fmla="*/ 0 w 3831771"/>
              <a:gd name="connsiteY5" fmla="*/ 0 h 3831771"/>
              <a:gd name="connsiteX6" fmla="*/ 3831771 w 3831771"/>
              <a:gd name="connsiteY6" fmla="*/ 0 h 3831771"/>
              <a:gd name="connsiteX7" fmla="*/ 3831771 w 3831771"/>
              <a:gd name="connsiteY7" fmla="*/ 3831771 h 3831771"/>
              <a:gd name="connsiteX8" fmla="*/ 0 w 3831771"/>
              <a:gd name="connsiteY8" fmla="*/ 3831771 h 383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1771" h="3831771">
                <a:moveTo>
                  <a:pt x="1915886" y="355600"/>
                </a:moveTo>
                <a:cubicBezTo>
                  <a:pt x="1054164" y="355600"/>
                  <a:pt x="355600" y="1054164"/>
                  <a:pt x="355600" y="1915886"/>
                </a:cubicBezTo>
                <a:cubicBezTo>
                  <a:pt x="355600" y="2777608"/>
                  <a:pt x="1054164" y="3476172"/>
                  <a:pt x="1915886" y="3476172"/>
                </a:cubicBezTo>
                <a:cubicBezTo>
                  <a:pt x="2777608" y="3476172"/>
                  <a:pt x="3476172" y="2777608"/>
                  <a:pt x="3476172" y="1915886"/>
                </a:cubicBezTo>
                <a:cubicBezTo>
                  <a:pt x="3476172" y="1054164"/>
                  <a:pt x="2777608" y="355600"/>
                  <a:pt x="1915886" y="355600"/>
                </a:cubicBezTo>
                <a:close/>
                <a:moveTo>
                  <a:pt x="0" y="0"/>
                </a:moveTo>
                <a:lnTo>
                  <a:pt x="3831771" y="0"/>
                </a:lnTo>
                <a:lnTo>
                  <a:pt x="3831771" y="3831771"/>
                </a:lnTo>
                <a:lnTo>
                  <a:pt x="0" y="383177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100"/>
          </a:p>
        </p:txBody>
      </p:sp>
      <p:sp>
        <p:nvSpPr>
          <p:cNvPr id="47" name="Donut 6"/>
          <p:cNvSpPr/>
          <p:nvPr/>
        </p:nvSpPr>
        <p:spPr>
          <a:xfrm>
            <a:off x="2755011" y="1517385"/>
            <a:ext cx="1764907" cy="1764907"/>
          </a:xfrm>
          <a:prstGeom prst="donut">
            <a:avLst>
              <a:gd name="adj" fmla="val 64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100">
              <a:solidFill>
                <a:schemeClr val="tx1"/>
              </a:solidFill>
            </a:endParaRPr>
          </a:p>
        </p:txBody>
      </p:sp>
      <p:sp>
        <p:nvSpPr>
          <p:cNvPr id="48" name="Rectangle 47"/>
          <p:cNvSpPr/>
          <p:nvPr/>
        </p:nvSpPr>
        <p:spPr>
          <a:xfrm>
            <a:off x="400101" y="3352053"/>
            <a:ext cx="1728108" cy="307777"/>
          </a:xfrm>
          <a:prstGeom prst="rect">
            <a:avLst/>
          </a:prstGeom>
        </p:spPr>
        <p:txBody>
          <a:bodyPr wrap="square">
            <a:spAutoFit/>
          </a:bodyPr>
          <a:lstStyle/>
          <a:p>
            <a:pPr algn="ctr">
              <a:defRPr sz="1600" b="1" i="0" u="none" strike="noStrike" kern="1200" baseline="0">
                <a:solidFill>
                  <a:srgbClr val="222223"/>
                </a:solidFill>
                <a:latin typeface="+mn-lt"/>
                <a:ea typeface="+mn-ea"/>
                <a:cs typeface="+mn-cs"/>
              </a:defRPr>
            </a:pPr>
            <a:r>
              <a:rPr lang="en-US" sz="1400" dirty="0">
                <a:solidFill>
                  <a:schemeClr val="bg1"/>
                </a:solidFill>
              </a:rPr>
              <a:t>REPRESENTED</a:t>
            </a:r>
          </a:p>
        </p:txBody>
      </p:sp>
      <p:sp>
        <p:nvSpPr>
          <p:cNvPr id="49" name="Rectangle 48"/>
          <p:cNvSpPr/>
          <p:nvPr/>
        </p:nvSpPr>
        <p:spPr>
          <a:xfrm>
            <a:off x="2774466" y="3352053"/>
            <a:ext cx="1728108" cy="307777"/>
          </a:xfrm>
          <a:prstGeom prst="rect">
            <a:avLst/>
          </a:prstGeom>
        </p:spPr>
        <p:txBody>
          <a:bodyPr wrap="square">
            <a:spAutoFit/>
          </a:bodyPr>
          <a:lstStyle/>
          <a:p>
            <a:pPr algn="ctr">
              <a:defRPr sz="1600" b="1" i="0" u="none" strike="noStrike" kern="1200" baseline="0">
                <a:solidFill>
                  <a:srgbClr val="222223"/>
                </a:solidFill>
                <a:latin typeface="+mn-lt"/>
                <a:ea typeface="+mn-ea"/>
                <a:cs typeface="+mn-cs"/>
              </a:defRPr>
            </a:pPr>
            <a:r>
              <a:rPr lang="en-US" sz="1400" dirty="0">
                <a:solidFill>
                  <a:schemeClr val="bg1"/>
                </a:solidFill>
              </a:rPr>
              <a:t>NOT REPRESENTED</a:t>
            </a:r>
          </a:p>
        </p:txBody>
      </p:sp>
      <p:sp>
        <p:nvSpPr>
          <p:cNvPr id="50" name="Freeform 18"/>
          <p:cNvSpPr>
            <a:spLocks/>
          </p:cNvSpPr>
          <p:nvPr/>
        </p:nvSpPr>
        <p:spPr bwMode="auto">
          <a:xfrm rot="5400000">
            <a:off x="4842212" y="384158"/>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36" name="TextBox 35">
            <a:extLst>
              <a:ext uri="{FF2B5EF4-FFF2-40B4-BE49-F238E27FC236}">
                <a16:creationId xmlns:a16="http://schemas.microsoft.com/office/drawing/2014/main" id="{0EDE3138-FE32-489F-8CC7-6E9B070F571B}"/>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5</a:t>
            </a:fld>
            <a:endParaRPr lang="en-GB" sz="800" kern="1200" dirty="0">
              <a:solidFill>
                <a:schemeClr val="bg1"/>
              </a:solidFill>
              <a:latin typeface="+mn-lt"/>
              <a:ea typeface="+mn-ea"/>
              <a:cs typeface="+mn-cs"/>
            </a:endParaRPr>
          </a:p>
        </p:txBody>
      </p:sp>
      <p:sp>
        <p:nvSpPr>
          <p:cNvPr id="51" name="TextBox 50">
            <a:extLst>
              <a:ext uri="{FF2B5EF4-FFF2-40B4-BE49-F238E27FC236}">
                <a16:creationId xmlns:a16="http://schemas.microsoft.com/office/drawing/2014/main" id="{DD88AD4C-A03A-4DA1-B138-43F2B13C8164}"/>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2018 Ipsos.</a:t>
            </a:r>
            <a:endParaRPr lang="en-GB" sz="1200" dirty="0">
              <a:solidFill>
                <a:schemeClr val="bg1"/>
              </a:solidFill>
            </a:endParaRPr>
          </a:p>
        </p:txBody>
      </p:sp>
    </p:spTree>
    <p:extLst>
      <p:ext uri="{BB962C8B-B14F-4D97-AF65-F5344CB8AC3E}">
        <p14:creationId xmlns:p14="http://schemas.microsoft.com/office/powerpoint/2010/main" val="3414886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p:txBody>
          <a:bodyPr/>
          <a:lstStyle/>
          <a:p>
            <a:r>
              <a:rPr lang="en-ZA" dirty="0"/>
              <a:t>MEASURING THE OWNERSHIP EXPERIENCE</a:t>
            </a:r>
          </a:p>
        </p:txBody>
      </p:sp>
      <p:grpSp>
        <p:nvGrpSpPr>
          <p:cNvPr id="18" name="Group 17"/>
          <p:cNvGrpSpPr/>
          <p:nvPr/>
        </p:nvGrpSpPr>
        <p:grpSpPr>
          <a:xfrm>
            <a:off x="716311" y="683975"/>
            <a:ext cx="2141220" cy="2614375"/>
            <a:chOff x="586740" y="548640"/>
            <a:chExt cx="2141220" cy="2614375"/>
          </a:xfrm>
        </p:grpSpPr>
        <p:sp>
          <p:nvSpPr>
            <p:cNvPr id="8" name="Block Arc 7"/>
            <p:cNvSpPr/>
            <p:nvPr/>
          </p:nvSpPr>
          <p:spPr>
            <a:xfrm rot="10800000">
              <a:off x="586740" y="548640"/>
              <a:ext cx="2141220" cy="2141220"/>
            </a:xfrm>
            <a:prstGeom prst="blockArc">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16" name="Rectangle 15"/>
            <p:cNvSpPr/>
            <p:nvPr/>
          </p:nvSpPr>
          <p:spPr>
            <a:xfrm>
              <a:off x="1606775" y="2546213"/>
              <a:ext cx="90793" cy="39052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Oval 16"/>
            <p:cNvSpPr/>
            <p:nvPr/>
          </p:nvSpPr>
          <p:spPr>
            <a:xfrm>
              <a:off x="1502523" y="2863716"/>
              <a:ext cx="299299" cy="29929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7" name="Oval 6"/>
          <p:cNvSpPr/>
          <p:nvPr/>
        </p:nvSpPr>
        <p:spPr>
          <a:xfrm>
            <a:off x="952531" y="927815"/>
            <a:ext cx="1668780" cy="16687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p:cNvSpPr txBox="1"/>
          <p:nvPr/>
        </p:nvSpPr>
        <p:spPr>
          <a:xfrm>
            <a:off x="952531" y="1629570"/>
            <a:ext cx="1668779" cy="890003"/>
          </a:xfrm>
          <a:prstGeom prst="rect">
            <a:avLst/>
          </a:prstGeom>
          <a:noFill/>
          <a:ln w="6350">
            <a:noFill/>
            <a:prstDash val="dash"/>
          </a:ln>
        </p:spPr>
        <p:txBody>
          <a:bodyPr wrap="square" lIns="72000" tIns="0" rIns="72000" bIns="0" rtlCol="0" anchor="t">
            <a:noAutofit/>
          </a:bodyPr>
          <a:lstStyle/>
          <a:p>
            <a:pPr algn="ctr">
              <a:spcAft>
                <a:spcPts val="200"/>
              </a:spcAft>
              <a:buSzPct val="100000"/>
            </a:pPr>
            <a:r>
              <a:rPr lang="en-US" sz="1400" b="1" dirty="0">
                <a:solidFill>
                  <a:schemeClr val="accent5"/>
                </a:solidFill>
              </a:rPr>
              <a:t>PURCHASE</a:t>
            </a:r>
            <a:endParaRPr lang="en-US" sz="1400" dirty="0">
              <a:solidFill>
                <a:schemeClr val="accent5"/>
              </a:solidFill>
              <a:cs typeface="Calibri"/>
            </a:endParaRPr>
          </a:p>
          <a:p>
            <a:pPr lvl="0" algn="ctr"/>
            <a:r>
              <a:rPr lang="en-US" sz="1100" dirty="0">
                <a:solidFill>
                  <a:schemeClr val="bg2"/>
                </a:solidFill>
              </a:rPr>
              <a:t>Customer purchases a new vehicle from dealership </a:t>
            </a:r>
          </a:p>
        </p:txBody>
      </p:sp>
      <p:sp>
        <p:nvSpPr>
          <p:cNvPr id="20" name="TextBox 19"/>
          <p:cNvSpPr txBox="1"/>
          <p:nvPr/>
        </p:nvSpPr>
        <p:spPr>
          <a:xfrm>
            <a:off x="716310" y="3439263"/>
            <a:ext cx="2141222" cy="1027198"/>
          </a:xfrm>
          <a:prstGeom prst="rect">
            <a:avLst/>
          </a:prstGeom>
          <a:noFill/>
          <a:ln w="6350">
            <a:noFill/>
            <a:prstDash val="dash"/>
          </a:ln>
        </p:spPr>
        <p:txBody>
          <a:bodyPr wrap="square" lIns="0" tIns="0" rIns="0" bIns="0" rtlCol="0" anchor="t">
            <a:noAutofit/>
          </a:bodyPr>
          <a:lstStyle/>
          <a:p>
            <a:pPr algn="ctr">
              <a:spcAft>
                <a:spcPts val="200"/>
              </a:spcAft>
              <a:buSzPct val="100000"/>
            </a:pPr>
            <a:r>
              <a:rPr lang="en-US" sz="1600" b="1" dirty="0" err="1">
                <a:solidFill>
                  <a:schemeClr val="accent5"/>
                </a:solidFill>
              </a:rPr>
              <a:t>CCE</a:t>
            </a:r>
            <a:r>
              <a:rPr lang="en-US" sz="1600" b="1" dirty="0">
                <a:solidFill>
                  <a:schemeClr val="accent5"/>
                </a:solidFill>
              </a:rPr>
              <a:t> SALES</a:t>
            </a:r>
            <a:endParaRPr lang="en-US" sz="1600" dirty="0">
              <a:solidFill>
                <a:schemeClr val="accent5"/>
              </a:solidFill>
              <a:cs typeface="Calibri"/>
            </a:endParaRPr>
          </a:p>
          <a:p>
            <a:pPr algn="ctr"/>
            <a:r>
              <a:rPr lang="en-US" sz="1400" dirty="0" err="1"/>
              <a:t>CCE</a:t>
            </a:r>
            <a:r>
              <a:rPr lang="en-US" sz="1400" dirty="0"/>
              <a:t> Sales interview 10 – 35 days after event</a:t>
            </a:r>
          </a:p>
        </p:txBody>
      </p:sp>
      <p:grpSp>
        <p:nvGrpSpPr>
          <p:cNvPr id="24" name="Group 23"/>
          <p:cNvGrpSpPr/>
          <p:nvPr/>
        </p:nvGrpSpPr>
        <p:grpSpPr>
          <a:xfrm>
            <a:off x="3506095" y="683975"/>
            <a:ext cx="2141220" cy="2614375"/>
            <a:chOff x="586740" y="548640"/>
            <a:chExt cx="2141220" cy="2614375"/>
          </a:xfrm>
          <a:solidFill>
            <a:schemeClr val="tx2"/>
          </a:solidFill>
        </p:grpSpPr>
        <p:sp>
          <p:nvSpPr>
            <p:cNvPr id="33" name="Block Arc 32"/>
            <p:cNvSpPr/>
            <p:nvPr/>
          </p:nvSpPr>
          <p:spPr>
            <a:xfrm rot="10800000">
              <a:off x="586740" y="548640"/>
              <a:ext cx="2141220" cy="2141220"/>
            </a:xfrm>
            <a:prstGeom prst="blockArc">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34" name="Rectangle 33"/>
            <p:cNvSpPr/>
            <p:nvPr/>
          </p:nvSpPr>
          <p:spPr>
            <a:xfrm>
              <a:off x="1606775" y="2546213"/>
              <a:ext cx="90793" cy="390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Oval 34"/>
            <p:cNvSpPr/>
            <p:nvPr/>
          </p:nvSpPr>
          <p:spPr>
            <a:xfrm>
              <a:off x="1502523" y="2863716"/>
              <a:ext cx="299299" cy="2992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25" name="Oval 24"/>
          <p:cNvSpPr/>
          <p:nvPr/>
        </p:nvSpPr>
        <p:spPr>
          <a:xfrm>
            <a:off x="3742315" y="927815"/>
            <a:ext cx="1668780" cy="16687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TextBox 25"/>
          <p:cNvSpPr txBox="1"/>
          <p:nvPr/>
        </p:nvSpPr>
        <p:spPr>
          <a:xfrm>
            <a:off x="3742315" y="1629570"/>
            <a:ext cx="1668779" cy="890003"/>
          </a:xfrm>
          <a:prstGeom prst="rect">
            <a:avLst/>
          </a:prstGeom>
          <a:noFill/>
          <a:ln w="6350">
            <a:noFill/>
            <a:prstDash val="dash"/>
          </a:ln>
        </p:spPr>
        <p:txBody>
          <a:bodyPr wrap="square" lIns="72000" tIns="0" rIns="72000" bIns="0" rtlCol="0" anchor="t">
            <a:noAutofit/>
          </a:bodyPr>
          <a:lstStyle/>
          <a:p>
            <a:pPr algn="ctr">
              <a:spcAft>
                <a:spcPts val="200"/>
              </a:spcAft>
              <a:buSzPct val="100000"/>
            </a:pPr>
            <a:r>
              <a:rPr lang="en-US" sz="1400" b="1" dirty="0">
                <a:solidFill>
                  <a:schemeClr val="tx2"/>
                </a:solidFill>
              </a:rPr>
              <a:t>DRIVE</a:t>
            </a:r>
            <a:endParaRPr lang="en-US" sz="1400" dirty="0">
              <a:solidFill>
                <a:schemeClr val="tx2"/>
              </a:solidFill>
              <a:cs typeface="Calibri"/>
            </a:endParaRPr>
          </a:p>
          <a:p>
            <a:pPr lvl="0" algn="ctr"/>
            <a:r>
              <a:rPr lang="en-US" sz="1100" dirty="0">
                <a:solidFill>
                  <a:schemeClr val="bg2"/>
                </a:solidFill>
              </a:rPr>
              <a:t>Customer drives vehicle for 3 months</a:t>
            </a:r>
          </a:p>
        </p:txBody>
      </p:sp>
      <p:sp>
        <p:nvSpPr>
          <p:cNvPr id="28" name="TextBox 27"/>
          <p:cNvSpPr txBox="1"/>
          <p:nvPr/>
        </p:nvSpPr>
        <p:spPr>
          <a:xfrm>
            <a:off x="3506094" y="3439263"/>
            <a:ext cx="2141222" cy="1027198"/>
          </a:xfrm>
          <a:prstGeom prst="rect">
            <a:avLst/>
          </a:prstGeom>
          <a:noFill/>
          <a:ln w="6350">
            <a:noFill/>
            <a:prstDash val="dash"/>
          </a:ln>
        </p:spPr>
        <p:txBody>
          <a:bodyPr wrap="square" lIns="0" tIns="0" rIns="0" bIns="0" rtlCol="0" anchor="t">
            <a:noAutofit/>
          </a:bodyPr>
          <a:lstStyle/>
          <a:p>
            <a:pPr algn="ctr">
              <a:spcAft>
                <a:spcPts val="200"/>
              </a:spcAft>
              <a:buSzPct val="100000"/>
            </a:pPr>
            <a:r>
              <a:rPr lang="en-US" sz="1600" b="1" dirty="0" err="1">
                <a:solidFill>
                  <a:schemeClr val="tx2"/>
                </a:solidFill>
              </a:rPr>
              <a:t>VQS</a:t>
            </a:r>
            <a:endParaRPr lang="en-US" sz="1600" dirty="0">
              <a:solidFill>
                <a:schemeClr val="tx2"/>
              </a:solidFill>
              <a:cs typeface="Calibri"/>
            </a:endParaRPr>
          </a:p>
          <a:p>
            <a:pPr algn="ctr">
              <a:lnSpc>
                <a:spcPct val="90000"/>
              </a:lnSpc>
            </a:pPr>
            <a:r>
              <a:rPr lang="en-ZA" sz="1400" b="1" dirty="0" err="1">
                <a:cs typeface="Arail"/>
              </a:rPr>
              <a:t>VQS</a:t>
            </a:r>
            <a:r>
              <a:rPr lang="en-ZA" sz="1400" dirty="0">
                <a:cs typeface="Arail"/>
              </a:rPr>
              <a:t> interview ~90 days in service</a:t>
            </a:r>
            <a:endParaRPr lang="en-ZA" sz="1400" b="1" dirty="0">
              <a:cs typeface="Arail"/>
            </a:endParaRPr>
          </a:p>
        </p:txBody>
      </p:sp>
      <p:grpSp>
        <p:nvGrpSpPr>
          <p:cNvPr id="37" name="Group 36"/>
          <p:cNvGrpSpPr/>
          <p:nvPr/>
        </p:nvGrpSpPr>
        <p:grpSpPr>
          <a:xfrm>
            <a:off x="6285523" y="683975"/>
            <a:ext cx="2141220" cy="2614375"/>
            <a:chOff x="586740" y="548640"/>
            <a:chExt cx="2141220" cy="2614375"/>
          </a:xfrm>
          <a:solidFill>
            <a:schemeClr val="accent6"/>
          </a:solidFill>
        </p:grpSpPr>
        <p:sp>
          <p:nvSpPr>
            <p:cNvPr id="46" name="Block Arc 45"/>
            <p:cNvSpPr/>
            <p:nvPr/>
          </p:nvSpPr>
          <p:spPr>
            <a:xfrm rot="10800000">
              <a:off x="586740" y="548640"/>
              <a:ext cx="2141220" cy="2141220"/>
            </a:xfrm>
            <a:prstGeom prst="blockArc">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47" name="Rectangle 46"/>
            <p:cNvSpPr/>
            <p:nvPr/>
          </p:nvSpPr>
          <p:spPr>
            <a:xfrm>
              <a:off x="1606775" y="2546213"/>
              <a:ext cx="90793" cy="390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8" name="Oval 47"/>
            <p:cNvSpPr/>
            <p:nvPr/>
          </p:nvSpPr>
          <p:spPr>
            <a:xfrm>
              <a:off x="1502523" y="2863716"/>
              <a:ext cx="299299" cy="2992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38" name="Oval 37"/>
          <p:cNvSpPr/>
          <p:nvPr/>
        </p:nvSpPr>
        <p:spPr>
          <a:xfrm>
            <a:off x="6521743" y="927815"/>
            <a:ext cx="1668780" cy="16687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9" name="TextBox 38"/>
          <p:cNvSpPr txBox="1"/>
          <p:nvPr/>
        </p:nvSpPr>
        <p:spPr>
          <a:xfrm>
            <a:off x="6521743" y="1629570"/>
            <a:ext cx="1668779" cy="890003"/>
          </a:xfrm>
          <a:prstGeom prst="rect">
            <a:avLst/>
          </a:prstGeom>
          <a:noFill/>
          <a:ln w="6350">
            <a:noFill/>
            <a:prstDash val="dash"/>
          </a:ln>
        </p:spPr>
        <p:txBody>
          <a:bodyPr wrap="square" lIns="72000" tIns="0" rIns="72000" bIns="0" rtlCol="0" anchor="t">
            <a:noAutofit/>
          </a:bodyPr>
          <a:lstStyle/>
          <a:p>
            <a:pPr algn="ctr">
              <a:spcAft>
                <a:spcPts val="200"/>
              </a:spcAft>
              <a:buSzPct val="100000"/>
            </a:pPr>
            <a:r>
              <a:rPr lang="en-US" sz="1400" b="1" dirty="0">
                <a:solidFill>
                  <a:schemeClr val="accent6"/>
                </a:solidFill>
              </a:rPr>
              <a:t>SERVICE</a:t>
            </a:r>
            <a:endParaRPr lang="en-US" sz="1400" dirty="0">
              <a:solidFill>
                <a:schemeClr val="accent6"/>
              </a:solidFill>
              <a:cs typeface="Calibri"/>
            </a:endParaRPr>
          </a:p>
          <a:p>
            <a:pPr lvl="0" algn="ctr"/>
            <a:r>
              <a:rPr lang="en-US" sz="1100" dirty="0">
                <a:solidFill>
                  <a:schemeClr val="bg2"/>
                </a:solidFill>
              </a:rPr>
              <a:t>Customer has vehicle serviced at dealership</a:t>
            </a:r>
          </a:p>
        </p:txBody>
      </p:sp>
      <p:sp>
        <p:nvSpPr>
          <p:cNvPr id="41" name="TextBox 40"/>
          <p:cNvSpPr txBox="1"/>
          <p:nvPr/>
        </p:nvSpPr>
        <p:spPr>
          <a:xfrm>
            <a:off x="6285522" y="3439263"/>
            <a:ext cx="2141222" cy="1027198"/>
          </a:xfrm>
          <a:prstGeom prst="rect">
            <a:avLst/>
          </a:prstGeom>
          <a:noFill/>
          <a:ln w="6350">
            <a:noFill/>
            <a:prstDash val="dash"/>
          </a:ln>
        </p:spPr>
        <p:txBody>
          <a:bodyPr wrap="square" lIns="0" tIns="0" rIns="0" bIns="0" rtlCol="0" anchor="t">
            <a:noAutofit/>
          </a:bodyPr>
          <a:lstStyle/>
          <a:p>
            <a:pPr algn="ctr">
              <a:spcAft>
                <a:spcPts val="200"/>
              </a:spcAft>
              <a:buSzPct val="100000"/>
            </a:pPr>
            <a:r>
              <a:rPr lang="en-US" sz="1600" b="1" dirty="0" err="1">
                <a:solidFill>
                  <a:schemeClr val="accent6"/>
                </a:solidFill>
              </a:rPr>
              <a:t>CCE</a:t>
            </a:r>
            <a:r>
              <a:rPr lang="en-US" sz="1600" b="1" dirty="0">
                <a:solidFill>
                  <a:schemeClr val="accent6"/>
                </a:solidFill>
              </a:rPr>
              <a:t> SERVICE</a:t>
            </a:r>
            <a:endParaRPr lang="en-US" sz="1600" dirty="0">
              <a:solidFill>
                <a:schemeClr val="accent6"/>
              </a:solidFill>
              <a:cs typeface="Calibri"/>
            </a:endParaRPr>
          </a:p>
          <a:p>
            <a:pPr algn="ctr"/>
            <a:r>
              <a:rPr lang="en-US" sz="1400" dirty="0" err="1"/>
              <a:t>CCE</a:t>
            </a:r>
            <a:r>
              <a:rPr lang="en-US" sz="1400" dirty="0"/>
              <a:t> Service interview 10 – 35 days after event</a:t>
            </a:r>
          </a:p>
        </p:txBody>
      </p:sp>
      <p:grpSp>
        <p:nvGrpSpPr>
          <p:cNvPr id="98" name="Group 97"/>
          <p:cNvGrpSpPr>
            <a:grpSpLocks noChangeAspect="1"/>
          </p:cNvGrpSpPr>
          <p:nvPr/>
        </p:nvGrpSpPr>
        <p:grpSpPr>
          <a:xfrm>
            <a:off x="4295012" y="998887"/>
            <a:ext cx="553028" cy="553661"/>
            <a:chOff x="8520113" y="3257550"/>
            <a:chExt cx="1385887" cy="1387475"/>
          </a:xfrm>
          <a:solidFill>
            <a:schemeClr val="tx2"/>
          </a:solidFill>
        </p:grpSpPr>
        <p:sp>
          <p:nvSpPr>
            <p:cNvPr id="99" name="Freeform 35"/>
            <p:cNvSpPr>
              <a:spLocks noEditPoints="1"/>
            </p:cNvSpPr>
            <p:nvPr/>
          </p:nvSpPr>
          <p:spPr bwMode="auto">
            <a:xfrm>
              <a:off x="8799513" y="3806825"/>
              <a:ext cx="830262" cy="587375"/>
            </a:xfrm>
            <a:custGeom>
              <a:avLst/>
              <a:gdLst>
                <a:gd name="T0" fmla="*/ 520 w 1067"/>
                <a:gd name="T1" fmla="*/ 0 h 754"/>
                <a:gd name="T2" fmla="*/ 22 w 1067"/>
                <a:gd name="T3" fmla="*/ 65 h 754"/>
                <a:gd name="T4" fmla="*/ 29 w 1067"/>
                <a:gd name="T5" fmla="*/ 307 h 754"/>
                <a:gd name="T6" fmla="*/ 101 w 1067"/>
                <a:gd name="T7" fmla="*/ 302 h 754"/>
                <a:gd name="T8" fmla="*/ 339 w 1067"/>
                <a:gd name="T9" fmla="*/ 540 h 754"/>
                <a:gd name="T10" fmla="*/ 357 w 1067"/>
                <a:gd name="T11" fmla="*/ 680 h 754"/>
                <a:gd name="T12" fmla="*/ 523 w 1067"/>
                <a:gd name="T13" fmla="*/ 754 h 754"/>
                <a:gd name="T14" fmla="*/ 702 w 1067"/>
                <a:gd name="T15" fmla="*/ 663 h 754"/>
                <a:gd name="T16" fmla="*/ 719 w 1067"/>
                <a:gd name="T17" fmla="*/ 540 h 754"/>
                <a:gd name="T18" fmla="*/ 957 w 1067"/>
                <a:gd name="T19" fmla="*/ 302 h 754"/>
                <a:gd name="T20" fmla="*/ 1038 w 1067"/>
                <a:gd name="T21" fmla="*/ 309 h 754"/>
                <a:gd name="T22" fmla="*/ 1048 w 1067"/>
                <a:gd name="T23" fmla="*/ 74 h 754"/>
                <a:gd name="T24" fmla="*/ 520 w 1067"/>
                <a:gd name="T25" fmla="*/ 0 h 754"/>
                <a:gd name="T26" fmla="*/ 530 w 1067"/>
                <a:gd name="T27" fmla="*/ 404 h 754"/>
                <a:gd name="T28" fmla="*/ 334 w 1067"/>
                <a:gd name="T29" fmla="*/ 207 h 754"/>
                <a:gd name="T30" fmla="*/ 530 w 1067"/>
                <a:gd name="T31" fmla="*/ 11 h 754"/>
                <a:gd name="T32" fmla="*/ 727 w 1067"/>
                <a:gd name="T33" fmla="*/ 207 h 754"/>
                <a:gd name="T34" fmla="*/ 530 w 1067"/>
                <a:gd name="T35" fmla="*/ 404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67" h="754">
                  <a:moveTo>
                    <a:pt x="520" y="0"/>
                  </a:moveTo>
                  <a:cubicBezTo>
                    <a:pt x="348" y="0"/>
                    <a:pt x="170" y="22"/>
                    <a:pt x="22" y="65"/>
                  </a:cubicBezTo>
                  <a:cubicBezTo>
                    <a:pt x="7" y="142"/>
                    <a:pt x="0" y="239"/>
                    <a:pt x="29" y="307"/>
                  </a:cubicBezTo>
                  <a:cubicBezTo>
                    <a:pt x="55" y="304"/>
                    <a:pt x="79" y="302"/>
                    <a:pt x="101" y="302"/>
                  </a:cubicBezTo>
                  <a:cubicBezTo>
                    <a:pt x="233" y="302"/>
                    <a:pt x="306" y="385"/>
                    <a:pt x="339" y="540"/>
                  </a:cubicBezTo>
                  <a:cubicBezTo>
                    <a:pt x="348" y="578"/>
                    <a:pt x="355" y="628"/>
                    <a:pt x="357" y="680"/>
                  </a:cubicBezTo>
                  <a:cubicBezTo>
                    <a:pt x="398" y="726"/>
                    <a:pt x="457" y="754"/>
                    <a:pt x="523" y="754"/>
                  </a:cubicBezTo>
                  <a:cubicBezTo>
                    <a:pt x="596" y="754"/>
                    <a:pt x="661" y="718"/>
                    <a:pt x="702" y="663"/>
                  </a:cubicBezTo>
                  <a:cubicBezTo>
                    <a:pt x="705" y="617"/>
                    <a:pt x="711" y="574"/>
                    <a:pt x="719" y="540"/>
                  </a:cubicBezTo>
                  <a:cubicBezTo>
                    <a:pt x="752" y="385"/>
                    <a:pt x="825" y="302"/>
                    <a:pt x="957" y="302"/>
                  </a:cubicBezTo>
                  <a:cubicBezTo>
                    <a:pt x="981" y="302"/>
                    <a:pt x="1009" y="304"/>
                    <a:pt x="1038" y="309"/>
                  </a:cubicBezTo>
                  <a:cubicBezTo>
                    <a:pt x="1067" y="243"/>
                    <a:pt x="1062" y="150"/>
                    <a:pt x="1048" y="74"/>
                  </a:cubicBezTo>
                  <a:cubicBezTo>
                    <a:pt x="894" y="25"/>
                    <a:pt x="704" y="0"/>
                    <a:pt x="520" y="0"/>
                  </a:cubicBezTo>
                  <a:close/>
                  <a:moveTo>
                    <a:pt x="530" y="404"/>
                  </a:moveTo>
                  <a:cubicBezTo>
                    <a:pt x="422" y="404"/>
                    <a:pt x="334" y="316"/>
                    <a:pt x="334" y="207"/>
                  </a:cubicBezTo>
                  <a:cubicBezTo>
                    <a:pt x="334" y="99"/>
                    <a:pt x="422" y="11"/>
                    <a:pt x="530" y="11"/>
                  </a:cubicBezTo>
                  <a:cubicBezTo>
                    <a:pt x="639" y="11"/>
                    <a:pt x="727" y="99"/>
                    <a:pt x="727" y="207"/>
                  </a:cubicBezTo>
                  <a:cubicBezTo>
                    <a:pt x="727" y="316"/>
                    <a:pt x="639" y="404"/>
                    <a:pt x="530"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36"/>
            <p:cNvSpPr>
              <a:spLocks noEditPoints="1"/>
            </p:cNvSpPr>
            <p:nvPr/>
          </p:nvSpPr>
          <p:spPr bwMode="auto">
            <a:xfrm>
              <a:off x="8520113" y="3257550"/>
              <a:ext cx="1385887" cy="1387475"/>
            </a:xfrm>
            <a:custGeom>
              <a:avLst/>
              <a:gdLst>
                <a:gd name="T0" fmla="*/ 1520 w 1781"/>
                <a:gd name="T1" fmla="*/ 261 h 1782"/>
                <a:gd name="T2" fmla="*/ 890 w 1781"/>
                <a:gd name="T3" fmla="*/ 0 h 1782"/>
                <a:gd name="T4" fmla="*/ 260 w 1781"/>
                <a:gd name="T5" fmla="*/ 261 h 1782"/>
                <a:gd name="T6" fmla="*/ 0 w 1781"/>
                <a:gd name="T7" fmla="*/ 891 h 1782"/>
                <a:gd name="T8" fmla="*/ 260 w 1781"/>
                <a:gd name="T9" fmla="*/ 1521 h 1782"/>
                <a:gd name="T10" fmla="*/ 890 w 1781"/>
                <a:gd name="T11" fmla="*/ 1782 h 1782"/>
                <a:gd name="T12" fmla="*/ 1520 w 1781"/>
                <a:gd name="T13" fmla="*/ 1521 h 1782"/>
                <a:gd name="T14" fmla="*/ 1781 w 1781"/>
                <a:gd name="T15" fmla="*/ 891 h 1782"/>
                <a:gd name="T16" fmla="*/ 1520 w 1781"/>
                <a:gd name="T17" fmla="*/ 261 h 1782"/>
                <a:gd name="T18" fmla="*/ 1470 w 1781"/>
                <a:gd name="T19" fmla="*/ 1029 h 1782"/>
                <a:gd name="T20" fmla="*/ 1547 w 1781"/>
                <a:gd name="T21" fmla="*/ 1056 h 1782"/>
                <a:gd name="T22" fmla="*/ 1610 w 1781"/>
                <a:gd name="T23" fmla="*/ 1093 h 1782"/>
                <a:gd name="T24" fmla="*/ 1101 w 1781"/>
                <a:gd name="T25" fmla="*/ 1607 h 1782"/>
                <a:gd name="T26" fmla="*/ 1072 w 1781"/>
                <a:gd name="T27" fmla="*/ 1543 h 1782"/>
                <a:gd name="T28" fmla="*/ 1061 w 1781"/>
                <a:gd name="T29" fmla="*/ 1470 h 1782"/>
                <a:gd name="T30" fmla="*/ 883 w 1781"/>
                <a:gd name="T31" fmla="*/ 1531 h 1782"/>
                <a:gd name="T32" fmla="*/ 716 w 1781"/>
                <a:gd name="T33" fmla="*/ 1479 h 1782"/>
                <a:gd name="T34" fmla="*/ 706 w 1781"/>
                <a:gd name="T35" fmla="*/ 1542 h 1782"/>
                <a:gd name="T36" fmla="*/ 678 w 1781"/>
                <a:gd name="T37" fmla="*/ 1607 h 1782"/>
                <a:gd name="T38" fmla="*/ 171 w 1781"/>
                <a:gd name="T39" fmla="*/ 1091 h 1782"/>
                <a:gd name="T40" fmla="*/ 233 w 1781"/>
                <a:gd name="T41" fmla="*/ 1055 h 1782"/>
                <a:gd name="T42" fmla="*/ 318 w 1781"/>
                <a:gd name="T43" fmla="*/ 1026 h 1782"/>
                <a:gd name="T44" fmla="*/ 304 w 1781"/>
                <a:gd name="T45" fmla="*/ 796 h 1782"/>
                <a:gd name="T46" fmla="*/ 216 w 1781"/>
                <a:gd name="T47" fmla="*/ 835 h 1782"/>
                <a:gd name="T48" fmla="*/ 144 w 1781"/>
                <a:gd name="T49" fmla="*/ 879 h 1782"/>
                <a:gd name="T50" fmla="*/ 890 w 1781"/>
                <a:gd name="T51" fmla="*/ 144 h 1782"/>
                <a:gd name="T52" fmla="*/ 1637 w 1781"/>
                <a:gd name="T53" fmla="*/ 891 h 1782"/>
                <a:gd name="T54" fmla="*/ 1637 w 1781"/>
                <a:gd name="T55" fmla="*/ 895 h 1782"/>
                <a:gd name="T56" fmla="*/ 1566 w 1781"/>
                <a:gd name="T57" fmla="*/ 846 h 1782"/>
                <a:gd name="T58" fmla="*/ 1485 w 1781"/>
                <a:gd name="T59" fmla="*/ 807 h 1782"/>
                <a:gd name="T60" fmla="*/ 1470 w 1781"/>
                <a:gd name="T61" fmla="*/ 1029 h 1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81" h="1782">
                  <a:moveTo>
                    <a:pt x="1520" y="261"/>
                  </a:moveTo>
                  <a:cubicBezTo>
                    <a:pt x="1352" y="93"/>
                    <a:pt x="1128" y="0"/>
                    <a:pt x="890" y="0"/>
                  </a:cubicBezTo>
                  <a:cubicBezTo>
                    <a:pt x="652" y="0"/>
                    <a:pt x="429" y="93"/>
                    <a:pt x="260" y="261"/>
                  </a:cubicBezTo>
                  <a:cubicBezTo>
                    <a:pt x="92" y="429"/>
                    <a:pt x="0" y="653"/>
                    <a:pt x="0" y="891"/>
                  </a:cubicBezTo>
                  <a:cubicBezTo>
                    <a:pt x="0" y="1129"/>
                    <a:pt x="92" y="1353"/>
                    <a:pt x="260" y="1521"/>
                  </a:cubicBezTo>
                  <a:cubicBezTo>
                    <a:pt x="429" y="1689"/>
                    <a:pt x="652" y="1782"/>
                    <a:pt x="890" y="1782"/>
                  </a:cubicBezTo>
                  <a:cubicBezTo>
                    <a:pt x="1128" y="1782"/>
                    <a:pt x="1352" y="1689"/>
                    <a:pt x="1520" y="1521"/>
                  </a:cubicBezTo>
                  <a:cubicBezTo>
                    <a:pt x="1689" y="1353"/>
                    <a:pt x="1781" y="1129"/>
                    <a:pt x="1781" y="891"/>
                  </a:cubicBezTo>
                  <a:cubicBezTo>
                    <a:pt x="1781" y="653"/>
                    <a:pt x="1689" y="429"/>
                    <a:pt x="1520" y="261"/>
                  </a:cubicBezTo>
                  <a:close/>
                  <a:moveTo>
                    <a:pt x="1470" y="1029"/>
                  </a:moveTo>
                  <a:cubicBezTo>
                    <a:pt x="1496" y="1036"/>
                    <a:pt x="1523" y="1045"/>
                    <a:pt x="1547" y="1056"/>
                  </a:cubicBezTo>
                  <a:cubicBezTo>
                    <a:pt x="1570" y="1067"/>
                    <a:pt x="1591" y="1079"/>
                    <a:pt x="1610" y="1093"/>
                  </a:cubicBezTo>
                  <a:cubicBezTo>
                    <a:pt x="1540" y="1340"/>
                    <a:pt x="1347" y="1535"/>
                    <a:pt x="1101" y="1607"/>
                  </a:cubicBezTo>
                  <a:cubicBezTo>
                    <a:pt x="1088" y="1591"/>
                    <a:pt x="1079" y="1569"/>
                    <a:pt x="1072" y="1543"/>
                  </a:cubicBezTo>
                  <a:cubicBezTo>
                    <a:pt x="1067" y="1521"/>
                    <a:pt x="1063" y="1496"/>
                    <a:pt x="1061" y="1470"/>
                  </a:cubicBezTo>
                  <a:cubicBezTo>
                    <a:pt x="1012" y="1508"/>
                    <a:pt x="950" y="1531"/>
                    <a:pt x="883" y="1531"/>
                  </a:cubicBezTo>
                  <a:cubicBezTo>
                    <a:pt x="821" y="1531"/>
                    <a:pt x="763" y="1512"/>
                    <a:pt x="716" y="1479"/>
                  </a:cubicBezTo>
                  <a:cubicBezTo>
                    <a:pt x="714" y="1502"/>
                    <a:pt x="711" y="1523"/>
                    <a:pt x="706" y="1542"/>
                  </a:cubicBezTo>
                  <a:cubicBezTo>
                    <a:pt x="700" y="1568"/>
                    <a:pt x="690" y="1590"/>
                    <a:pt x="678" y="1607"/>
                  </a:cubicBezTo>
                  <a:cubicBezTo>
                    <a:pt x="432" y="1534"/>
                    <a:pt x="240" y="1338"/>
                    <a:pt x="171" y="1091"/>
                  </a:cubicBezTo>
                  <a:cubicBezTo>
                    <a:pt x="189" y="1077"/>
                    <a:pt x="211" y="1065"/>
                    <a:pt x="233" y="1055"/>
                  </a:cubicBezTo>
                  <a:cubicBezTo>
                    <a:pt x="260" y="1043"/>
                    <a:pt x="289" y="1034"/>
                    <a:pt x="318" y="1026"/>
                  </a:cubicBezTo>
                  <a:cubicBezTo>
                    <a:pt x="291" y="954"/>
                    <a:pt x="294" y="868"/>
                    <a:pt x="304" y="796"/>
                  </a:cubicBezTo>
                  <a:cubicBezTo>
                    <a:pt x="273" y="808"/>
                    <a:pt x="243" y="821"/>
                    <a:pt x="216" y="835"/>
                  </a:cubicBezTo>
                  <a:cubicBezTo>
                    <a:pt x="189" y="848"/>
                    <a:pt x="165" y="863"/>
                    <a:pt x="144" y="879"/>
                  </a:cubicBezTo>
                  <a:cubicBezTo>
                    <a:pt x="150" y="473"/>
                    <a:pt x="483" y="144"/>
                    <a:pt x="890" y="144"/>
                  </a:cubicBezTo>
                  <a:cubicBezTo>
                    <a:pt x="1302" y="144"/>
                    <a:pt x="1637" y="479"/>
                    <a:pt x="1637" y="891"/>
                  </a:cubicBezTo>
                  <a:cubicBezTo>
                    <a:pt x="1637" y="892"/>
                    <a:pt x="1637" y="893"/>
                    <a:pt x="1637" y="895"/>
                  </a:cubicBezTo>
                  <a:cubicBezTo>
                    <a:pt x="1616" y="877"/>
                    <a:pt x="1593" y="861"/>
                    <a:pt x="1566" y="846"/>
                  </a:cubicBezTo>
                  <a:cubicBezTo>
                    <a:pt x="1541" y="832"/>
                    <a:pt x="1514" y="819"/>
                    <a:pt x="1485" y="807"/>
                  </a:cubicBezTo>
                  <a:cubicBezTo>
                    <a:pt x="1495" y="877"/>
                    <a:pt x="1495" y="960"/>
                    <a:pt x="1470" y="10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04" name="TextBox 103"/>
          <p:cNvSpPr txBox="1"/>
          <p:nvPr/>
        </p:nvSpPr>
        <p:spPr>
          <a:xfrm>
            <a:off x="2551026" y="4588988"/>
            <a:ext cx="4091149" cy="369332"/>
          </a:xfrm>
          <a:prstGeom prst="rect">
            <a:avLst/>
          </a:prstGeom>
          <a:noFill/>
        </p:spPr>
        <p:txBody>
          <a:bodyPr wrap="square" rtlCol="0">
            <a:spAutoFit/>
          </a:bodyPr>
          <a:lstStyle/>
          <a:p>
            <a:pPr algn="ctr">
              <a:lnSpc>
                <a:spcPct val="90000"/>
              </a:lnSpc>
            </a:pPr>
            <a:r>
              <a:rPr lang="en-ZA" sz="2000" b="1" dirty="0">
                <a:solidFill>
                  <a:schemeClr val="bg1">
                    <a:lumMod val="75000"/>
                  </a:schemeClr>
                </a:solidFill>
                <a:cs typeface="Arail"/>
              </a:rPr>
              <a:t>Ownership Experience</a:t>
            </a:r>
          </a:p>
        </p:txBody>
      </p:sp>
      <p:sp>
        <p:nvSpPr>
          <p:cNvPr id="108" name="Freeform 48"/>
          <p:cNvSpPr>
            <a:spLocks noChangeAspect="1" noEditPoints="1"/>
          </p:cNvSpPr>
          <p:nvPr/>
        </p:nvSpPr>
        <p:spPr bwMode="auto">
          <a:xfrm>
            <a:off x="1600860" y="1043433"/>
            <a:ext cx="398615" cy="463907"/>
          </a:xfrm>
          <a:custGeom>
            <a:avLst/>
            <a:gdLst>
              <a:gd name="T0" fmla="*/ 32 w 49"/>
              <a:gd name="T1" fmla="*/ 2 h 57"/>
              <a:gd name="T2" fmla="*/ 46 w 49"/>
              <a:gd name="T3" fmla="*/ 13 h 57"/>
              <a:gd name="T4" fmla="*/ 47 w 49"/>
              <a:gd name="T5" fmla="*/ 21 h 57"/>
              <a:gd name="T6" fmla="*/ 24 w 49"/>
              <a:gd name="T7" fmla="*/ 33 h 57"/>
              <a:gd name="T8" fmla="*/ 8 w 49"/>
              <a:gd name="T9" fmla="*/ 53 h 57"/>
              <a:gd name="T10" fmla="*/ 2 w 49"/>
              <a:gd name="T11" fmla="*/ 56 h 57"/>
              <a:gd name="T12" fmla="*/ 1 w 49"/>
              <a:gd name="T13" fmla="*/ 53 h 57"/>
              <a:gd name="T14" fmla="*/ 8 w 49"/>
              <a:gd name="T15" fmla="*/ 46 h 57"/>
              <a:gd name="T16" fmla="*/ 13 w 49"/>
              <a:gd name="T17" fmla="*/ 40 h 57"/>
              <a:gd name="T18" fmla="*/ 12 w 49"/>
              <a:gd name="T19" fmla="*/ 35 h 57"/>
              <a:gd name="T20" fmla="*/ 18 w 49"/>
              <a:gd name="T21" fmla="*/ 28 h 57"/>
              <a:gd name="T22" fmla="*/ 24 w 49"/>
              <a:gd name="T23" fmla="*/ 2 h 57"/>
              <a:gd name="T24" fmla="*/ 32 w 49"/>
              <a:gd name="T25" fmla="*/ 2 h 57"/>
              <a:gd name="T26" fmla="*/ 39 w 49"/>
              <a:gd name="T27" fmla="*/ 13 h 57"/>
              <a:gd name="T28" fmla="*/ 40 w 49"/>
              <a:gd name="T29" fmla="*/ 21 h 57"/>
              <a:gd name="T30" fmla="*/ 32 w 49"/>
              <a:gd name="T31" fmla="*/ 22 h 57"/>
              <a:gd name="T32" fmla="*/ 31 w 49"/>
              <a:gd name="T33" fmla="*/ 14 h 57"/>
              <a:gd name="T34" fmla="*/ 39 w 49"/>
              <a:gd name="T35" fmla="*/ 1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57">
                <a:moveTo>
                  <a:pt x="32" y="2"/>
                </a:moveTo>
                <a:cubicBezTo>
                  <a:pt x="37" y="6"/>
                  <a:pt x="41" y="9"/>
                  <a:pt x="46" y="13"/>
                </a:cubicBezTo>
                <a:cubicBezTo>
                  <a:pt x="48" y="15"/>
                  <a:pt x="49" y="18"/>
                  <a:pt x="47" y="21"/>
                </a:cubicBezTo>
                <a:cubicBezTo>
                  <a:pt x="38" y="32"/>
                  <a:pt x="40" y="31"/>
                  <a:pt x="24" y="33"/>
                </a:cubicBezTo>
                <a:cubicBezTo>
                  <a:pt x="8" y="53"/>
                  <a:pt x="8" y="53"/>
                  <a:pt x="8" y="53"/>
                </a:cubicBezTo>
                <a:cubicBezTo>
                  <a:pt x="6" y="56"/>
                  <a:pt x="6" y="57"/>
                  <a:pt x="2" y="56"/>
                </a:cubicBezTo>
                <a:cubicBezTo>
                  <a:pt x="1" y="56"/>
                  <a:pt x="1" y="55"/>
                  <a:pt x="1" y="53"/>
                </a:cubicBezTo>
                <a:cubicBezTo>
                  <a:pt x="0" y="49"/>
                  <a:pt x="2" y="50"/>
                  <a:pt x="8" y="46"/>
                </a:cubicBezTo>
                <a:cubicBezTo>
                  <a:pt x="7" y="41"/>
                  <a:pt x="8" y="42"/>
                  <a:pt x="13" y="40"/>
                </a:cubicBezTo>
                <a:cubicBezTo>
                  <a:pt x="11" y="39"/>
                  <a:pt x="11" y="37"/>
                  <a:pt x="12" y="35"/>
                </a:cubicBezTo>
                <a:cubicBezTo>
                  <a:pt x="18" y="28"/>
                  <a:pt x="18" y="28"/>
                  <a:pt x="18" y="28"/>
                </a:cubicBezTo>
                <a:cubicBezTo>
                  <a:pt x="16" y="11"/>
                  <a:pt x="15" y="14"/>
                  <a:pt x="24" y="2"/>
                </a:cubicBezTo>
                <a:cubicBezTo>
                  <a:pt x="26" y="0"/>
                  <a:pt x="30" y="0"/>
                  <a:pt x="32" y="2"/>
                </a:cubicBezTo>
                <a:close/>
                <a:moveTo>
                  <a:pt x="39" y="13"/>
                </a:moveTo>
                <a:cubicBezTo>
                  <a:pt x="41" y="15"/>
                  <a:pt x="42" y="19"/>
                  <a:pt x="40" y="21"/>
                </a:cubicBezTo>
                <a:cubicBezTo>
                  <a:pt x="38" y="24"/>
                  <a:pt x="34" y="24"/>
                  <a:pt x="32" y="22"/>
                </a:cubicBezTo>
                <a:cubicBezTo>
                  <a:pt x="29" y="20"/>
                  <a:pt x="29" y="17"/>
                  <a:pt x="31" y="14"/>
                </a:cubicBezTo>
                <a:cubicBezTo>
                  <a:pt x="33" y="12"/>
                  <a:pt x="36" y="11"/>
                  <a:pt x="39" y="13"/>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33" name="Group 132"/>
          <p:cNvGrpSpPr>
            <a:grpSpLocks noChangeAspect="1"/>
          </p:cNvGrpSpPr>
          <p:nvPr/>
        </p:nvGrpSpPr>
        <p:grpSpPr>
          <a:xfrm>
            <a:off x="7080136" y="999345"/>
            <a:ext cx="522702" cy="565370"/>
            <a:chOff x="2068672" y="39688"/>
            <a:chExt cx="6264116" cy="6775451"/>
          </a:xfrm>
          <a:solidFill>
            <a:schemeClr val="accent6"/>
          </a:solidFill>
        </p:grpSpPr>
        <p:sp>
          <p:nvSpPr>
            <p:cNvPr id="134" name="Freeform 19"/>
            <p:cNvSpPr>
              <a:spLocks noEditPoints="1"/>
            </p:cNvSpPr>
            <p:nvPr/>
          </p:nvSpPr>
          <p:spPr bwMode="auto">
            <a:xfrm>
              <a:off x="2068672" y="1568457"/>
              <a:ext cx="5132380" cy="5246682"/>
            </a:xfrm>
            <a:custGeom>
              <a:avLst/>
              <a:gdLst>
                <a:gd name="T0" fmla="*/ 1226 w 1369"/>
                <a:gd name="T1" fmla="*/ 230 h 1399"/>
                <a:gd name="T2" fmla="*/ 1024 w 1369"/>
                <a:gd name="T3" fmla="*/ 292 h 1399"/>
                <a:gd name="T4" fmla="*/ 879 w 1369"/>
                <a:gd name="T5" fmla="*/ 204 h 1399"/>
                <a:gd name="T6" fmla="*/ 838 w 1369"/>
                <a:gd name="T7" fmla="*/ 0 h 1399"/>
                <a:gd name="T8" fmla="*/ 537 w 1369"/>
                <a:gd name="T9" fmla="*/ 0 h 1399"/>
                <a:gd name="T10" fmla="*/ 496 w 1369"/>
                <a:gd name="T11" fmla="*/ 200 h 1399"/>
                <a:gd name="T12" fmla="*/ 354 w 1369"/>
                <a:gd name="T13" fmla="*/ 280 h 1399"/>
                <a:gd name="T14" fmla="*/ 168 w 1369"/>
                <a:gd name="T15" fmla="*/ 206 h 1399"/>
                <a:gd name="T16" fmla="*/ 3 w 1369"/>
                <a:gd name="T17" fmla="*/ 458 h 1399"/>
                <a:gd name="T18" fmla="*/ 157 w 1369"/>
                <a:gd name="T19" fmla="*/ 610 h 1399"/>
                <a:gd name="T20" fmla="*/ 150 w 1369"/>
                <a:gd name="T21" fmla="*/ 698 h 1399"/>
                <a:gd name="T22" fmla="*/ 156 w 1369"/>
                <a:gd name="T23" fmla="*/ 778 h 1399"/>
                <a:gd name="T24" fmla="*/ 0 w 1369"/>
                <a:gd name="T25" fmla="*/ 950 h 1399"/>
                <a:gd name="T26" fmla="*/ 179 w 1369"/>
                <a:gd name="T27" fmla="*/ 1193 h 1399"/>
                <a:gd name="T28" fmla="*/ 350 w 1369"/>
                <a:gd name="T29" fmla="*/ 1113 h 1399"/>
                <a:gd name="T30" fmla="*/ 488 w 1369"/>
                <a:gd name="T31" fmla="*/ 1193 h 1399"/>
                <a:gd name="T32" fmla="*/ 530 w 1369"/>
                <a:gd name="T33" fmla="*/ 1399 h 1399"/>
                <a:gd name="T34" fmla="*/ 831 w 1369"/>
                <a:gd name="T35" fmla="*/ 1399 h 1399"/>
                <a:gd name="T36" fmla="*/ 873 w 1369"/>
                <a:gd name="T37" fmla="*/ 1194 h 1399"/>
                <a:gd name="T38" fmla="*/ 1017 w 1369"/>
                <a:gd name="T39" fmla="*/ 1111 h 1399"/>
                <a:gd name="T40" fmla="*/ 1202 w 1369"/>
                <a:gd name="T41" fmla="*/ 1182 h 1399"/>
                <a:gd name="T42" fmla="*/ 1364 w 1369"/>
                <a:gd name="T43" fmla="*/ 928 h 1399"/>
                <a:gd name="T44" fmla="*/ 1207 w 1369"/>
                <a:gd name="T45" fmla="*/ 777 h 1399"/>
                <a:gd name="T46" fmla="*/ 1213 w 1369"/>
                <a:gd name="T47" fmla="*/ 698 h 1399"/>
                <a:gd name="T48" fmla="*/ 1209 w 1369"/>
                <a:gd name="T49" fmla="*/ 629 h 1399"/>
                <a:gd name="T50" fmla="*/ 1369 w 1369"/>
                <a:gd name="T51" fmla="*/ 495 h 1399"/>
                <a:gd name="T52" fmla="*/ 1226 w 1369"/>
                <a:gd name="T53" fmla="*/ 230 h 1399"/>
                <a:gd name="T54" fmla="*/ 682 w 1369"/>
                <a:gd name="T55" fmla="*/ 1050 h 1399"/>
                <a:gd name="T56" fmla="*/ 330 w 1369"/>
                <a:gd name="T57" fmla="*/ 698 h 1399"/>
                <a:gd name="T58" fmla="*/ 682 w 1369"/>
                <a:gd name="T59" fmla="*/ 346 h 1399"/>
                <a:gd name="T60" fmla="*/ 1033 w 1369"/>
                <a:gd name="T61" fmla="*/ 698 h 1399"/>
                <a:gd name="T62" fmla="*/ 682 w 1369"/>
                <a:gd name="T63" fmla="*/ 105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69" h="1399">
                  <a:moveTo>
                    <a:pt x="1226" y="230"/>
                  </a:moveTo>
                  <a:cubicBezTo>
                    <a:pt x="1024" y="292"/>
                    <a:pt x="1024" y="292"/>
                    <a:pt x="1024" y="292"/>
                  </a:cubicBezTo>
                  <a:cubicBezTo>
                    <a:pt x="981" y="255"/>
                    <a:pt x="932" y="226"/>
                    <a:pt x="879" y="204"/>
                  </a:cubicBezTo>
                  <a:cubicBezTo>
                    <a:pt x="838" y="0"/>
                    <a:pt x="838" y="0"/>
                    <a:pt x="838" y="0"/>
                  </a:cubicBezTo>
                  <a:cubicBezTo>
                    <a:pt x="537" y="0"/>
                    <a:pt x="537" y="0"/>
                    <a:pt x="537" y="0"/>
                  </a:cubicBezTo>
                  <a:cubicBezTo>
                    <a:pt x="496" y="200"/>
                    <a:pt x="496" y="200"/>
                    <a:pt x="496" y="200"/>
                  </a:cubicBezTo>
                  <a:cubicBezTo>
                    <a:pt x="444" y="219"/>
                    <a:pt x="396" y="246"/>
                    <a:pt x="354" y="280"/>
                  </a:cubicBezTo>
                  <a:cubicBezTo>
                    <a:pt x="168" y="206"/>
                    <a:pt x="168" y="206"/>
                    <a:pt x="168" y="206"/>
                  </a:cubicBezTo>
                  <a:cubicBezTo>
                    <a:pt x="3" y="458"/>
                    <a:pt x="3" y="458"/>
                    <a:pt x="3" y="458"/>
                  </a:cubicBezTo>
                  <a:cubicBezTo>
                    <a:pt x="157" y="610"/>
                    <a:pt x="157" y="610"/>
                    <a:pt x="157" y="610"/>
                  </a:cubicBezTo>
                  <a:cubicBezTo>
                    <a:pt x="153" y="639"/>
                    <a:pt x="150" y="668"/>
                    <a:pt x="150" y="698"/>
                  </a:cubicBezTo>
                  <a:cubicBezTo>
                    <a:pt x="150" y="725"/>
                    <a:pt x="152" y="752"/>
                    <a:pt x="156" y="778"/>
                  </a:cubicBezTo>
                  <a:cubicBezTo>
                    <a:pt x="0" y="950"/>
                    <a:pt x="0" y="950"/>
                    <a:pt x="0" y="950"/>
                  </a:cubicBezTo>
                  <a:cubicBezTo>
                    <a:pt x="179" y="1193"/>
                    <a:pt x="179" y="1193"/>
                    <a:pt x="179" y="1193"/>
                  </a:cubicBezTo>
                  <a:cubicBezTo>
                    <a:pt x="350" y="1113"/>
                    <a:pt x="350" y="1113"/>
                    <a:pt x="350" y="1113"/>
                  </a:cubicBezTo>
                  <a:cubicBezTo>
                    <a:pt x="391" y="1147"/>
                    <a:pt x="438" y="1174"/>
                    <a:pt x="488" y="1193"/>
                  </a:cubicBezTo>
                  <a:cubicBezTo>
                    <a:pt x="530" y="1399"/>
                    <a:pt x="530" y="1399"/>
                    <a:pt x="530" y="1399"/>
                  </a:cubicBezTo>
                  <a:cubicBezTo>
                    <a:pt x="831" y="1399"/>
                    <a:pt x="831" y="1399"/>
                    <a:pt x="831" y="1399"/>
                  </a:cubicBezTo>
                  <a:cubicBezTo>
                    <a:pt x="873" y="1194"/>
                    <a:pt x="873" y="1194"/>
                    <a:pt x="873" y="1194"/>
                  </a:cubicBezTo>
                  <a:cubicBezTo>
                    <a:pt x="925" y="1174"/>
                    <a:pt x="974" y="1146"/>
                    <a:pt x="1017" y="1111"/>
                  </a:cubicBezTo>
                  <a:cubicBezTo>
                    <a:pt x="1202" y="1182"/>
                    <a:pt x="1202" y="1182"/>
                    <a:pt x="1202" y="1182"/>
                  </a:cubicBezTo>
                  <a:cubicBezTo>
                    <a:pt x="1364" y="928"/>
                    <a:pt x="1364" y="928"/>
                    <a:pt x="1364" y="928"/>
                  </a:cubicBezTo>
                  <a:cubicBezTo>
                    <a:pt x="1207" y="777"/>
                    <a:pt x="1207" y="777"/>
                    <a:pt x="1207" y="777"/>
                  </a:cubicBezTo>
                  <a:cubicBezTo>
                    <a:pt x="1211" y="751"/>
                    <a:pt x="1213" y="725"/>
                    <a:pt x="1213" y="698"/>
                  </a:cubicBezTo>
                  <a:cubicBezTo>
                    <a:pt x="1213" y="675"/>
                    <a:pt x="1212" y="651"/>
                    <a:pt x="1209" y="629"/>
                  </a:cubicBezTo>
                  <a:cubicBezTo>
                    <a:pt x="1369" y="495"/>
                    <a:pt x="1369" y="495"/>
                    <a:pt x="1369" y="495"/>
                  </a:cubicBezTo>
                  <a:lnTo>
                    <a:pt x="1226" y="230"/>
                  </a:lnTo>
                  <a:close/>
                  <a:moveTo>
                    <a:pt x="682" y="1050"/>
                  </a:moveTo>
                  <a:cubicBezTo>
                    <a:pt x="488" y="1050"/>
                    <a:pt x="330" y="892"/>
                    <a:pt x="330" y="698"/>
                  </a:cubicBezTo>
                  <a:cubicBezTo>
                    <a:pt x="330" y="504"/>
                    <a:pt x="488" y="346"/>
                    <a:pt x="682" y="346"/>
                  </a:cubicBezTo>
                  <a:cubicBezTo>
                    <a:pt x="876" y="346"/>
                    <a:pt x="1033" y="504"/>
                    <a:pt x="1033" y="698"/>
                  </a:cubicBezTo>
                  <a:cubicBezTo>
                    <a:pt x="1033" y="892"/>
                    <a:pt x="876" y="1050"/>
                    <a:pt x="682" y="10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20"/>
            <p:cNvSpPr>
              <a:spLocks noEditPoints="1"/>
            </p:cNvSpPr>
            <p:nvPr/>
          </p:nvSpPr>
          <p:spPr bwMode="auto">
            <a:xfrm>
              <a:off x="5913438" y="39688"/>
              <a:ext cx="2419350" cy="2470150"/>
            </a:xfrm>
            <a:custGeom>
              <a:avLst/>
              <a:gdLst>
                <a:gd name="T0" fmla="*/ 572 w 645"/>
                <a:gd name="T1" fmla="*/ 329 h 659"/>
                <a:gd name="T2" fmla="*/ 569 w 645"/>
                <a:gd name="T3" fmla="*/ 296 h 659"/>
                <a:gd name="T4" fmla="*/ 645 w 645"/>
                <a:gd name="T5" fmla="*/ 233 h 659"/>
                <a:gd name="T6" fmla="*/ 578 w 645"/>
                <a:gd name="T7" fmla="*/ 109 h 659"/>
                <a:gd name="T8" fmla="*/ 483 w 645"/>
                <a:gd name="T9" fmla="*/ 137 h 659"/>
                <a:gd name="T10" fmla="*/ 414 w 645"/>
                <a:gd name="T11" fmla="*/ 96 h 659"/>
                <a:gd name="T12" fmla="*/ 395 w 645"/>
                <a:gd name="T13" fmla="*/ 0 h 659"/>
                <a:gd name="T14" fmla="*/ 253 w 645"/>
                <a:gd name="T15" fmla="*/ 0 h 659"/>
                <a:gd name="T16" fmla="*/ 234 w 645"/>
                <a:gd name="T17" fmla="*/ 94 h 659"/>
                <a:gd name="T18" fmla="*/ 167 w 645"/>
                <a:gd name="T19" fmla="*/ 132 h 659"/>
                <a:gd name="T20" fmla="*/ 79 w 645"/>
                <a:gd name="T21" fmla="*/ 97 h 659"/>
                <a:gd name="T22" fmla="*/ 1 w 645"/>
                <a:gd name="T23" fmla="*/ 216 h 659"/>
                <a:gd name="T24" fmla="*/ 74 w 645"/>
                <a:gd name="T25" fmla="*/ 287 h 659"/>
                <a:gd name="T26" fmla="*/ 71 w 645"/>
                <a:gd name="T27" fmla="*/ 329 h 659"/>
                <a:gd name="T28" fmla="*/ 73 w 645"/>
                <a:gd name="T29" fmla="*/ 367 h 659"/>
                <a:gd name="T30" fmla="*/ 0 w 645"/>
                <a:gd name="T31" fmla="*/ 448 h 659"/>
                <a:gd name="T32" fmla="*/ 84 w 645"/>
                <a:gd name="T33" fmla="*/ 562 h 659"/>
                <a:gd name="T34" fmla="*/ 165 w 645"/>
                <a:gd name="T35" fmla="*/ 525 h 659"/>
                <a:gd name="T36" fmla="*/ 230 w 645"/>
                <a:gd name="T37" fmla="*/ 562 h 659"/>
                <a:gd name="T38" fmla="*/ 250 w 645"/>
                <a:gd name="T39" fmla="*/ 659 h 659"/>
                <a:gd name="T40" fmla="*/ 392 w 645"/>
                <a:gd name="T41" fmla="*/ 659 h 659"/>
                <a:gd name="T42" fmla="*/ 411 w 645"/>
                <a:gd name="T43" fmla="*/ 563 h 659"/>
                <a:gd name="T44" fmla="*/ 479 w 645"/>
                <a:gd name="T45" fmla="*/ 523 h 659"/>
                <a:gd name="T46" fmla="*/ 566 w 645"/>
                <a:gd name="T47" fmla="*/ 557 h 659"/>
                <a:gd name="T48" fmla="*/ 643 w 645"/>
                <a:gd name="T49" fmla="*/ 437 h 659"/>
                <a:gd name="T50" fmla="*/ 569 w 645"/>
                <a:gd name="T51" fmla="*/ 366 h 659"/>
                <a:gd name="T52" fmla="*/ 572 w 645"/>
                <a:gd name="T53" fmla="*/ 329 h 659"/>
                <a:gd name="T54" fmla="*/ 321 w 645"/>
                <a:gd name="T55" fmla="*/ 423 h 659"/>
                <a:gd name="T56" fmla="*/ 227 w 645"/>
                <a:gd name="T57" fmla="*/ 329 h 659"/>
                <a:gd name="T58" fmla="*/ 321 w 645"/>
                <a:gd name="T59" fmla="*/ 235 h 659"/>
                <a:gd name="T60" fmla="*/ 415 w 645"/>
                <a:gd name="T61" fmla="*/ 329 h 659"/>
                <a:gd name="T62" fmla="*/ 321 w 645"/>
                <a:gd name="T63" fmla="*/ 42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5" h="659">
                  <a:moveTo>
                    <a:pt x="572" y="329"/>
                  </a:moveTo>
                  <a:cubicBezTo>
                    <a:pt x="572" y="318"/>
                    <a:pt x="571" y="307"/>
                    <a:pt x="569" y="296"/>
                  </a:cubicBezTo>
                  <a:cubicBezTo>
                    <a:pt x="645" y="233"/>
                    <a:pt x="645" y="233"/>
                    <a:pt x="645" y="233"/>
                  </a:cubicBezTo>
                  <a:cubicBezTo>
                    <a:pt x="578" y="109"/>
                    <a:pt x="578" y="109"/>
                    <a:pt x="578" y="109"/>
                  </a:cubicBezTo>
                  <a:cubicBezTo>
                    <a:pt x="483" y="137"/>
                    <a:pt x="483" y="137"/>
                    <a:pt x="483" y="137"/>
                  </a:cubicBezTo>
                  <a:cubicBezTo>
                    <a:pt x="462" y="120"/>
                    <a:pt x="439" y="106"/>
                    <a:pt x="414" y="96"/>
                  </a:cubicBezTo>
                  <a:cubicBezTo>
                    <a:pt x="395" y="0"/>
                    <a:pt x="395" y="0"/>
                    <a:pt x="395" y="0"/>
                  </a:cubicBezTo>
                  <a:cubicBezTo>
                    <a:pt x="253" y="0"/>
                    <a:pt x="253" y="0"/>
                    <a:pt x="253" y="0"/>
                  </a:cubicBezTo>
                  <a:cubicBezTo>
                    <a:pt x="234" y="94"/>
                    <a:pt x="234" y="94"/>
                    <a:pt x="234" y="94"/>
                  </a:cubicBezTo>
                  <a:cubicBezTo>
                    <a:pt x="209" y="103"/>
                    <a:pt x="187" y="116"/>
                    <a:pt x="167" y="132"/>
                  </a:cubicBezTo>
                  <a:cubicBezTo>
                    <a:pt x="79" y="97"/>
                    <a:pt x="79" y="97"/>
                    <a:pt x="79" y="97"/>
                  </a:cubicBezTo>
                  <a:cubicBezTo>
                    <a:pt x="1" y="216"/>
                    <a:pt x="1" y="216"/>
                    <a:pt x="1" y="216"/>
                  </a:cubicBezTo>
                  <a:cubicBezTo>
                    <a:pt x="74" y="287"/>
                    <a:pt x="74" y="287"/>
                    <a:pt x="74" y="287"/>
                  </a:cubicBezTo>
                  <a:cubicBezTo>
                    <a:pt x="72" y="301"/>
                    <a:pt x="71" y="315"/>
                    <a:pt x="71" y="329"/>
                  </a:cubicBezTo>
                  <a:cubicBezTo>
                    <a:pt x="71" y="342"/>
                    <a:pt x="72" y="354"/>
                    <a:pt x="73" y="367"/>
                  </a:cubicBezTo>
                  <a:cubicBezTo>
                    <a:pt x="0" y="448"/>
                    <a:pt x="0" y="448"/>
                    <a:pt x="0" y="448"/>
                  </a:cubicBezTo>
                  <a:cubicBezTo>
                    <a:pt x="84" y="562"/>
                    <a:pt x="84" y="562"/>
                    <a:pt x="84" y="562"/>
                  </a:cubicBezTo>
                  <a:cubicBezTo>
                    <a:pt x="165" y="525"/>
                    <a:pt x="165" y="525"/>
                    <a:pt x="165" y="525"/>
                  </a:cubicBezTo>
                  <a:cubicBezTo>
                    <a:pt x="184" y="540"/>
                    <a:pt x="206" y="553"/>
                    <a:pt x="230" y="562"/>
                  </a:cubicBezTo>
                  <a:cubicBezTo>
                    <a:pt x="250" y="659"/>
                    <a:pt x="250" y="659"/>
                    <a:pt x="250" y="659"/>
                  </a:cubicBezTo>
                  <a:cubicBezTo>
                    <a:pt x="392" y="659"/>
                    <a:pt x="392" y="659"/>
                    <a:pt x="392" y="659"/>
                  </a:cubicBezTo>
                  <a:cubicBezTo>
                    <a:pt x="411" y="563"/>
                    <a:pt x="411" y="563"/>
                    <a:pt x="411" y="563"/>
                  </a:cubicBezTo>
                  <a:cubicBezTo>
                    <a:pt x="436" y="553"/>
                    <a:pt x="459" y="540"/>
                    <a:pt x="479" y="523"/>
                  </a:cubicBezTo>
                  <a:cubicBezTo>
                    <a:pt x="566" y="557"/>
                    <a:pt x="566" y="557"/>
                    <a:pt x="566" y="557"/>
                  </a:cubicBezTo>
                  <a:cubicBezTo>
                    <a:pt x="643" y="437"/>
                    <a:pt x="643" y="437"/>
                    <a:pt x="643" y="437"/>
                  </a:cubicBezTo>
                  <a:cubicBezTo>
                    <a:pt x="569" y="366"/>
                    <a:pt x="569" y="366"/>
                    <a:pt x="569" y="366"/>
                  </a:cubicBezTo>
                  <a:cubicBezTo>
                    <a:pt x="571" y="354"/>
                    <a:pt x="572" y="342"/>
                    <a:pt x="572" y="329"/>
                  </a:cubicBezTo>
                  <a:close/>
                  <a:moveTo>
                    <a:pt x="321" y="423"/>
                  </a:moveTo>
                  <a:cubicBezTo>
                    <a:pt x="269" y="423"/>
                    <a:pt x="227" y="381"/>
                    <a:pt x="227" y="329"/>
                  </a:cubicBezTo>
                  <a:cubicBezTo>
                    <a:pt x="227" y="277"/>
                    <a:pt x="269" y="235"/>
                    <a:pt x="321" y="235"/>
                  </a:cubicBezTo>
                  <a:cubicBezTo>
                    <a:pt x="373" y="235"/>
                    <a:pt x="415" y="277"/>
                    <a:pt x="415" y="329"/>
                  </a:cubicBezTo>
                  <a:cubicBezTo>
                    <a:pt x="415" y="381"/>
                    <a:pt x="373" y="423"/>
                    <a:pt x="321" y="4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86559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104"/>
                                        </p:tgtEl>
                                      </p:cBhvr>
                                    </p:animEffect>
                                    <p:set>
                                      <p:cBhvr>
                                        <p:cTn id="7" dur="1" fill="hold">
                                          <p:stCondLst>
                                            <p:cond delay="499"/>
                                          </p:stCondLst>
                                        </p:cTn>
                                        <p:tgtEl>
                                          <p:spTgt spid="10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7917" b="7708"/>
          <a:stretch/>
        </p:blipFill>
        <p:spPr>
          <a:xfrm>
            <a:off x="0" y="0"/>
            <a:ext cx="9143999" cy="5143500"/>
          </a:xfrm>
          <a:prstGeom prst="rect">
            <a:avLst/>
          </a:prstGeom>
        </p:spPr>
      </p:pic>
      <p:sp>
        <p:nvSpPr>
          <p:cNvPr id="8" name="Rectangle 7"/>
          <p:cNvSpPr/>
          <p:nvPr/>
        </p:nvSpPr>
        <p:spPr>
          <a:xfrm>
            <a:off x="0" y="0"/>
            <a:ext cx="9144000" cy="5143500"/>
          </a:xfrm>
          <a:prstGeom prst="rect">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Title 3"/>
          <p:cNvSpPr>
            <a:spLocks noGrp="1"/>
          </p:cNvSpPr>
          <p:nvPr>
            <p:ph type="title"/>
          </p:nvPr>
        </p:nvSpPr>
        <p:spPr bwMode="white">
          <a:xfrm>
            <a:off x="571774" y="1662997"/>
            <a:ext cx="8327498" cy="1944507"/>
          </a:xfrm>
        </p:spPr>
        <p:txBody>
          <a:bodyPr anchor="ctr"/>
          <a:lstStyle/>
          <a:p>
            <a:r>
              <a:rPr lang="en-GB" dirty="0">
                <a:solidFill>
                  <a:schemeClr val="bg1"/>
                </a:solidFill>
              </a:rPr>
              <a:t>About the research</a:t>
            </a:r>
          </a:p>
        </p:txBody>
      </p:sp>
      <p:pic>
        <p:nvPicPr>
          <p:cNvPr id="12" name="Picture 11"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14" name="Picture 13" descr="IPSOS_GAMECHANGERS_blue.png"/>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9" name="TextBox 8">
            <a:extLst>
              <a:ext uri="{FF2B5EF4-FFF2-40B4-BE49-F238E27FC236}">
                <a16:creationId xmlns:a16="http://schemas.microsoft.com/office/drawing/2014/main" id="{55EFFCFF-773A-4A1F-8E9B-209FF88D8DD3}"/>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7</a:t>
            </a:fld>
            <a:endParaRPr lang="en-GB" sz="800" kern="1200" dirty="0">
              <a:solidFill>
                <a:schemeClr val="bg1"/>
              </a:solidFill>
              <a:latin typeface="+mn-lt"/>
              <a:ea typeface="+mn-ea"/>
              <a:cs typeface="+mn-cs"/>
            </a:endParaRPr>
          </a:p>
        </p:txBody>
      </p:sp>
      <p:sp>
        <p:nvSpPr>
          <p:cNvPr id="10" name="TextBox 9">
            <a:extLst>
              <a:ext uri="{FF2B5EF4-FFF2-40B4-BE49-F238E27FC236}">
                <a16:creationId xmlns:a16="http://schemas.microsoft.com/office/drawing/2014/main" id="{860D98CB-3358-4503-84E4-C41785400E64}"/>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2018 Ipsos.</a:t>
            </a:r>
            <a:endParaRPr lang="en-GB" sz="1200" dirty="0">
              <a:solidFill>
                <a:schemeClr val="bg1"/>
              </a:solidFill>
            </a:endParaRPr>
          </a:p>
        </p:txBody>
      </p:sp>
    </p:spTree>
    <p:extLst>
      <p:ext uri="{BB962C8B-B14F-4D97-AF65-F5344CB8AC3E}">
        <p14:creationId xmlns:p14="http://schemas.microsoft.com/office/powerpoint/2010/main" val="3738077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998730" y="1830717"/>
            <a:ext cx="831103" cy="1535975"/>
            <a:chOff x="1168401" y="1418581"/>
            <a:chExt cx="1060450" cy="1959835"/>
          </a:xfrm>
        </p:grpSpPr>
        <p:sp>
          <p:nvSpPr>
            <p:cNvPr id="8" name="Rectangle 7"/>
            <p:cNvSpPr/>
            <p:nvPr/>
          </p:nvSpPr>
          <p:spPr>
            <a:xfrm rot="18900000" flipH="1">
              <a:off x="1168401" y="2781329"/>
              <a:ext cx="1060450" cy="59708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p:nvSpPr>
          <p:spPr>
            <a:xfrm rot="2700000">
              <a:off x="1101944" y="1904952"/>
              <a:ext cx="1569830" cy="59708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10" name="Rectangle 9"/>
          <p:cNvSpPr/>
          <p:nvPr/>
        </p:nvSpPr>
        <p:spPr>
          <a:xfrm rot="18900000" flipH="1">
            <a:off x="1007350" y="2918308"/>
            <a:ext cx="772237" cy="467953"/>
          </a:xfrm>
          <a:prstGeom prst="rect">
            <a:avLst/>
          </a:prstGeom>
          <a:solidFill>
            <a:srgbClr val="00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Oval 10"/>
          <p:cNvSpPr/>
          <p:nvPr/>
        </p:nvSpPr>
        <p:spPr>
          <a:xfrm>
            <a:off x="1674202" y="2586894"/>
            <a:ext cx="286693" cy="267220"/>
          </a:xfrm>
          <a:prstGeom prst="ellipse">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5"/>
                </a:solidFill>
              </a:rPr>
              <a:t>1</a:t>
            </a:r>
          </a:p>
        </p:txBody>
      </p:sp>
      <p:grpSp>
        <p:nvGrpSpPr>
          <p:cNvPr id="12" name="Group 11"/>
          <p:cNvGrpSpPr/>
          <p:nvPr/>
        </p:nvGrpSpPr>
        <p:grpSpPr>
          <a:xfrm>
            <a:off x="1873567" y="1845445"/>
            <a:ext cx="831103" cy="1535975"/>
            <a:chOff x="2284654" y="1437374"/>
            <a:chExt cx="1060450" cy="1959835"/>
          </a:xfrm>
          <a:solidFill>
            <a:schemeClr val="accent5">
              <a:lumMod val="75000"/>
            </a:schemeClr>
          </a:solidFill>
        </p:grpSpPr>
        <p:sp>
          <p:nvSpPr>
            <p:cNvPr id="13" name="Rectangle 12"/>
            <p:cNvSpPr/>
            <p:nvPr/>
          </p:nvSpPr>
          <p:spPr>
            <a:xfrm rot="18900000" flipH="1">
              <a:off x="2284654" y="2800122"/>
              <a:ext cx="1060450" cy="597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p:cNvSpPr/>
            <p:nvPr/>
          </p:nvSpPr>
          <p:spPr>
            <a:xfrm rot="2700000">
              <a:off x="2218197" y="1923745"/>
              <a:ext cx="1569830" cy="597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15" name="Rectangle 14"/>
          <p:cNvSpPr/>
          <p:nvPr/>
        </p:nvSpPr>
        <p:spPr>
          <a:xfrm rot="18900000" flipH="1">
            <a:off x="1882187" y="2933037"/>
            <a:ext cx="772237" cy="467953"/>
          </a:xfrm>
          <a:prstGeom prst="rect">
            <a:avLst/>
          </a:prstGeom>
          <a:solidFill>
            <a:srgbClr val="00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Oval 15"/>
          <p:cNvSpPr/>
          <p:nvPr/>
        </p:nvSpPr>
        <p:spPr>
          <a:xfrm>
            <a:off x="2549039" y="2601622"/>
            <a:ext cx="286693" cy="267220"/>
          </a:xfrm>
          <a:prstGeom prst="ellipse">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5">
                    <a:lumMod val="75000"/>
                  </a:schemeClr>
                </a:solidFill>
              </a:rPr>
              <a:t>2</a:t>
            </a:r>
          </a:p>
        </p:txBody>
      </p:sp>
      <p:grpSp>
        <p:nvGrpSpPr>
          <p:cNvPr id="17" name="Group 16"/>
          <p:cNvGrpSpPr/>
          <p:nvPr/>
        </p:nvGrpSpPr>
        <p:grpSpPr>
          <a:xfrm>
            <a:off x="2708996" y="1845445"/>
            <a:ext cx="831103" cy="1535975"/>
            <a:chOff x="3350624" y="1437374"/>
            <a:chExt cx="1060450" cy="1959835"/>
          </a:xfrm>
          <a:solidFill>
            <a:schemeClr val="accent6"/>
          </a:solidFill>
        </p:grpSpPr>
        <p:sp>
          <p:nvSpPr>
            <p:cNvPr id="18" name="Rectangle 17"/>
            <p:cNvSpPr/>
            <p:nvPr/>
          </p:nvSpPr>
          <p:spPr>
            <a:xfrm rot="18900000" flipH="1">
              <a:off x="3350624" y="2800122"/>
              <a:ext cx="1060450" cy="597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p:cNvSpPr/>
            <p:nvPr/>
          </p:nvSpPr>
          <p:spPr>
            <a:xfrm rot="2700000">
              <a:off x="3284167" y="1923745"/>
              <a:ext cx="1569830" cy="597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20" name="Rectangle 19"/>
          <p:cNvSpPr/>
          <p:nvPr/>
        </p:nvSpPr>
        <p:spPr>
          <a:xfrm rot="18900000" flipH="1">
            <a:off x="2717616" y="2933037"/>
            <a:ext cx="772237" cy="467953"/>
          </a:xfrm>
          <a:prstGeom prst="rect">
            <a:avLst/>
          </a:prstGeom>
          <a:solidFill>
            <a:srgbClr val="00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Oval 20"/>
          <p:cNvSpPr/>
          <p:nvPr/>
        </p:nvSpPr>
        <p:spPr>
          <a:xfrm>
            <a:off x="3384468" y="2601622"/>
            <a:ext cx="286693" cy="267220"/>
          </a:xfrm>
          <a:prstGeom prst="ellipse">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solidFill>
              </a:rPr>
              <a:t>3</a:t>
            </a:r>
          </a:p>
        </p:txBody>
      </p:sp>
      <p:grpSp>
        <p:nvGrpSpPr>
          <p:cNvPr id="22" name="Group 21"/>
          <p:cNvGrpSpPr/>
          <p:nvPr/>
        </p:nvGrpSpPr>
        <p:grpSpPr>
          <a:xfrm>
            <a:off x="3624432" y="1860174"/>
            <a:ext cx="831103" cy="1535975"/>
            <a:chOff x="4518680" y="1456167"/>
            <a:chExt cx="1060450" cy="1959835"/>
          </a:xfrm>
          <a:solidFill>
            <a:schemeClr val="accent6">
              <a:lumMod val="75000"/>
            </a:schemeClr>
          </a:solidFill>
        </p:grpSpPr>
        <p:sp>
          <p:nvSpPr>
            <p:cNvPr id="23" name="Rectangle 22"/>
            <p:cNvSpPr/>
            <p:nvPr/>
          </p:nvSpPr>
          <p:spPr>
            <a:xfrm rot="18900000" flipH="1">
              <a:off x="4518680" y="2818915"/>
              <a:ext cx="1060450" cy="597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Rectangle 23"/>
            <p:cNvSpPr/>
            <p:nvPr/>
          </p:nvSpPr>
          <p:spPr>
            <a:xfrm rot="2700000">
              <a:off x="4452223" y="1942538"/>
              <a:ext cx="1569830" cy="597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25" name="Rectangle 24"/>
          <p:cNvSpPr/>
          <p:nvPr/>
        </p:nvSpPr>
        <p:spPr>
          <a:xfrm rot="18900000" flipH="1">
            <a:off x="3633053" y="2947765"/>
            <a:ext cx="772237" cy="467953"/>
          </a:xfrm>
          <a:prstGeom prst="rect">
            <a:avLst/>
          </a:prstGeom>
          <a:solidFill>
            <a:srgbClr val="00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Oval 25"/>
          <p:cNvSpPr/>
          <p:nvPr/>
        </p:nvSpPr>
        <p:spPr>
          <a:xfrm>
            <a:off x="4299904" y="2616351"/>
            <a:ext cx="286693" cy="267220"/>
          </a:xfrm>
          <a:prstGeom prst="ellipse">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6">
                    <a:lumMod val="75000"/>
                  </a:schemeClr>
                </a:solidFill>
              </a:rPr>
              <a:t>4</a:t>
            </a:r>
          </a:p>
        </p:txBody>
      </p:sp>
      <p:grpSp>
        <p:nvGrpSpPr>
          <p:cNvPr id="27" name="Group 26"/>
          <p:cNvGrpSpPr/>
          <p:nvPr/>
        </p:nvGrpSpPr>
        <p:grpSpPr>
          <a:xfrm>
            <a:off x="4499269" y="1860174"/>
            <a:ext cx="831103" cy="1535975"/>
            <a:chOff x="5634933" y="1456167"/>
            <a:chExt cx="1060450" cy="1959835"/>
          </a:xfrm>
          <a:solidFill>
            <a:schemeClr val="tx2"/>
          </a:solidFill>
        </p:grpSpPr>
        <p:sp>
          <p:nvSpPr>
            <p:cNvPr id="28" name="Rectangle 27"/>
            <p:cNvSpPr/>
            <p:nvPr/>
          </p:nvSpPr>
          <p:spPr>
            <a:xfrm rot="18900000" flipH="1">
              <a:off x="5634933" y="2818915"/>
              <a:ext cx="1060450" cy="597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9" name="Rectangle 28"/>
            <p:cNvSpPr/>
            <p:nvPr/>
          </p:nvSpPr>
          <p:spPr>
            <a:xfrm rot="2700000">
              <a:off x="5568476" y="1942538"/>
              <a:ext cx="1569830" cy="597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30" name="Rectangle 29"/>
          <p:cNvSpPr/>
          <p:nvPr/>
        </p:nvSpPr>
        <p:spPr>
          <a:xfrm rot="18900000" flipH="1">
            <a:off x="4507890" y="2947765"/>
            <a:ext cx="772237" cy="467953"/>
          </a:xfrm>
          <a:prstGeom prst="rect">
            <a:avLst/>
          </a:prstGeom>
          <a:solidFill>
            <a:srgbClr val="00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1" name="Oval 30"/>
          <p:cNvSpPr/>
          <p:nvPr/>
        </p:nvSpPr>
        <p:spPr>
          <a:xfrm>
            <a:off x="5174741" y="2616351"/>
            <a:ext cx="286693" cy="267220"/>
          </a:xfrm>
          <a:prstGeom prst="ellipse">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2"/>
                </a:solidFill>
              </a:rPr>
              <a:t>5</a:t>
            </a:r>
          </a:p>
        </p:txBody>
      </p:sp>
      <p:grpSp>
        <p:nvGrpSpPr>
          <p:cNvPr id="32" name="Group 31"/>
          <p:cNvGrpSpPr/>
          <p:nvPr/>
        </p:nvGrpSpPr>
        <p:grpSpPr>
          <a:xfrm>
            <a:off x="5380486" y="1860174"/>
            <a:ext cx="831103" cy="1535975"/>
            <a:chOff x="6759326" y="1456167"/>
            <a:chExt cx="1060450" cy="1959835"/>
          </a:xfrm>
          <a:solidFill>
            <a:schemeClr val="tx2">
              <a:lumMod val="75000"/>
            </a:schemeClr>
          </a:solidFill>
        </p:grpSpPr>
        <p:sp>
          <p:nvSpPr>
            <p:cNvPr id="33" name="Rectangle 32"/>
            <p:cNvSpPr/>
            <p:nvPr/>
          </p:nvSpPr>
          <p:spPr>
            <a:xfrm rot="18900000" flipH="1">
              <a:off x="6759326" y="2818915"/>
              <a:ext cx="1060450" cy="597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4" name="Rectangle 33"/>
            <p:cNvSpPr/>
            <p:nvPr/>
          </p:nvSpPr>
          <p:spPr>
            <a:xfrm rot="2700000">
              <a:off x="6692869" y="1942538"/>
              <a:ext cx="1569830" cy="597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35" name="Rectangle 34"/>
          <p:cNvSpPr/>
          <p:nvPr/>
        </p:nvSpPr>
        <p:spPr>
          <a:xfrm rot="18900000" flipH="1">
            <a:off x="5389106" y="2947765"/>
            <a:ext cx="772237" cy="467953"/>
          </a:xfrm>
          <a:prstGeom prst="rect">
            <a:avLst/>
          </a:prstGeom>
          <a:solidFill>
            <a:srgbClr val="00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6" name="Oval 35"/>
          <p:cNvSpPr/>
          <p:nvPr/>
        </p:nvSpPr>
        <p:spPr>
          <a:xfrm>
            <a:off x="6055958" y="2616351"/>
            <a:ext cx="286693" cy="267220"/>
          </a:xfrm>
          <a:prstGeom prst="ellipse">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2">
                    <a:lumMod val="75000"/>
                  </a:schemeClr>
                </a:solidFill>
              </a:rPr>
              <a:t>6</a:t>
            </a:r>
          </a:p>
        </p:txBody>
      </p:sp>
      <p:sp>
        <p:nvSpPr>
          <p:cNvPr id="37" name="TextBox 36"/>
          <p:cNvSpPr txBox="1"/>
          <p:nvPr/>
        </p:nvSpPr>
        <p:spPr>
          <a:xfrm>
            <a:off x="490889" y="828791"/>
            <a:ext cx="1589097" cy="805042"/>
          </a:xfrm>
          <a:prstGeom prst="rect">
            <a:avLst/>
          </a:prstGeom>
          <a:noFill/>
          <a:ln w="6350">
            <a:noFill/>
            <a:prstDash val="dash"/>
          </a:ln>
        </p:spPr>
        <p:txBody>
          <a:bodyPr wrap="square" lIns="0" tIns="0" rIns="0" bIns="0" rtlCol="0" anchor="b">
            <a:noAutofit/>
          </a:bodyPr>
          <a:lstStyle/>
          <a:p>
            <a:pPr algn="ctr"/>
            <a:r>
              <a:rPr lang="en-US" sz="1400" dirty="0"/>
              <a:t>Vehicle purchased / serviced</a:t>
            </a:r>
          </a:p>
        </p:txBody>
      </p:sp>
      <p:sp>
        <p:nvSpPr>
          <p:cNvPr id="38" name="TextBox 37"/>
          <p:cNvSpPr txBox="1"/>
          <p:nvPr/>
        </p:nvSpPr>
        <p:spPr>
          <a:xfrm>
            <a:off x="2216579" y="828791"/>
            <a:ext cx="1589097" cy="805042"/>
          </a:xfrm>
          <a:prstGeom prst="rect">
            <a:avLst/>
          </a:prstGeom>
          <a:noFill/>
          <a:ln w="6350">
            <a:noFill/>
            <a:prstDash val="dash"/>
          </a:ln>
        </p:spPr>
        <p:txBody>
          <a:bodyPr wrap="square" lIns="0" tIns="0" rIns="0" bIns="0" rtlCol="0" anchor="b">
            <a:noAutofit/>
          </a:bodyPr>
          <a:lstStyle/>
          <a:p>
            <a:pPr algn="ctr"/>
            <a:r>
              <a:rPr lang="en-US" sz="1400" dirty="0"/>
              <a:t>Customer data submitted to Ipsos</a:t>
            </a:r>
          </a:p>
        </p:txBody>
      </p:sp>
      <p:sp>
        <p:nvSpPr>
          <p:cNvPr id="39" name="TextBox 38"/>
          <p:cNvSpPr txBox="1"/>
          <p:nvPr/>
        </p:nvSpPr>
        <p:spPr>
          <a:xfrm>
            <a:off x="4000170" y="828791"/>
            <a:ext cx="1589097" cy="805042"/>
          </a:xfrm>
          <a:prstGeom prst="rect">
            <a:avLst/>
          </a:prstGeom>
          <a:noFill/>
          <a:ln w="6350">
            <a:noFill/>
            <a:prstDash val="dash"/>
          </a:ln>
        </p:spPr>
        <p:txBody>
          <a:bodyPr wrap="square" lIns="0" tIns="0" rIns="0" bIns="0" rtlCol="0" anchor="b">
            <a:noAutofit/>
          </a:bodyPr>
          <a:lstStyle/>
          <a:p>
            <a:pPr algn="ctr"/>
            <a:r>
              <a:rPr lang="en-US" sz="1400" dirty="0"/>
              <a:t>Customer rates experience</a:t>
            </a:r>
          </a:p>
        </p:txBody>
      </p:sp>
      <p:sp>
        <p:nvSpPr>
          <p:cNvPr id="40" name="TextBox 39"/>
          <p:cNvSpPr txBox="1"/>
          <p:nvPr/>
        </p:nvSpPr>
        <p:spPr>
          <a:xfrm>
            <a:off x="1363522" y="3855699"/>
            <a:ext cx="1589097" cy="805042"/>
          </a:xfrm>
          <a:prstGeom prst="rect">
            <a:avLst/>
          </a:prstGeom>
          <a:noFill/>
          <a:ln w="6350">
            <a:noFill/>
            <a:prstDash val="dash"/>
          </a:ln>
        </p:spPr>
        <p:txBody>
          <a:bodyPr wrap="square" lIns="0" tIns="0" rIns="0" bIns="0" rtlCol="0" anchor="t">
            <a:noAutofit/>
          </a:bodyPr>
          <a:lstStyle/>
          <a:p>
            <a:pPr algn="ctr"/>
            <a:r>
              <a:rPr lang="en-US" sz="1400" dirty="0"/>
              <a:t>Customer details captured</a:t>
            </a:r>
          </a:p>
        </p:txBody>
      </p:sp>
      <p:sp>
        <p:nvSpPr>
          <p:cNvPr id="41" name="TextBox 40"/>
          <p:cNvSpPr txBox="1"/>
          <p:nvPr/>
        </p:nvSpPr>
        <p:spPr>
          <a:xfrm>
            <a:off x="4878178" y="3865653"/>
            <a:ext cx="1589097" cy="805042"/>
          </a:xfrm>
          <a:prstGeom prst="rect">
            <a:avLst/>
          </a:prstGeom>
          <a:noFill/>
          <a:ln w="6350">
            <a:noFill/>
            <a:prstDash val="dash"/>
          </a:ln>
        </p:spPr>
        <p:txBody>
          <a:bodyPr wrap="square" lIns="0" tIns="0" rIns="0" bIns="0" rtlCol="0" anchor="t">
            <a:noAutofit/>
          </a:bodyPr>
          <a:lstStyle/>
          <a:p>
            <a:pPr algn="ctr"/>
            <a:r>
              <a:rPr lang="en-US" sz="1400" dirty="0"/>
              <a:t>Feedback extracted and </a:t>
            </a:r>
            <a:r>
              <a:rPr lang="en-US" sz="1400" dirty="0" err="1"/>
              <a:t>analysed</a:t>
            </a:r>
            <a:endParaRPr lang="en-US" sz="1400" dirty="0"/>
          </a:p>
        </p:txBody>
      </p:sp>
      <p:sp>
        <p:nvSpPr>
          <p:cNvPr id="42" name="TextBox 41"/>
          <p:cNvSpPr txBox="1"/>
          <p:nvPr/>
        </p:nvSpPr>
        <p:spPr>
          <a:xfrm>
            <a:off x="3124547" y="3855699"/>
            <a:ext cx="1589097" cy="805042"/>
          </a:xfrm>
          <a:prstGeom prst="rect">
            <a:avLst/>
          </a:prstGeom>
          <a:noFill/>
          <a:ln w="6350">
            <a:noFill/>
            <a:prstDash val="dash"/>
          </a:ln>
        </p:spPr>
        <p:txBody>
          <a:bodyPr wrap="square" lIns="0" tIns="0" rIns="0" bIns="0" rtlCol="0" anchor="t">
            <a:noAutofit/>
          </a:bodyPr>
          <a:lstStyle/>
          <a:p>
            <a:pPr algn="ctr"/>
            <a:r>
              <a:rPr lang="en-US" sz="1400" dirty="0"/>
              <a:t>Ipsos contacts customer</a:t>
            </a:r>
          </a:p>
        </p:txBody>
      </p:sp>
      <p:grpSp>
        <p:nvGrpSpPr>
          <p:cNvPr id="44" name="Group 43"/>
          <p:cNvGrpSpPr/>
          <p:nvPr/>
        </p:nvGrpSpPr>
        <p:grpSpPr>
          <a:xfrm>
            <a:off x="6217967" y="1860174"/>
            <a:ext cx="831103" cy="1535975"/>
            <a:chOff x="6759326" y="1456167"/>
            <a:chExt cx="1060450" cy="1959835"/>
          </a:xfrm>
          <a:solidFill>
            <a:schemeClr val="tx2">
              <a:lumMod val="50000"/>
            </a:schemeClr>
          </a:solidFill>
        </p:grpSpPr>
        <p:sp>
          <p:nvSpPr>
            <p:cNvPr id="45" name="Rectangle 44"/>
            <p:cNvSpPr/>
            <p:nvPr/>
          </p:nvSpPr>
          <p:spPr>
            <a:xfrm rot="18900000" flipH="1">
              <a:off x="6759326" y="2818915"/>
              <a:ext cx="1060450" cy="597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6" name="Rectangle 45"/>
            <p:cNvSpPr/>
            <p:nvPr/>
          </p:nvSpPr>
          <p:spPr>
            <a:xfrm rot="2700000">
              <a:off x="6692869" y="1942538"/>
              <a:ext cx="1569830" cy="597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47" name="Rectangle 46"/>
          <p:cNvSpPr/>
          <p:nvPr/>
        </p:nvSpPr>
        <p:spPr>
          <a:xfrm rot="18900000" flipH="1">
            <a:off x="6226587" y="2947765"/>
            <a:ext cx="772237" cy="467953"/>
          </a:xfrm>
          <a:prstGeom prst="rect">
            <a:avLst/>
          </a:prstGeom>
          <a:solidFill>
            <a:srgbClr val="00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8" name="Oval 47"/>
          <p:cNvSpPr/>
          <p:nvPr/>
        </p:nvSpPr>
        <p:spPr>
          <a:xfrm>
            <a:off x="6893439" y="2616351"/>
            <a:ext cx="286693" cy="267220"/>
          </a:xfrm>
          <a:prstGeom prst="ellipse">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2">
                    <a:lumMod val="75000"/>
                  </a:schemeClr>
                </a:solidFill>
              </a:rPr>
              <a:t>7</a:t>
            </a:r>
          </a:p>
        </p:txBody>
      </p:sp>
      <p:grpSp>
        <p:nvGrpSpPr>
          <p:cNvPr id="49" name="Group 48"/>
          <p:cNvGrpSpPr/>
          <p:nvPr/>
        </p:nvGrpSpPr>
        <p:grpSpPr>
          <a:xfrm>
            <a:off x="7092805" y="1860174"/>
            <a:ext cx="831103" cy="1535975"/>
            <a:chOff x="6759326" y="1456167"/>
            <a:chExt cx="1060450" cy="1959835"/>
          </a:xfrm>
          <a:solidFill>
            <a:schemeClr val="tx1"/>
          </a:solidFill>
        </p:grpSpPr>
        <p:sp>
          <p:nvSpPr>
            <p:cNvPr id="50" name="Rectangle 49"/>
            <p:cNvSpPr/>
            <p:nvPr/>
          </p:nvSpPr>
          <p:spPr>
            <a:xfrm rot="18900000" flipH="1">
              <a:off x="6759326" y="2818915"/>
              <a:ext cx="1060450" cy="597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1" name="Rectangle 50"/>
            <p:cNvSpPr/>
            <p:nvPr/>
          </p:nvSpPr>
          <p:spPr>
            <a:xfrm rot="2700000">
              <a:off x="6692869" y="1942538"/>
              <a:ext cx="1569830" cy="597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52" name="Rectangle 51"/>
          <p:cNvSpPr/>
          <p:nvPr/>
        </p:nvSpPr>
        <p:spPr>
          <a:xfrm rot="18900000" flipH="1">
            <a:off x="7101425" y="2947765"/>
            <a:ext cx="772237" cy="467953"/>
          </a:xfrm>
          <a:prstGeom prst="rect">
            <a:avLst/>
          </a:prstGeom>
          <a:solidFill>
            <a:srgbClr val="00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3" name="Oval 52"/>
          <p:cNvSpPr/>
          <p:nvPr/>
        </p:nvSpPr>
        <p:spPr>
          <a:xfrm>
            <a:off x="7768277" y="2616351"/>
            <a:ext cx="286693" cy="267220"/>
          </a:xfrm>
          <a:prstGeom prst="ellipse">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2">
                    <a:lumMod val="75000"/>
                  </a:schemeClr>
                </a:solidFill>
              </a:rPr>
              <a:t>8</a:t>
            </a:r>
          </a:p>
        </p:txBody>
      </p:sp>
      <p:sp>
        <p:nvSpPr>
          <p:cNvPr id="54" name="Title 1"/>
          <p:cNvSpPr>
            <a:spLocks noGrp="1"/>
          </p:cNvSpPr>
          <p:nvPr>
            <p:ph type="title"/>
          </p:nvPr>
        </p:nvSpPr>
        <p:spPr/>
        <p:txBody>
          <a:bodyPr/>
          <a:lstStyle/>
          <a:p>
            <a:r>
              <a:rPr lang="en-ZA" dirty="0"/>
              <a:t>Process</a:t>
            </a:r>
          </a:p>
        </p:txBody>
      </p:sp>
      <p:sp>
        <p:nvSpPr>
          <p:cNvPr id="55" name="Text Placeholder 2"/>
          <p:cNvSpPr>
            <a:spLocks noGrp="1"/>
          </p:cNvSpPr>
          <p:nvPr>
            <p:ph type="body" sz="quarter" idx="13"/>
          </p:nvPr>
        </p:nvSpPr>
        <p:spPr/>
        <p:txBody>
          <a:bodyPr/>
          <a:lstStyle/>
          <a:p>
            <a:r>
              <a:rPr lang="en-ZA" dirty="0"/>
              <a:t>About the research</a:t>
            </a:r>
          </a:p>
        </p:txBody>
      </p:sp>
      <p:sp>
        <p:nvSpPr>
          <p:cNvPr id="56" name="TextBox 55"/>
          <p:cNvSpPr txBox="1"/>
          <p:nvPr/>
        </p:nvSpPr>
        <p:spPr>
          <a:xfrm>
            <a:off x="5751277" y="828791"/>
            <a:ext cx="1589097" cy="805042"/>
          </a:xfrm>
          <a:prstGeom prst="rect">
            <a:avLst/>
          </a:prstGeom>
          <a:noFill/>
          <a:ln w="6350">
            <a:noFill/>
            <a:prstDash val="dash"/>
          </a:ln>
        </p:spPr>
        <p:txBody>
          <a:bodyPr wrap="square" lIns="0" tIns="0" rIns="0" bIns="0" rtlCol="0" anchor="b">
            <a:noAutofit/>
          </a:bodyPr>
          <a:lstStyle/>
          <a:p>
            <a:pPr algn="ctr"/>
            <a:r>
              <a:rPr lang="en-US" sz="1400" dirty="0"/>
              <a:t>Reporting issued to manufacturer</a:t>
            </a:r>
          </a:p>
        </p:txBody>
      </p:sp>
      <p:sp>
        <p:nvSpPr>
          <p:cNvPr id="57" name="TextBox 56"/>
          <p:cNvSpPr txBox="1"/>
          <p:nvPr/>
        </p:nvSpPr>
        <p:spPr>
          <a:xfrm>
            <a:off x="6629285" y="3865653"/>
            <a:ext cx="1589097" cy="805042"/>
          </a:xfrm>
          <a:prstGeom prst="rect">
            <a:avLst/>
          </a:prstGeom>
          <a:noFill/>
          <a:ln w="6350">
            <a:noFill/>
            <a:prstDash val="dash"/>
          </a:ln>
        </p:spPr>
        <p:txBody>
          <a:bodyPr wrap="square" lIns="0" tIns="0" rIns="0" bIns="0" rtlCol="0" anchor="t">
            <a:noAutofit/>
          </a:bodyPr>
          <a:lstStyle/>
          <a:p>
            <a:pPr algn="ctr"/>
            <a:r>
              <a:rPr lang="en-US" sz="1400" dirty="0"/>
              <a:t>Improvement strategies identified</a:t>
            </a:r>
          </a:p>
        </p:txBody>
      </p:sp>
      <p:grpSp>
        <p:nvGrpSpPr>
          <p:cNvPr id="63" name="Group 62"/>
          <p:cNvGrpSpPr/>
          <p:nvPr/>
        </p:nvGrpSpPr>
        <p:grpSpPr>
          <a:xfrm>
            <a:off x="3846605" y="3569494"/>
            <a:ext cx="127669" cy="296164"/>
            <a:chOff x="3846605" y="3569494"/>
            <a:chExt cx="127669" cy="296164"/>
          </a:xfrm>
        </p:grpSpPr>
        <p:sp>
          <p:nvSpPr>
            <p:cNvPr id="59" name="Oval 58"/>
            <p:cNvSpPr/>
            <p:nvPr/>
          </p:nvSpPr>
          <p:spPr>
            <a:xfrm>
              <a:off x="3846605" y="3737989"/>
              <a:ext cx="127669" cy="127669"/>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62" name="Straight Connector 61"/>
            <p:cNvCxnSpPr>
              <a:stCxn id="59" idx="0"/>
            </p:cNvCxnSpPr>
            <p:nvPr/>
          </p:nvCxnSpPr>
          <p:spPr>
            <a:xfrm flipH="1" flipV="1">
              <a:off x="3910013" y="3569494"/>
              <a:ext cx="427" cy="168495"/>
            </a:xfrm>
            <a:prstGeom prst="line">
              <a:avLst/>
            </a:prstGeom>
            <a:noFill/>
            <a:ln w="12700">
              <a:solidFill>
                <a:srgbClr val="005057"/>
              </a:solidFill>
              <a:round/>
              <a:headEnd/>
              <a:tailEnd/>
            </a:ln>
            <a:effectLst/>
            <a:extLst>
              <a:ext uri="{909E8E84-426E-40DD-AFC4-6F175D3DCCD1}">
                <a14:hiddenFill xmlns:a14="http://schemas.microsoft.com/office/drawing/2010/main">
                  <a:noFill/>
                </a14:hiddenFill>
              </a:ext>
            </a:extLst>
          </p:spPr>
        </p:cxnSp>
      </p:grpSp>
      <p:grpSp>
        <p:nvGrpSpPr>
          <p:cNvPr id="64" name="Group 63"/>
          <p:cNvGrpSpPr/>
          <p:nvPr/>
        </p:nvGrpSpPr>
        <p:grpSpPr>
          <a:xfrm>
            <a:off x="2098400" y="3569494"/>
            <a:ext cx="127669" cy="296164"/>
            <a:chOff x="3846605" y="3569494"/>
            <a:chExt cx="127669" cy="296164"/>
          </a:xfrm>
        </p:grpSpPr>
        <p:sp>
          <p:nvSpPr>
            <p:cNvPr id="65" name="Oval 64"/>
            <p:cNvSpPr/>
            <p:nvPr/>
          </p:nvSpPr>
          <p:spPr>
            <a:xfrm>
              <a:off x="3846605" y="3737989"/>
              <a:ext cx="127669" cy="127669"/>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66" name="Straight Connector 65"/>
            <p:cNvCxnSpPr>
              <a:stCxn id="65" idx="0"/>
            </p:cNvCxnSpPr>
            <p:nvPr/>
          </p:nvCxnSpPr>
          <p:spPr>
            <a:xfrm flipH="1" flipV="1">
              <a:off x="3910013" y="3569494"/>
              <a:ext cx="427" cy="168495"/>
            </a:xfrm>
            <a:prstGeom prst="line">
              <a:avLst/>
            </a:prstGeom>
            <a:noFill/>
            <a:ln w="12700">
              <a:solidFill>
                <a:srgbClr val="3A809A"/>
              </a:solidFill>
              <a:round/>
              <a:headEnd/>
              <a:tailEnd/>
            </a:ln>
            <a:effectLst/>
            <a:extLst>
              <a:ext uri="{909E8E84-426E-40DD-AFC4-6F175D3DCCD1}">
                <a14:hiddenFill xmlns:a14="http://schemas.microsoft.com/office/drawing/2010/main">
                  <a:noFill/>
                </a14:hiddenFill>
              </a:ext>
            </a:extLst>
          </p:spPr>
        </p:cxnSp>
      </p:grpSp>
      <p:grpSp>
        <p:nvGrpSpPr>
          <p:cNvPr id="67" name="Group 66"/>
          <p:cNvGrpSpPr/>
          <p:nvPr/>
        </p:nvGrpSpPr>
        <p:grpSpPr>
          <a:xfrm>
            <a:off x="5601685" y="3569494"/>
            <a:ext cx="127669" cy="296164"/>
            <a:chOff x="3846605" y="3569494"/>
            <a:chExt cx="127669" cy="296164"/>
          </a:xfrm>
        </p:grpSpPr>
        <p:sp>
          <p:nvSpPr>
            <p:cNvPr id="68" name="Oval 67"/>
            <p:cNvSpPr/>
            <p:nvPr/>
          </p:nvSpPr>
          <p:spPr>
            <a:xfrm>
              <a:off x="3846605" y="3737989"/>
              <a:ext cx="127669" cy="127669"/>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cxnSp>
          <p:nvCxnSpPr>
            <p:cNvPr id="69" name="Straight Connector 68"/>
            <p:cNvCxnSpPr>
              <a:stCxn id="68" idx="0"/>
            </p:cNvCxnSpPr>
            <p:nvPr/>
          </p:nvCxnSpPr>
          <p:spPr>
            <a:xfrm flipH="1" flipV="1">
              <a:off x="3910013" y="3569494"/>
              <a:ext cx="427" cy="168495"/>
            </a:xfrm>
            <a:prstGeom prst="line">
              <a:avLst/>
            </a:prstGeom>
            <a:noFill/>
            <a:ln w="12700">
              <a:solidFill>
                <a:srgbClr val="12243F"/>
              </a:solidFill>
              <a:round/>
              <a:headEnd/>
              <a:tailEnd/>
            </a:ln>
            <a:effectLst/>
            <a:extLst>
              <a:ext uri="{909E8E84-426E-40DD-AFC4-6F175D3DCCD1}">
                <a14:hiddenFill xmlns:a14="http://schemas.microsoft.com/office/drawing/2010/main">
                  <a:noFill/>
                </a14:hiddenFill>
              </a:ext>
            </a:extLst>
          </p:spPr>
        </p:cxnSp>
      </p:grpSp>
      <p:grpSp>
        <p:nvGrpSpPr>
          <p:cNvPr id="70" name="Group 69"/>
          <p:cNvGrpSpPr/>
          <p:nvPr/>
        </p:nvGrpSpPr>
        <p:grpSpPr>
          <a:xfrm>
            <a:off x="7315686" y="3573812"/>
            <a:ext cx="127669" cy="296164"/>
            <a:chOff x="3846605" y="3569494"/>
            <a:chExt cx="127669" cy="296164"/>
          </a:xfrm>
        </p:grpSpPr>
        <p:sp>
          <p:nvSpPr>
            <p:cNvPr id="71" name="Oval 70"/>
            <p:cNvSpPr/>
            <p:nvPr/>
          </p:nvSpPr>
          <p:spPr>
            <a:xfrm>
              <a:off x="3846605" y="3737989"/>
              <a:ext cx="127669" cy="12766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2" name="Straight Connector 71"/>
            <p:cNvCxnSpPr>
              <a:stCxn id="71" idx="0"/>
            </p:cNvCxnSpPr>
            <p:nvPr/>
          </p:nvCxnSpPr>
          <p:spPr>
            <a:xfrm flipH="1" flipV="1">
              <a:off x="3910013" y="3569494"/>
              <a:ext cx="427" cy="168495"/>
            </a:xfrm>
            <a:prstGeom prst="line">
              <a:avLst/>
            </a:prstGeom>
            <a:noFill/>
            <a:ln w="12700">
              <a:solidFill>
                <a:srgbClr val="1F1F1F"/>
              </a:solidFill>
              <a:round/>
              <a:headEnd/>
              <a:tailEnd/>
            </a:ln>
            <a:effectLst/>
            <a:extLst>
              <a:ext uri="{909E8E84-426E-40DD-AFC4-6F175D3DCCD1}">
                <a14:hiddenFill xmlns:a14="http://schemas.microsoft.com/office/drawing/2010/main">
                  <a:noFill/>
                </a14:hiddenFill>
              </a:ext>
            </a:extLst>
          </p:spPr>
        </p:cxnSp>
      </p:grpSp>
      <p:grpSp>
        <p:nvGrpSpPr>
          <p:cNvPr id="73" name="Group 72"/>
          <p:cNvGrpSpPr/>
          <p:nvPr/>
        </p:nvGrpSpPr>
        <p:grpSpPr>
          <a:xfrm rot="10800000">
            <a:off x="6447070" y="1643359"/>
            <a:ext cx="127669" cy="296164"/>
            <a:chOff x="3846605" y="3569494"/>
            <a:chExt cx="127669" cy="296164"/>
          </a:xfrm>
        </p:grpSpPr>
        <p:sp>
          <p:nvSpPr>
            <p:cNvPr id="74" name="Oval 73"/>
            <p:cNvSpPr/>
            <p:nvPr/>
          </p:nvSpPr>
          <p:spPr>
            <a:xfrm>
              <a:off x="3846605" y="3737989"/>
              <a:ext cx="127669" cy="127669"/>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5" name="Straight Connector 74"/>
            <p:cNvCxnSpPr>
              <a:stCxn id="74" idx="0"/>
            </p:cNvCxnSpPr>
            <p:nvPr/>
          </p:nvCxnSpPr>
          <p:spPr>
            <a:xfrm flipH="1" flipV="1">
              <a:off x="3910013" y="3569494"/>
              <a:ext cx="427" cy="168495"/>
            </a:xfrm>
            <a:prstGeom prst="line">
              <a:avLst/>
            </a:prstGeom>
            <a:noFill/>
            <a:ln w="12700">
              <a:solidFill>
                <a:schemeClr val="tx2">
                  <a:lumMod val="50000"/>
                </a:schemeClr>
              </a:solidFill>
              <a:round/>
              <a:headEnd/>
              <a:tailEnd/>
            </a:ln>
            <a:effectLst/>
            <a:extLst>
              <a:ext uri="{909E8E84-426E-40DD-AFC4-6F175D3DCCD1}">
                <a14:hiddenFill xmlns:a14="http://schemas.microsoft.com/office/drawing/2010/main">
                  <a:noFill/>
                </a14:hiddenFill>
              </a:ext>
            </a:extLst>
          </p:spPr>
        </p:cxnSp>
      </p:grpSp>
      <p:grpSp>
        <p:nvGrpSpPr>
          <p:cNvPr id="76" name="Group 75"/>
          <p:cNvGrpSpPr/>
          <p:nvPr/>
        </p:nvGrpSpPr>
        <p:grpSpPr>
          <a:xfrm rot="10800000">
            <a:off x="4730481" y="1643359"/>
            <a:ext cx="127669" cy="296164"/>
            <a:chOff x="3846605" y="3569494"/>
            <a:chExt cx="127669" cy="296164"/>
          </a:xfrm>
        </p:grpSpPr>
        <p:sp>
          <p:nvSpPr>
            <p:cNvPr id="77" name="Oval 76"/>
            <p:cNvSpPr/>
            <p:nvPr/>
          </p:nvSpPr>
          <p:spPr>
            <a:xfrm>
              <a:off x="3846605" y="3737989"/>
              <a:ext cx="127669" cy="12766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78" name="Straight Connector 77"/>
            <p:cNvCxnSpPr>
              <a:stCxn id="77" idx="0"/>
            </p:cNvCxnSpPr>
            <p:nvPr/>
          </p:nvCxnSpPr>
          <p:spPr>
            <a:xfrm flipH="1" flipV="1">
              <a:off x="3910013" y="3569494"/>
              <a:ext cx="427" cy="168495"/>
            </a:xfrm>
            <a:prstGeom prst="line">
              <a:avLst/>
            </a:prstGeom>
            <a:noFill/>
            <a:ln w="12700">
              <a:solidFill>
                <a:schemeClr val="tx2"/>
              </a:solidFill>
              <a:round/>
              <a:headEnd/>
              <a:tailEnd/>
            </a:ln>
            <a:effectLst/>
            <a:extLst>
              <a:ext uri="{909E8E84-426E-40DD-AFC4-6F175D3DCCD1}">
                <a14:hiddenFill xmlns:a14="http://schemas.microsoft.com/office/drawing/2010/main">
                  <a:noFill/>
                </a14:hiddenFill>
              </a:ext>
            </a:extLst>
          </p:spPr>
        </p:cxnSp>
      </p:grpSp>
      <p:grpSp>
        <p:nvGrpSpPr>
          <p:cNvPr id="79" name="Group 78"/>
          <p:cNvGrpSpPr/>
          <p:nvPr/>
        </p:nvGrpSpPr>
        <p:grpSpPr>
          <a:xfrm rot="10800000">
            <a:off x="2942177" y="1647676"/>
            <a:ext cx="127669" cy="296164"/>
            <a:chOff x="3846605" y="3569494"/>
            <a:chExt cx="127669" cy="296164"/>
          </a:xfrm>
        </p:grpSpPr>
        <p:sp>
          <p:nvSpPr>
            <p:cNvPr id="80" name="Oval 79"/>
            <p:cNvSpPr/>
            <p:nvPr/>
          </p:nvSpPr>
          <p:spPr>
            <a:xfrm>
              <a:off x="3846605" y="3737989"/>
              <a:ext cx="127669" cy="12766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81" name="Straight Connector 80"/>
            <p:cNvCxnSpPr>
              <a:stCxn id="80" idx="0"/>
            </p:cNvCxnSpPr>
            <p:nvPr/>
          </p:nvCxnSpPr>
          <p:spPr>
            <a:xfrm flipH="1" flipV="1">
              <a:off x="3910013" y="3569494"/>
              <a:ext cx="427" cy="168495"/>
            </a:xfrm>
            <a:prstGeom prst="line">
              <a:avLst/>
            </a:prstGeom>
            <a:noFill/>
            <a:ln w="12700">
              <a:solidFill>
                <a:schemeClr val="accent6"/>
              </a:solidFill>
              <a:round/>
              <a:headEnd/>
              <a:tailEnd/>
            </a:ln>
            <a:effectLst/>
            <a:extLst>
              <a:ext uri="{909E8E84-426E-40DD-AFC4-6F175D3DCCD1}">
                <a14:hiddenFill xmlns:a14="http://schemas.microsoft.com/office/drawing/2010/main">
                  <a:noFill/>
                </a14:hiddenFill>
              </a:ext>
            </a:extLst>
          </p:spPr>
        </p:cxnSp>
      </p:grpSp>
      <p:grpSp>
        <p:nvGrpSpPr>
          <p:cNvPr id="82" name="Group 81"/>
          <p:cNvGrpSpPr/>
          <p:nvPr/>
        </p:nvGrpSpPr>
        <p:grpSpPr>
          <a:xfrm rot="10800000">
            <a:off x="1225050" y="1643359"/>
            <a:ext cx="127669" cy="296164"/>
            <a:chOff x="3846605" y="3569494"/>
            <a:chExt cx="127669" cy="296164"/>
          </a:xfrm>
        </p:grpSpPr>
        <p:sp>
          <p:nvSpPr>
            <p:cNvPr id="83" name="Oval 82"/>
            <p:cNvSpPr/>
            <p:nvPr/>
          </p:nvSpPr>
          <p:spPr>
            <a:xfrm>
              <a:off x="3846605" y="3737989"/>
              <a:ext cx="127669" cy="12766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84" name="Straight Connector 83"/>
            <p:cNvCxnSpPr>
              <a:stCxn id="83" idx="0"/>
            </p:cNvCxnSpPr>
            <p:nvPr/>
          </p:nvCxnSpPr>
          <p:spPr>
            <a:xfrm flipH="1" flipV="1">
              <a:off x="3910013" y="3569494"/>
              <a:ext cx="427" cy="168495"/>
            </a:xfrm>
            <a:prstGeom prst="line">
              <a:avLst/>
            </a:prstGeom>
            <a:noFill/>
            <a:ln w="12700">
              <a:solidFill>
                <a:schemeClr val="accent5"/>
              </a:solidFill>
              <a:round/>
              <a:headEnd/>
              <a:tailEnd/>
            </a:ln>
            <a:effectLst/>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624939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ZA" dirty="0" err="1"/>
              <a:t>CCE</a:t>
            </a:r>
            <a:r>
              <a:rPr lang="en-ZA" dirty="0"/>
              <a:t> FAQs</a:t>
            </a:r>
          </a:p>
        </p:txBody>
      </p:sp>
      <p:sp>
        <p:nvSpPr>
          <p:cNvPr id="6" name="Text Placeholder 5"/>
          <p:cNvSpPr>
            <a:spLocks noGrp="1"/>
          </p:cNvSpPr>
          <p:nvPr>
            <p:ph type="body" sz="quarter" idx="13"/>
          </p:nvPr>
        </p:nvSpPr>
        <p:spPr/>
        <p:txBody>
          <a:bodyPr/>
          <a:lstStyle/>
          <a:p>
            <a:r>
              <a:rPr lang="en-ZA" dirty="0"/>
              <a:t>About the research</a:t>
            </a:r>
          </a:p>
        </p:txBody>
      </p:sp>
      <p:cxnSp>
        <p:nvCxnSpPr>
          <p:cNvPr id="7" name="Straight Connector 6"/>
          <p:cNvCxnSpPr/>
          <p:nvPr/>
        </p:nvCxnSpPr>
        <p:spPr>
          <a:xfrm>
            <a:off x="4451148" y="2005553"/>
            <a:ext cx="0" cy="249675"/>
          </a:xfrm>
          <a:prstGeom prst="line">
            <a:avLst/>
          </a:prstGeom>
          <a:ln>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502384" y="2255228"/>
            <a:ext cx="5900998" cy="0"/>
          </a:xfrm>
          <a:prstGeom prst="line">
            <a:avLst/>
          </a:prstGeom>
          <a:ln>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5393404" y="2217445"/>
            <a:ext cx="75569" cy="7556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a:off x="3430898" y="2217445"/>
            <a:ext cx="75569" cy="7556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1" name="Group 10"/>
          <p:cNvGrpSpPr/>
          <p:nvPr/>
        </p:nvGrpSpPr>
        <p:grpSpPr>
          <a:xfrm>
            <a:off x="1039428" y="2440126"/>
            <a:ext cx="916896" cy="1057843"/>
            <a:chOff x="3590926" y="1393826"/>
            <a:chExt cx="1962150" cy="2263775"/>
          </a:xfrm>
        </p:grpSpPr>
        <p:sp>
          <p:nvSpPr>
            <p:cNvPr id="12" name="Freeform 5"/>
            <p:cNvSpPr>
              <a:spLocks/>
            </p:cNvSpPr>
            <p:nvPr/>
          </p:nvSpPr>
          <p:spPr bwMode="auto">
            <a:xfrm>
              <a:off x="4579938" y="2541588"/>
              <a:ext cx="973138" cy="1116013"/>
            </a:xfrm>
            <a:custGeom>
              <a:avLst/>
              <a:gdLst>
                <a:gd name="T0" fmla="*/ 416 w 613"/>
                <a:gd name="T1" fmla="*/ 269 h 703"/>
                <a:gd name="T2" fmla="*/ 0 w 613"/>
                <a:gd name="T3" fmla="*/ 475 h 703"/>
                <a:gd name="T4" fmla="*/ 0 w 613"/>
                <a:gd name="T5" fmla="*/ 703 h 703"/>
                <a:gd name="T6" fmla="*/ 613 w 613"/>
                <a:gd name="T7" fmla="*/ 398 h 703"/>
                <a:gd name="T8" fmla="*/ 613 w 613"/>
                <a:gd name="T9" fmla="*/ 0 h 703"/>
                <a:gd name="T10" fmla="*/ 416 w 613"/>
                <a:gd name="T11" fmla="*/ 0 h 703"/>
                <a:gd name="T12" fmla="*/ 416 w 613"/>
                <a:gd name="T13" fmla="*/ 269 h 703"/>
              </a:gdLst>
              <a:ahLst/>
              <a:cxnLst>
                <a:cxn ang="0">
                  <a:pos x="T0" y="T1"/>
                </a:cxn>
                <a:cxn ang="0">
                  <a:pos x="T2" y="T3"/>
                </a:cxn>
                <a:cxn ang="0">
                  <a:pos x="T4" y="T5"/>
                </a:cxn>
                <a:cxn ang="0">
                  <a:pos x="T6" y="T7"/>
                </a:cxn>
                <a:cxn ang="0">
                  <a:pos x="T8" y="T9"/>
                </a:cxn>
                <a:cxn ang="0">
                  <a:pos x="T10" y="T11"/>
                </a:cxn>
                <a:cxn ang="0">
                  <a:pos x="T12" y="T13"/>
                </a:cxn>
              </a:cxnLst>
              <a:rect l="0" t="0" r="r" b="b"/>
              <a:pathLst>
                <a:path w="613" h="703">
                  <a:moveTo>
                    <a:pt x="416" y="269"/>
                  </a:moveTo>
                  <a:lnTo>
                    <a:pt x="0" y="475"/>
                  </a:lnTo>
                  <a:lnTo>
                    <a:pt x="0" y="703"/>
                  </a:lnTo>
                  <a:lnTo>
                    <a:pt x="613" y="398"/>
                  </a:lnTo>
                  <a:lnTo>
                    <a:pt x="613" y="0"/>
                  </a:lnTo>
                  <a:lnTo>
                    <a:pt x="416" y="0"/>
                  </a:lnTo>
                  <a:lnTo>
                    <a:pt x="416" y="269"/>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6"/>
            <p:cNvSpPr>
              <a:spLocks/>
            </p:cNvSpPr>
            <p:nvPr/>
          </p:nvSpPr>
          <p:spPr bwMode="auto">
            <a:xfrm>
              <a:off x="3590926" y="1393826"/>
              <a:ext cx="969963" cy="1125538"/>
            </a:xfrm>
            <a:custGeom>
              <a:avLst/>
              <a:gdLst>
                <a:gd name="T0" fmla="*/ 197 w 611"/>
                <a:gd name="T1" fmla="*/ 434 h 709"/>
                <a:gd name="T2" fmla="*/ 611 w 611"/>
                <a:gd name="T3" fmla="*/ 228 h 709"/>
                <a:gd name="T4" fmla="*/ 611 w 611"/>
                <a:gd name="T5" fmla="*/ 0 h 709"/>
                <a:gd name="T6" fmla="*/ 0 w 611"/>
                <a:gd name="T7" fmla="*/ 305 h 709"/>
                <a:gd name="T8" fmla="*/ 0 w 611"/>
                <a:gd name="T9" fmla="*/ 709 h 709"/>
                <a:gd name="T10" fmla="*/ 197 w 611"/>
                <a:gd name="T11" fmla="*/ 709 h 709"/>
                <a:gd name="T12" fmla="*/ 197 w 611"/>
                <a:gd name="T13" fmla="*/ 434 h 709"/>
              </a:gdLst>
              <a:ahLst/>
              <a:cxnLst>
                <a:cxn ang="0">
                  <a:pos x="T0" y="T1"/>
                </a:cxn>
                <a:cxn ang="0">
                  <a:pos x="T2" y="T3"/>
                </a:cxn>
                <a:cxn ang="0">
                  <a:pos x="T4" y="T5"/>
                </a:cxn>
                <a:cxn ang="0">
                  <a:pos x="T6" y="T7"/>
                </a:cxn>
                <a:cxn ang="0">
                  <a:pos x="T8" y="T9"/>
                </a:cxn>
                <a:cxn ang="0">
                  <a:pos x="T10" y="T11"/>
                </a:cxn>
                <a:cxn ang="0">
                  <a:pos x="T12" y="T13"/>
                </a:cxn>
              </a:cxnLst>
              <a:rect l="0" t="0" r="r" b="b"/>
              <a:pathLst>
                <a:path w="611" h="709">
                  <a:moveTo>
                    <a:pt x="197" y="434"/>
                  </a:moveTo>
                  <a:lnTo>
                    <a:pt x="611" y="228"/>
                  </a:lnTo>
                  <a:lnTo>
                    <a:pt x="611" y="0"/>
                  </a:lnTo>
                  <a:lnTo>
                    <a:pt x="0" y="305"/>
                  </a:lnTo>
                  <a:lnTo>
                    <a:pt x="0" y="709"/>
                  </a:lnTo>
                  <a:lnTo>
                    <a:pt x="197" y="709"/>
                  </a:lnTo>
                  <a:lnTo>
                    <a:pt x="197" y="434"/>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7"/>
            <p:cNvSpPr>
              <a:spLocks/>
            </p:cNvSpPr>
            <p:nvPr/>
          </p:nvSpPr>
          <p:spPr bwMode="auto">
            <a:xfrm>
              <a:off x="4579938" y="1393826"/>
              <a:ext cx="973138" cy="1125538"/>
            </a:xfrm>
            <a:custGeom>
              <a:avLst/>
              <a:gdLst>
                <a:gd name="T0" fmla="*/ 416 w 613"/>
                <a:gd name="T1" fmla="*/ 434 h 709"/>
                <a:gd name="T2" fmla="*/ 416 w 613"/>
                <a:gd name="T3" fmla="*/ 709 h 709"/>
                <a:gd name="T4" fmla="*/ 613 w 613"/>
                <a:gd name="T5" fmla="*/ 709 h 709"/>
                <a:gd name="T6" fmla="*/ 613 w 613"/>
                <a:gd name="T7" fmla="*/ 305 h 709"/>
                <a:gd name="T8" fmla="*/ 0 w 613"/>
                <a:gd name="T9" fmla="*/ 0 h 709"/>
                <a:gd name="T10" fmla="*/ 0 w 613"/>
                <a:gd name="T11" fmla="*/ 228 h 709"/>
                <a:gd name="T12" fmla="*/ 416 w 613"/>
                <a:gd name="T13" fmla="*/ 434 h 709"/>
              </a:gdLst>
              <a:ahLst/>
              <a:cxnLst>
                <a:cxn ang="0">
                  <a:pos x="T0" y="T1"/>
                </a:cxn>
                <a:cxn ang="0">
                  <a:pos x="T2" y="T3"/>
                </a:cxn>
                <a:cxn ang="0">
                  <a:pos x="T4" y="T5"/>
                </a:cxn>
                <a:cxn ang="0">
                  <a:pos x="T6" y="T7"/>
                </a:cxn>
                <a:cxn ang="0">
                  <a:pos x="T8" y="T9"/>
                </a:cxn>
                <a:cxn ang="0">
                  <a:pos x="T10" y="T11"/>
                </a:cxn>
                <a:cxn ang="0">
                  <a:pos x="T12" y="T13"/>
                </a:cxn>
              </a:cxnLst>
              <a:rect l="0" t="0" r="r" b="b"/>
              <a:pathLst>
                <a:path w="613" h="709">
                  <a:moveTo>
                    <a:pt x="416" y="434"/>
                  </a:moveTo>
                  <a:lnTo>
                    <a:pt x="416" y="709"/>
                  </a:lnTo>
                  <a:lnTo>
                    <a:pt x="613" y="709"/>
                  </a:lnTo>
                  <a:lnTo>
                    <a:pt x="613" y="305"/>
                  </a:lnTo>
                  <a:lnTo>
                    <a:pt x="0" y="0"/>
                  </a:lnTo>
                  <a:lnTo>
                    <a:pt x="0" y="228"/>
                  </a:lnTo>
                  <a:lnTo>
                    <a:pt x="416" y="434"/>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5" name="Freeform 8"/>
            <p:cNvSpPr>
              <a:spLocks/>
            </p:cNvSpPr>
            <p:nvPr/>
          </p:nvSpPr>
          <p:spPr bwMode="auto">
            <a:xfrm>
              <a:off x="3590926" y="2541588"/>
              <a:ext cx="969963" cy="1116013"/>
            </a:xfrm>
            <a:custGeom>
              <a:avLst/>
              <a:gdLst>
                <a:gd name="T0" fmla="*/ 197 w 611"/>
                <a:gd name="T1" fmla="*/ 269 h 703"/>
                <a:gd name="T2" fmla="*/ 197 w 611"/>
                <a:gd name="T3" fmla="*/ 0 h 703"/>
                <a:gd name="T4" fmla="*/ 0 w 611"/>
                <a:gd name="T5" fmla="*/ 0 h 703"/>
                <a:gd name="T6" fmla="*/ 0 w 611"/>
                <a:gd name="T7" fmla="*/ 398 h 703"/>
                <a:gd name="T8" fmla="*/ 611 w 611"/>
                <a:gd name="T9" fmla="*/ 703 h 703"/>
                <a:gd name="T10" fmla="*/ 611 w 611"/>
                <a:gd name="T11" fmla="*/ 475 h 703"/>
                <a:gd name="T12" fmla="*/ 197 w 611"/>
                <a:gd name="T13" fmla="*/ 269 h 703"/>
              </a:gdLst>
              <a:ahLst/>
              <a:cxnLst>
                <a:cxn ang="0">
                  <a:pos x="T0" y="T1"/>
                </a:cxn>
                <a:cxn ang="0">
                  <a:pos x="T2" y="T3"/>
                </a:cxn>
                <a:cxn ang="0">
                  <a:pos x="T4" y="T5"/>
                </a:cxn>
                <a:cxn ang="0">
                  <a:pos x="T6" y="T7"/>
                </a:cxn>
                <a:cxn ang="0">
                  <a:pos x="T8" y="T9"/>
                </a:cxn>
                <a:cxn ang="0">
                  <a:pos x="T10" y="T11"/>
                </a:cxn>
                <a:cxn ang="0">
                  <a:pos x="T12" y="T13"/>
                </a:cxn>
              </a:cxnLst>
              <a:rect l="0" t="0" r="r" b="b"/>
              <a:pathLst>
                <a:path w="611" h="703">
                  <a:moveTo>
                    <a:pt x="197" y="269"/>
                  </a:moveTo>
                  <a:lnTo>
                    <a:pt x="197" y="0"/>
                  </a:lnTo>
                  <a:lnTo>
                    <a:pt x="0" y="0"/>
                  </a:lnTo>
                  <a:lnTo>
                    <a:pt x="0" y="398"/>
                  </a:lnTo>
                  <a:lnTo>
                    <a:pt x="611" y="703"/>
                  </a:lnTo>
                  <a:lnTo>
                    <a:pt x="611" y="475"/>
                  </a:lnTo>
                  <a:lnTo>
                    <a:pt x="197" y="269"/>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16" name="TextBox 15"/>
          <p:cNvSpPr txBox="1"/>
          <p:nvPr/>
        </p:nvSpPr>
        <p:spPr>
          <a:xfrm>
            <a:off x="587999" y="3570335"/>
            <a:ext cx="1840875" cy="954107"/>
          </a:xfrm>
          <a:prstGeom prst="rect">
            <a:avLst/>
          </a:prstGeom>
          <a:noFill/>
          <a:ln w="6350">
            <a:noFill/>
            <a:prstDash val="dash"/>
          </a:ln>
        </p:spPr>
        <p:txBody>
          <a:bodyPr wrap="square" lIns="0" tIns="0" rIns="0" bIns="0" rtlCol="0">
            <a:spAutoFit/>
          </a:bodyPr>
          <a:lstStyle/>
          <a:p>
            <a:pPr algn="ctr"/>
            <a:r>
              <a:rPr lang="en-ZA" sz="1400" b="1" dirty="0">
                <a:solidFill>
                  <a:schemeClr val="accent5"/>
                </a:solidFill>
              </a:rPr>
              <a:t>WHO DO WE SPEAK TO?</a:t>
            </a:r>
          </a:p>
          <a:p>
            <a:pPr algn="ctr"/>
            <a:r>
              <a:rPr lang="en-ZA" sz="1200" dirty="0"/>
              <a:t>New vehicle owners and owners who have just had their vehicle serviced – within 35 days</a:t>
            </a:r>
          </a:p>
        </p:txBody>
      </p:sp>
      <p:grpSp>
        <p:nvGrpSpPr>
          <p:cNvPr id="22" name="Group 21"/>
          <p:cNvGrpSpPr/>
          <p:nvPr/>
        </p:nvGrpSpPr>
        <p:grpSpPr>
          <a:xfrm>
            <a:off x="4204718" y="837810"/>
            <a:ext cx="510828" cy="510828"/>
            <a:chOff x="7023101" y="1917700"/>
            <a:chExt cx="287338" cy="287337"/>
          </a:xfrm>
          <a:gradFill>
            <a:gsLst>
              <a:gs pos="0">
                <a:schemeClr val="accent5"/>
              </a:gs>
              <a:gs pos="100000">
                <a:schemeClr val="tx2"/>
              </a:gs>
            </a:gsLst>
            <a:lin ang="5400000" scaled="1"/>
          </a:gradFill>
        </p:grpSpPr>
        <p:sp>
          <p:nvSpPr>
            <p:cNvPr id="23" name="Freeform 274"/>
            <p:cNvSpPr>
              <a:spLocks noEditPoints="1"/>
            </p:cNvSpPr>
            <p:nvPr/>
          </p:nvSpPr>
          <p:spPr bwMode="auto">
            <a:xfrm>
              <a:off x="7023101" y="1917700"/>
              <a:ext cx="287338" cy="287337"/>
            </a:xfrm>
            <a:custGeom>
              <a:avLst/>
              <a:gdLst>
                <a:gd name="T0" fmla="*/ 813 w 903"/>
                <a:gd name="T1" fmla="*/ 795 h 903"/>
                <a:gd name="T2" fmla="*/ 807 w 903"/>
                <a:gd name="T3" fmla="*/ 785 h 903"/>
                <a:gd name="T4" fmla="*/ 738 w 903"/>
                <a:gd name="T5" fmla="*/ 782 h 903"/>
                <a:gd name="T6" fmla="*/ 727 w 903"/>
                <a:gd name="T7" fmla="*/ 787 h 903"/>
                <a:gd name="T8" fmla="*/ 723 w 903"/>
                <a:gd name="T9" fmla="*/ 798 h 903"/>
                <a:gd name="T10" fmla="*/ 678 w 903"/>
                <a:gd name="T11" fmla="*/ 391 h 903"/>
                <a:gd name="T12" fmla="*/ 753 w 903"/>
                <a:gd name="T13" fmla="*/ 873 h 903"/>
                <a:gd name="T14" fmla="*/ 753 w 903"/>
                <a:gd name="T15" fmla="*/ 873 h 903"/>
                <a:gd name="T16" fmla="*/ 181 w 903"/>
                <a:gd name="T17" fmla="*/ 873 h 903"/>
                <a:gd name="T18" fmla="*/ 286 w 903"/>
                <a:gd name="T19" fmla="*/ 300 h 903"/>
                <a:gd name="T20" fmla="*/ 211 w 903"/>
                <a:gd name="T21" fmla="*/ 797 h 903"/>
                <a:gd name="T22" fmla="*/ 207 w 903"/>
                <a:gd name="T23" fmla="*/ 787 h 903"/>
                <a:gd name="T24" fmla="*/ 196 w 903"/>
                <a:gd name="T25" fmla="*/ 783 h 903"/>
                <a:gd name="T26" fmla="*/ 128 w 903"/>
                <a:gd name="T27" fmla="*/ 785 h 903"/>
                <a:gd name="T28" fmla="*/ 121 w 903"/>
                <a:gd name="T29" fmla="*/ 795 h 903"/>
                <a:gd name="T30" fmla="*/ 30 w 903"/>
                <a:gd name="T31" fmla="*/ 300 h 903"/>
                <a:gd name="T32" fmla="*/ 90 w 903"/>
                <a:gd name="T33" fmla="*/ 270 h 903"/>
                <a:gd name="T34" fmla="*/ 362 w 903"/>
                <a:gd name="T35" fmla="*/ 873 h 903"/>
                <a:gd name="T36" fmla="*/ 813 w 903"/>
                <a:gd name="T37" fmla="*/ 300 h 903"/>
                <a:gd name="T38" fmla="*/ 888 w 903"/>
                <a:gd name="T39" fmla="*/ 361 h 903"/>
                <a:gd name="T40" fmla="*/ 842 w 903"/>
                <a:gd name="T41" fmla="*/ 280 h 903"/>
                <a:gd name="T42" fmla="*/ 834 w 903"/>
                <a:gd name="T43" fmla="*/ 271 h 903"/>
                <a:gd name="T44" fmla="*/ 675 w 903"/>
                <a:gd name="T45" fmla="*/ 271 h 903"/>
                <a:gd name="T46" fmla="*/ 665 w 903"/>
                <a:gd name="T47" fmla="*/ 278 h 903"/>
                <a:gd name="T48" fmla="*/ 663 w 903"/>
                <a:gd name="T49" fmla="*/ 361 h 903"/>
                <a:gd name="T50" fmla="*/ 609 w 903"/>
                <a:gd name="T51" fmla="*/ 364 h 903"/>
                <a:gd name="T52" fmla="*/ 603 w 903"/>
                <a:gd name="T53" fmla="*/ 373 h 903"/>
                <a:gd name="T54" fmla="*/ 362 w 903"/>
                <a:gd name="T55" fmla="*/ 285 h 903"/>
                <a:gd name="T56" fmla="*/ 357 w 903"/>
                <a:gd name="T57" fmla="*/ 274 h 903"/>
                <a:gd name="T58" fmla="*/ 347 w 903"/>
                <a:gd name="T59" fmla="*/ 270 h 903"/>
                <a:gd name="T60" fmla="*/ 300 w 903"/>
                <a:gd name="T61" fmla="*/ 160 h 903"/>
                <a:gd name="T62" fmla="*/ 292 w 903"/>
                <a:gd name="T63" fmla="*/ 151 h 903"/>
                <a:gd name="T64" fmla="*/ 181 w 903"/>
                <a:gd name="T65" fmla="*/ 15 h 903"/>
                <a:gd name="T66" fmla="*/ 177 w 903"/>
                <a:gd name="T67" fmla="*/ 4 h 903"/>
                <a:gd name="T68" fmla="*/ 166 w 903"/>
                <a:gd name="T69" fmla="*/ 0 h 903"/>
                <a:gd name="T70" fmla="*/ 156 w 903"/>
                <a:gd name="T71" fmla="*/ 4 h 903"/>
                <a:gd name="T72" fmla="*/ 151 w 903"/>
                <a:gd name="T73" fmla="*/ 15 h 903"/>
                <a:gd name="T74" fmla="*/ 70 w 903"/>
                <a:gd name="T75" fmla="*/ 151 h 903"/>
                <a:gd name="T76" fmla="*/ 61 w 903"/>
                <a:gd name="T77" fmla="*/ 160 h 903"/>
                <a:gd name="T78" fmla="*/ 15 w 903"/>
                <a:gd name="T79" fmla="*/ 270 h 903"/>
                <a:gd name="T80" fmla="*/ 4 w 903"/>
                <a:gd name="T81" fmla="*/ 274 h 903"/>
                <a:gd name="T82" fmla="*/ 0 w 903"/>
                <a:gd name="T83" fmla="*/ 285 h 903"/>
                <a:gd name="T84" fmla="*/ 3 w 903"/>
                <a:gd name="T85" fmla="*/ 897 h 903"/>
                <a:gd name="T86" fmla="*/ 12 w 903"/>
                <a:gd name="T87" fmla="*/ 903 h 903"/>
                <a:gd name="T88" fmla="*/ 347 w 903"/>
                <a:gd name="T89" fmla="*/ 903 h 903"/>
                <a:gd name="T90" fmla="*/ 888 w 903"/>
                <a:gd name="T91" fmla="*/ 903 h 903"/>
                <a:gd name="T92" fmla="*/ 899 w 903"/>
                <a:gd name="T93" fmla="*/ 899 h 903"/>
                <a:gd name="T94" fmla="*/ 903 w 903"/>
                <a:gd name="T95" fmla="*/ 888 h 903"/>
                <a:gd name="T96" fmla="*/ 901 w 903"/>
                <a:gd name="T97" fmla="*/ 368 h 903"/>
                <a:gd name="T98" fmla="*/ 891 w 903"/>
                <a:gd name="T99" fmla="*/ 36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03" h="903">
                  <a:moveTo>
                    <a:pt x="873" y="873"/>
                  </a:moveTo>
                  <a:lnTo>
                    <a:pt x="813" y="873"/>
                  </a:lnTo>
                  <a:lnTo>
                    <a:pt x="813" y="797"/>
                  </a:lnTo>
                  <a:lnTo>
                    <a:pt x="813" y="795"/>
                  </a:lnTo>
                  <a:lnTo>
                    <a:pt x="812" y="792"/>
                  </a:lnTo>
                  <a:lnTo>
                    <a:pt x="811" y="789"/>
                  </a:lnTo>
                  <a:lnTo>
                    <a:pt x="809" y="787"/>
                  </a:lnTo>
                  <a:lnTo>
                    <a:pt x="807" y="785"/>
                  </a:lnTo>
                  <a:lnTo>
                    <a:pt x="804" y="784"/>
                  </a:lnTo>
                  <a:lnTo>
                    <a:pt x="801" y="783"/>
                  </a:lnTo>
                  <a:lnTo>
                    <a:pt x="798" y="783"/>
                  </a:lnTo>
                  <a:lnTo>
                    <a:pt x="738" y="782"/>
                  </a:lnTo>
                  <a:lnTo>
                    <a:pt x="735" y="783"/>
                  </a:lnTo>
                  <a:lnTo>
                    <a:pt x="733" y="784"/>
                  </a:lnTo>
                  <a:lnTo>
                    <a:pt x="729" y="785"/>
                  </a:lnTo>
                  <a:lnTo>
                    <a:pt x="727" y="787"/>
                  </a:lnTo>
                  <a:lnTo>
                    <a:pt x="725" y="789"/>
                  </a:lnTo>
                  <a:lnTo>
                    <a:pt x="724" y="792"/>
                  </a:lnTo>
                  <a:lnTo>
                    <a:pt x="723" y="795"/>
                  </a:lnTo>
                  <a:lnTo>
                    <a:pt x="723" y="798"/>
                  </a:lnTo>
                  <a:lnTo>
                    <a:pt x="723" y="873"/>
                  </a:lnTo>
                  <a:lnTo>
                    <a:pt x="633" y="873"/>
                  </a:lnTo>
                  <a:lnTo>
                    <a:pt x="633" y="391"/>
                  </a:lnTo>
                  <a:lnTo>
                    <a:pt x="678" y="391"/>
                  </a:lnTo>
                  <a:lnTo>
                    <a:pt x="828" y="391"/>
                  </a:lnTo>
                  <a:lnTo>
                    <a:pt x="873" y="391"/>
                  </a:lnTo>
                  <a:lnTo>
                    <a:pt x="873" y="873"/>
                  </a:lnTo>
                  <a:close/>
                  <a:moveTo>
                    <a:pt x="753" y="873"/>
                  </a:moveTo>
                  <a:lnTo>
                    <a:pt x="753" y="813"/>
                  </a:lnTo>
                  <a:lnTo>
                    <a:pt x="783" y="813"/>
                  </a:lnTo>
                  <a:lnTo>
                    <a:pt x="783" y="873"/>
                  </a:lnTo>
                  <a:lnTo>
                    <a:pt x="753" y="873"/>
                  </a:lnTo>
                  <a:close/>
                  <a:moveTo>
                    <a:pt x="151" y="873"/>
                  </a:moveTo>
                  <a:lnTo>
                    <a:pt x="151" y="813"/>
                  </a:lnTo>
                  <a:lnTo>
                    <a:pt x="181" y="813"/>
                  </a:lnTo>
                  <a:lnTo>
                    <a:pt x="181" y="873"/>
                  </a:lnTo>
                  <a:lnTo>
                    <a:pt x="151" y="873"/>
                  </a:lnTo>
                  <a:close/>
                  <a:moveTo>
                    <a:pt x="30" y="300"/>
                  </a:moveTo>
                  <a:lnTo>
                    <a:pt x="75" y="300"/>
                  </a:lnTo>
                  <a:lnTo>
                    <a:pt x="286" y="300"/>
                  </a:lnTo>
                  <a:lnTo>
                    <a:pt x="331" y="300"/>
                  </a:lnTo>
                  <a:lnTo>
                    <a:pt x="331" y="873"/>
                  </a:lnTo>
                  <a:lnTo>
                    <a:pt x="211" y="873"/>
                  </a:lnTo>
                  <a:lnTo>
                    <a:pt x="211" y="797"/>
                  </a:lnTo>
                  <a:lnTo>
                    <a:pt x="210" y="795"/>
                  </a:lnTo>
                  <a:lnTo>
                    <a:pt x="210" y="792"/>
                  </a:lnTo>
                  <a:lnTo>
                    <a:pt x="208" y="789"/>
                  </a:lnTo>
                  <a:lnTo>
                    <a:pt x="207" y="787"/>
                  </a:lnTo>
                  <a:lnTo>
                    <a:pt x="205" y="785"/>
                  </a:lnTo>
                  <a:lnTo>
                    <a:pt x="202" y="784"/>
                  </a:lnTo>
                  <a:lnTo>
                    <a:pt x="200" y="783"/>
                  </a:lnTo>
                  <a:lnTo>
                    <a:pt x="196" y="783"/>
                  </a:lnTo>
                  <a:lnTo>
                    <a:pt x="136" y="782"/>
                  </a:lnTo>
                  <a:lnTo>
                    <a:pt x="133" y="783"/>
                  </a:lnTo>
                  <a:lnTo>
                    <a:pt x="130" y="784"/>
                  </a:lnTo>
                  <a:lnTo>
                    <a:pt x="128" y="785"/>
                  </a:lnTo>
                  <a:lnTo>
                    <a:pt x="126" y="787"/>
                  </a:lnTo>
                  <a:lnTo>
                    <a:pt x="123" y="789"/>
                  </a:lnTo>
                  <a:lnTo>
                    <a:pt x="122" y="792"/>
                  </a:lnTo>
                  <a:lnTo>
                    <a:pt x="121" y="795"/>
                  </a:lnTo>
                  <a:lnTo>
                    <a:pt x="121" y="798"/>
                  </a:lnTo>
                  <a:lnTo>
                    <a:pt x="121" y="873"/>
                  </a:lnTo>
                  <a:lnTo>
                    <a:pt x="30" y="873"/>
                  </a:lnTo>
                  <a:lnTo>
                    <a:pt x="30" y="300"/>
                  </a:lnTo>
                  <a:close/>
                  <a:moveTo>
                    <a:pt x="90" y="180"/>
                  </a:moveTo>
                  <a:lnTo>
                    <a:pt x="271" y="180"/>
                  </a:lnTo>
                  <a:lnTo>
                    <a:pt x="271" y="270"/>
                  </a:lnTo>
                  <a:lnTo>
                    <a:pt x="90" y="270"/>
                  </a:lnTo>
                  <a:lnTo>
                    <a:pt x="90" y="180"/>
                  </a:lnTo>
                  <a:close/>
                  <a:moveTo>
                    <a:pt x="603" y="542"/>
                  </a:moveTo>
                  <a:lnTo>
                    <a:pt x="603" y="873"/>
                  </a:lnTo>
                  <a:lnTo>
                    <a:pt x="362" y="873"/>
                  </a:lnTo>
                  <a:lnTo>
                    <a:pt x="362" y="542"/>
                  </a:lnTo>
                  <a:lnTo>
                    <a:pt x="603" y="542"/>
                  </a:lnTo>
                  <a:close/>
                  <a:moveTo>
                    <a:pt x="693" y="300"/>
                  </a:moveTo>
                  <a:lnTo>
                    <a:pt x="813" y="300"/>
                  </a:lnTo>
                  <a:lnTo>
                    <a:pt x="813" y="361"/>
                  </a:lnTo>
                  <a:lnTo>
                    <a:pt x="693" y="361"/>
                  </a:lnTo>
                  <a:lnTo>
                    <a:pt x="693" y="300"/>
                  </a:lnTo>
                  <a:close/>
                  <a:moveTo>
                    <a:pt x="888" y="361"/>
                  </a:moveTo>
                  <a:lnTo>
                    <a:pt x="843" y="361"/>
                  </a:lnTo>
                  <a:lnTo>
                    <a:pt x="843" y="285"/>
                  </a:lnTo>
                  <a:lnTo>
                    <a:pt x="843" y="282"/>
                  </a:lnTo>
                  <a:lnTo>
                    <a:pt x="842" y="280"/>
                  </a:lnTo>
                  <a:lnTo>
                    <a:pt x="841" y="277"/>
                  </a:lnTo>
                  <a:lnTo>
                    <a:pt x="839" y="274"/>
                  </a:lnTo>
                  <a:lnTo>
                    <a:pt x="837" y="273"/>
                  </a:lnTo>
                  <a:lnTo>
                    <a:pt x="834" y="271"/>
                  </a:lnTo>
                  <a:lnTo>
                    <a:pt x="831" y="271"/>
                  </a:lnTo>
                  <a:lnTo>
                    <a:pt x="828" y="270"/>
                  </a:lnTo>
                  <a:lnTo>
                    <a:pt x="678" y="270"/>
                  </a:lnTo>
                  <a:lnTo>
                    <a:pt x="675" y="271"/>
                  </a:lnTo>
                  <a:lnTo>
                    <a:pt x="671" y="271"/>
                  </a:lnTo>
                  <a:lnTo>
                    <a:pt x="669" y="273"/>
                  </a:lnTo>
                  <a:lnTo>
                    <a:pt x="667" y="274"/>
                  </a:lnTo>
                  <a:lnTo>
                    <a:pt x="665" y="278"/>
                  </a:lnTo>
                  <a:lnTo>
                    <a:pt x="664" y="280"/>
                  </a:lnTo>
                  <a:lnTo>
                    <a:pt x="663" y="283"/>
                  </a:lnTo>
                  <a:lnTo>
                    <a:pt x="663" y="285"/>
                  </a:lnTo>
                  <a:lnTo>
                    <a:pt x="663" y="361"/>
                  </a:lnTo>
                  <a:lnTo>
                    <a:pt x="618" y="361"/>
                  </a:lnTo>
                  <a:lnTo>
                    <a:pt x="615" y="361"/>
                  </a:lnTo>
                  <a:lnTo>
                    <a:pt x="611" y="362"/>
                  </a:lnTo>
                  <a:lnTo>
                    <a:pt x="609" y="364"/>
                  </a:lnTo>
                  <a:lnTo>
                    <a:pt x="607" y="366"/>
                  </a:lnTo>
                  <a:lnTo>
                    <a:pt x="605" y="368"/>
                  </a:lnTo>
                  <a:lnTo>
                    <a:pt x="604" y="370"/>
                  </a:lnTo>
                  <a:lnTo>
                    <a:pt x="603" y="373"/>
                  </a:lnTo>
                  <a:lnTo>
                    <a:pt x="603" y="376"/>
                  </a:lnTo>
                  <a:lnTo>
                    <a:pt x="603" y="512"/>
                  </a:lnTo>
                  <a:lnTo>
                    <a:pt x="362" y="512"/>
                  </a:lnTo>
                  <a:lnTo>
                    <a:pt x="362" y="285"/>
                  </a:lnTo>
                  <a:lnTo>
                    <a:pt x="362" y="282"/>
                  </a:lnTo>
                  <a:lnTo>
                    <a:pt x="360" y="280"/>
                  </a:lnTo>
                  <a:lnTo>
                    <a:pt x="359" y="277"/>
                  </a:lnTo>
                  <a:lnTo>
                    <a:pt x="357" y="274"/>
                  </a:lnTo>
                  <a:lnTo>
                    <a:pt x="355" y="273"/>
                  </a:lnTo>
                  <a:lnTo>
                    <a:pt x="352" y="271"/>
                  </a:lnTo>
                  <a:lnTo>
                    <a:pt x="350" y="271"/>
                  </a:lnTo>
                  <a:lnTo>
                    <a:pt x="347" y="270"/>
                  </a:lnTo>
                  <a:lnTo>
                    <a:pt x="301" y="270"/>
                  </a:lnTo>
                  <a:lnTo>
                    <a:pt x="301" y="165"/>
                  </a:lnTo>
                  <a:lnTo>
                    <a:pt x="301" y="162"/>
                  </a:lnTo>
                  <a:lnTo>
                    <a:pt x="300" y="160"/>
                  </a:lnTo>
                  <a:lnTo>
                    <a:pt x="299" y="156"/>
                  </a:lnTo>
                  <a:lnTo>
                    <a:pt x="297" y="154"/>
                  </a:lnTo>
                  <a:lnTo>
                    <a:pt x="295" y="152"/>
                  </a:lnTo>
                  <a:lnTo>
                    <a:pt x="292" y="151"/>
                  </a:lnTo>
                  <a:lnTo>
                    <a:pt x="290" y="150"/>
                  </a:lnTo>
                  <a:lnTo>
                    <a:pt x="286" y="150"/>
                  </a:lnTo>
                  <a:lnTo>
                    <a:pt x="181" y="150"/>
                  </a:lnTo>
                  <a:lnTo>
                    <a:pt x="181" y="15"/>
                  </a:lnTo>
                  <a:lnTo>
                    <a:pt x="180" y="12"/>
                  </a:lnTo>
                  <a:lnTo>
                    <a:pt x="180" y="8"/>
                  </a:lnTo>
                  <a:lnTo>
                    <a:pt x="178" y="6"/>
                  </a:lnTo>
                  <a:lnTo>
                    <a:pt x="177" y="4"/>
                  </a:lnTo>
                  <a:lnTo>
                    <a:pt x="174" y="2"/>
                  </a:lnTo>
                  <a:lnTo>
                    <a:pt x="172" y="1"/>
                  </a:lnTo>
                  <a:lnTo>
                    <a:pt x="168" y="0"/>
                  </a:lnTo>
                  <a:lnTo>
                    <a:pt x="166" y="0"/>
                  </a:lnTo>
                  <a:lnTo>
                    <a:pt x="163" y="0"/>
                  </a:lnTo>
                  <a:lnTo>
                    <a:pt x="160" y="1"/>
                  </a:lnTo>
                  <a:lnTo>
                    <a:pt x="158" y="2"/>
                  </a:lnTo>
                  <a:lnTo>
                    <a:pt x="156" y="4"/>
                  </a:lnTo>
                  <a:lnTo>
                    <a:pt x="153" y="6"/>
                  </a:lnTo>
                  <a:lnTo>
                    <a:pt x="152" y="8"/>
                  </a:lnTo>
                  <a:lnTo>
                    <a:pt x="151" y="12"/>
                  </a:lnTo>
                  <a:lnTo>
                    <a:pt x="151" y="15"/>
                  </a:lnTo>
                  <a:lnTo>
                    <a:pt x="151" y="150"/>
                  </a:lnTo>
                  <a:lnTo>
                    <a:pt x="75" y="150"/>
                  </a:lnTo>
                  <a:lnTo>
                    <a:pt x="73" y="150"/>
                  </a:lnTo>
                  <a:lnTo>
                    <a:pt x="70" y="151"/>
                  </a:lnTo>
                  <a:lnTo>
                    <a:pt x="68" y="152"/>
                  </a:lnTo>
                  <a:lnTo>
                    <a:pt x="64" y="154"/>
                  </a:lnTo>
                  <a:lnTo>
                    <a:pt x="63" y="156"/>
                  </a:lnTo>
                  <a:lnTo>
                    <a:pt x="61" y="160"/>
                  </a:lnTo>
                  <a:lnTo>
                    <a:pt x="61" y="162"/>
                  </a:lnTo>
                  <a:lnTo>
                    <a:pt x="60" y="165"/>
                  </a:lnTo>
                  <a:lnTo>
                    <a:pt x="60" y="270"/>
                  </a:lnTo>
                  <a:lnTo>
                    <a:pt x="15" y="270"/>
                  </a:lnTo>
                  <a:lnTo>
                    <a:pt x="12" y="271"/>
                  </a:lnTo>
                  <a:lnTo>
                    <a:pt x="10" y="271"/>
                  </a:lnTo>
                  <a:lnTo>
                    <a:pt x="7" y="273"/>
                  </a:lnTo>
                  <a:lnTo>
                    <a:pt x="4" y="274"/>
                  </a:lnTo>
                  <a:lnTo>
                    <a:pt x="3" y="278"/>
                  </a:lnTo>
                  <a:lnTo>
                    <a:pt x="1" y="280"/>
                  </a:lnTo>
                  <a:lnTo>
                    <a:pt x="1" y="283"/>
                  </a:lnTo>
                  <a:lnTo>
                    <a:pt x="0" y="285"/>
                  </a:lnTo>
                  <a:lnTo>
                    <a:pt x="0" y="888"/>
                  </a:lnTo>
                  <a:lnTo>
                    <a:pt x="1" y="891"/>
                  </a:lnTo>
                  <a:lnTo>
                    <a:pt x="1" y="894"/>
                  </a:lnTo>
                  <a:lnTo>
                    <a:pt x="3" y="897"/>
                  </a:lnTo>
                  <a:lnTo>
                    <a:pt x="4" y="899"/>
                  </a:lnTo>
                  <a:lnTo>
                    <a:pt x="7" y="900"/>
                  </a:lnTo>
                  <a:lnTo>
                    <a:pt x="10" y="902"/>
                  </a:lnTo>
                  <a:lnTo>
                    <a:pt x="12" y="903"/>
                  </a:lnTo>
                  <a:lnTo>
                    <a:pt x="15" y="903"/>
                  </a:lnTo>
                  <a:lnTo>
                    <a:pt x="136" y="903"/>
                  </a:lnTo>
                  <a:lnTo>
                    <a:pt x="196" y="903"/>
                  </a:lnTo>
                  <a:lnTo>
                    <a:pt x="347" y="903"/>
                  </a:lnTo>
                  <a:lnTo>
                    <a:pt x="618" y="903"/>
                  </a:lnTo>
                  <a:lnTo>
                    <a:pt x="738" y="903"/>
                  </a:lnTo>
                  <a:lnTo>
                    <a:pt x="798" y="903"/>
                  </a:lnTo>
                  <a:lnTo>
                    <a:pt x="888" y="903"/>
                  </a:lnTo>
                  <a:lnTo>
                    <a:pt x="891" y="902"/>
                  </a:lnTo>
                  <a:lnTo>
                    <a:pt x="895" y="902"/>
                  </a:lnTo>
                  <a:lnTo>
                    <a:pt x="897" y="900"/>
                  </a:lnTo>
                  <a:lnTo>
                    <a:pt x="899" y="899"/>
                  </a:lnTo>
                  <a:lnTo>
                    <a:pt x="901" y="897"/>
                  </a:lnTo>
                  <a:lnTo>
                    <a:pt x="902" y="894"/>
                  </a:lnTo>
                  <a:lnTo>
                    <a:pt x="903" y="891"/>
                  </a:lnTo>
                  <a:lnTo>
                    <a:pt x="903" y="888"/>
                  </a:lnTo>
                  <a:lnTo>
                    <a:pt x="903" y="376"/>
                  </a:lnTo>
                  <a:lnTo>
                    <a:pt x="903" y="373"/>
                  </a:lnTo>
                  <a:lnTo>
                    <a:pt x="902" y="370"/>
                  </a:lnTo>
                  <a:lnTo>
                    <a:pt x="901" y="368"/>
                  </a:lnTo>
                  <a:lnTo>
                    <a:pt x="899" y="366"/>
                  </a:lnTo>
                  <a:lnTo>
                    <a:pt x="897" y="364"/>
                  </a:lnTo>
                  <a:lnTo>
                    <a:pt x="895" y="362"/>
                  </a:lnTo>
                  <a:lnTo>
                    <a:pt x="891" y="361"/>
                  </a:lnTo>
                  <a:lnTo>
                    <a:pt x="888" y="361"/>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4" name="Freeform 275"/>
            <p:cNvSpPr>
              <a:spLocks/>
            </p:cNvSpPr>
            <p:nvPr/>
          </p:nvSpPr>
          <p:spPr bwMode="auto">
            <a:xfrm>
              <a:off x="7061201" y="1984375"/>
              <a:ext cx="38100" cy="9525"/>
            </a:xfrm>
            <a:custGeom>
              <a:avLst/>
              <a:gdLst>
                <a:gd name="T0" fmla="*/ 105 w 120"/>
                <a:gd name="T1" fmla="*/ 0 h 30"/>
                <a:gd name="T2" fmla="*/ 15 w 120"/>
                <a:gd name="T3" fmla="*/ 0 h 30"/>
                <a:gd name="T4" fmla="*/ 12 w 120"/>
                <a:gd name="T5" fmla="*/ 0 h 30"/>
                <a:gd name="T6" fmla="*/ 9 w 120"/>
                <a:gd name="T7" fmla="*/ 1 h 30"/>
                <a:gd name="T8" fmla="*/ 7 w 120"/>
                <a:gd name="T9" fmla="*/ 3 h 30"/>
                <a:gd name="T10" fmla="*/ 5 w 120"/>
                <a:gd name="T11" fmla="*/ 4 h 30"/>
                <a:gd name="T12" fmla="*/ 2 w 120"/>
                <a:gd name="T13" fmla="*/ 7 h 30"/>
                <a:gd name="T14" fmla="*/ 1 w 120"/>
                <a:gd name="T15" fmla="*/ 10 h 30"/>
                <a:gd name="T16" fmla="*/ 0 w 120"/>
                <a:gd name="T17" fmla="*/ 12 h 30"/>
                <a:gd name="T18" fmla="*/ 0 w 120"/>
                <a:gd name="T19" fmla="*/ 15 h 30"/>
                <a:gd name="T20" fmla="*/ 0 w 120"/>
                <a:gd name="T21" fmla="*/ 18 h 30"/>
                <a:gd name="T22" fmla="*/ 1 w 120"/>
                <a:gd name="T23" fmla="*/ 22 h 30"/>
                <a:gd name="T24" fmla="*/ 2 w 120"/>
                <a:gd name="T25" fmla="*/ 24 h 30"/>
                <a:gd name="T26" fmla="*/ 5 w 120"/>
                <a:gd name="T27" fmla="*/ 26 h 30"/>
                <a:gd name="T28" fmla="*/ 7 w 120"/>
                <a:gd name="T29" fmla="*/ 28 h 30"/>
                <a:gd name="T30" fmla="*/ 9 w 120"/>
                <a:gd name="T31" fmla="*/ 29 h 30"/>
                <a:gd name="T32" fmla="*/ 12 w 120"/>
                <a:gd name="T33" fmla="*/ 30 h 30"/>
                <a:gd name="T34" fmla="*/ 15 w 120"/>
                <a:gd name="T35" fmla="*/ 30 h 30"/>
                <a:gd name="T36" fmla="*/ 105 w 120"/>
                <a:gd name="T37" fmla="*/ 30 h 30"/>
                <a:gd name="T38" fmla="*/ 109 w 120"/>
                <a:gd name="T39" fmla="*/ 30 h 30"/>
                <a:gd name="T40" fmla="*/ 111 w 120"/>
                <a:gd name="T41" fmla="*/ 29 h 30"/>
                <a:gd name="T42" fmla="*/ 114 w 120"/>
                <a:gd name="T43" fmla="*/ 28 h 30"/>
                <a:gd name="T44" fmla="*/ 116 w 120"/>
                <a:gd name="T45" fmla="*/ 26 h 30"/>
                <a:gd name="T46" fmla="*/ 117 w 120"/>
                <a:gd name="T47" fmla="*/ 24 h 30"/>
                <a:gd name="T48" fmla="*/ 119 w 120"/>
                <a:gd name="T49" fmla="*/ 22 h 30"/>
                <a:gd name="T50" fmla="*/ 120 w 120"/>
                <a:gd name="T51" fmla="*/ 18 h 30"/>
                <a:gd name="T52" fmla="*/ 120 w 120"/>
                <a:gd name="T53" fmla="*/ 15 h 30"/>
                <a:gd name="T54" fmla="*/ 120 w 120"/>
                <a:gd name="T55" fmla="*/ 12 h 30"/>
                <a:gd name="T56" fmla="*/ 119 w 120"/>
                <a:gd name="T57" fmla="*/ 10 h 30"/>
                <a:gd name="T58" fmla="*/ 117 w 120"/>
                <a:gd name="T59" fmla="*/ 7 h 30"/>
                <a:gd name="T60" fmla="*/ 116 w 120"/>
                <a:gd name="T61" fmla="*/ 4 h 30"/>
                <a:gd name="T62" fmla="*/ 114 w 120"/>
                <a:gd name="T63" fmla="*/ 3 h 30"/>
                <a:gd name="T64" fmla="*/ 111 w 120"/>
                <a:gd name="T65" fmla="*/ 1 h 30"/>
                <a:gd name="T66" fmla="*/ 109 w 120"/>
                <a:gd name="T67" fmla="*/ 0 h 30"/>
                <a:gd name="T68" fmla="*/ 105 w 120"/>
                <a:gd name="T6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0" h="30">
                  <a:moveTo>
                    <a:pt x="105" y="0"/>
                  </a:moveTo>
                  <a:lnTo>
                    <a:pt x="15" y="0"/>
                  </a:lnTo>
                  <a:lnTo>
                    <a:pt x="12" y="0"/>
                  </a:lnTo>
                  <a:lnTo>
                    <a:pt x="9" y="1"/>
                  </a:lnTo>
                  <a:lnTo>
                    <a:pt x="7" y="3"/>
                  </a:lnTo>
                  <a:lnTo>
                    <a:pt x="5" y="4"/>
                  </a:lnTo>
                  <a:lnTo>
                    <a:pt x="2" y="7"/>
                  </a:lnTo>
                  <a:lnTo>
                    <a:pt x="1" y="10"/>
                  </a:lnTo>
                  <a:lnTo>
                    <a:pt x="0" y="12"/>
                  </a:lnTo>
                  <a:lnTo>
                    <a:pt x="0" y="15"/>
                  </a:lnTo>
                  <a:lnTo>
                    <a:pt x="0" y="18"/>
                  </a:lnTo>
                  <a:lnTo>
                    <a:pt x="1" y="22"/>
                  </a:lnTo>
                  <a:lnTo>
                    <a:pt x="2" y="24"/>
                  </a:lnTo>
                  <a:lnTo>
                    <a:pt x="5" y="26"/>
                  </a:lnTo>
                  <a:lnTo>
                    <a:pt x="7" y="28"/>
                  </a:lnTo>
                  <a:lnTo>
                    <a:pt x="9" y="29"/>
                  </a:lnTo>
                  <a:lnTo>
                    <a:pt x="12" y="30"/>
                  </a:lnTo>
                  <a:lnTo>
                    <a:pt x="15" y="30"/>
                  </a:lnTo>
                  <a:lnTo>
                    <a:pt x="105" y="30"/>
                  </a:lnTo>
                  <a:lnTo>
                    <a:pt x="109" y="30"/>
                  </a:lnTo>
                  <a:lnTo>
                    <a:pt x="111" y="29"/>
                  </a:lnTo>
                  <a:lnTo>
                    <a:pt x="114" y="28"/>
                  </a:lnTo>
                  <a:lnTo>
                    <a:pt x="116" y="26"/>
                  </a:lnTo>
                  <a:lnTo>
                    <a:pt x="117" y="24"/>
                  </a:lnTo>
                  <a:lnTo>
                    <a:pt x="119" y="22"/>
                  </a:lnTo>
                  <a:lnTo>
                    <a:pt x="120" y="18"/>
                  </a:lnTo>
                  <a:lnTo>
                    <a:pt x="120" y="15"/>
                  </a:lnTo>
                  <a:lnTo>
                    <a:pt x="120" y="12"/>
                  </a:lnTo>
                  <a:lnTo>
                    <a:pt x="119" y="10"/>
                  </a:lnTo>
                  <a:lnTo>
                    <a:pt x="117" y="7"/>
                  </a:lnTo>
                  <a:lnTo>
                    <a:pt x="116" y="4"/>
                  </a:lnTo>
                  <a:lnTo>
                    <a:pt x="114" y="3"/>
                  </a:lnTo>
                  <a:lnTo>
                    <a:pt x="111" y="1"/>
                  </a:lnTo>
                  <a:lnTo>
                    <a:pt x="109" y="0"/>
                  </a:lnTo>
                  <a:lnTo>
                    <a:pt x="105"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5" name="Freeform 276"/>
            <p:cNvSpPr>
              <a:spLocks/>
            </p:cNvSpPr>
            <p:nvPr/>
          </p:nvSpPr>
          <p:spPr bwMode="auto">
            <a:xfrm>
              <a:off x="7042151" y="2041525"/>
              <a:ext cx="76200" cy="9525"/>
            </a:xfrm>
            <a:custGeom>
              <a:avLst/>
              <a:gdLst>
                <a:gd name="T0" fmla="*/ 15 w 241"/>
                <a:gd name="T1" fmla="*/ 30 h 30"/>
                <a:gd name="T2" fmla="*/ 226 w 241"/>
                <a:gd name="T3" fmla="*/ 30 h 30"/>
                <a:gd name="T4" fmla="*/ 230 w 241"/>
                <a:gd name="T5" fmla="*/ 29 h 30"/>
                <a:gd name="T6" fmla="*/ 232 w 241"/>
                <a:gd name="T7" fmla="*/ 29 h 30"/>
                <a:gd name="T8" fmla="*/ 235 w 241"/>
                <a:gd name="T9" fmla="*/ 27 h 30"/>
                <a:gd name="T10" fmla="*/ 237 w 241"/>
                <a:gd name="T11" fmla="*/ 26 h 30"/>
                <a:gd name="T12" fmla="*/ 239 w 241"/>
                <a:gd name="T13" fmla="*/ 23 h 30"/>
                <a:gd name="T14" fmla="*/ 240 w 241"/>
                <a:gd name="T15" fmla="*/ 21 h 30"/>
                <a:gd name="T16" fmla="*/ 241 w 241"/>
                <a:gd name="T17" fmla="*/ 18 h 30"/>
                <a:gd name="T18" fmla="*/ 241 w 241"/>
                <a:gd name="T19" fmla="*/ 15 h 30"/>
                <a:gd name="T20" fmla="*/ 241 w 241"/>
                <a:gd name="T21" fmla="*/ 12 h 30"/>
                <a:gd name="T22" fmla="*/ 240 w 241"/>
                <a:gd name="T23" fmla="*/ 9 h 30"/>
                <a:gd name="T24" fmla="*/ 239 w 241"/>
                <a:gd name="T25" fmla="*/ 7 h 30"/>
                <a:gd name="T26" fmla="*/ 237 w 241"/>
                <a:gd name="T27" fmla="*/ 5 h 30"/>
                <a:gd name="T28" fmla="*/ 235 w 241"/>
                <a:gd name="T29" fmla="*/ 3 h 30"/>
                <a:gd name="T30" fmla="*/ 232 w 241"/>
                <a:gd name="T31" fmla="*/ 1 h 30"/>
                <a:gd name="T32" fmla="*/ 230 w 241"/>
                <a:gd name="T33" fmla="*/ 0 h 30"/>
                <a:gd name="T34" fmla="*/ 226 w 241"/>
                <a:gd name="T35" fmla="*/ 0 h 30"/>
                <a:gd name="T36" fmla="*/ 15 w 241"/>
                <a:gd name="T37" fmla="*/ 0 h 30"/>
                <a:gd name="T38" fmla="*/ 13 w 241"/>
                <a:gd name="T39" fmla="*/ 0 h 30"/>
                <a:gd name="T40" fmla="*/ 10 w 241"/>
                <a:gd name="T41" fmla="*/ 1 h 30"/>
                <a:gd name="T42" fmla="*/ 8 w 241"/>
                <a:gd name="T43" fmla="*/ 3 h 30"/>
                <a:gd name="T44" fmla="*/ 4 w 241"/>
                <a:gd name="T45" fmla="*/ 5 h 30"/>
                <a:gd name="T46" fmla="*/ 3 w 241"/>
                <a:gd name="T47" fmla="*/ 7 h 30"/>
                <a:gd name="T48" fmla="*/ 1 w 241"/>
                <a:gd name="T49" fmla="*/ 9 h 30"/>
                <a:gd name="T50" fmla="*/ 1 w 241"/>
                <a:gd name="T51" fmla="*/ 12 h 30"/>
                <a:gd name="T52" fmla="*/ 0 w 241"/>
                <a:gd name="T53" fmla="*/ 15 h 30"/>
                <a:gd name="T54" fmla="*/ 1 w 241"/>
                <a:gd name="T55" fmla="*/ 18 h 30"/>
                <a:gd name="T56" fmla="*/ 1 w 241"/>
                <a:gd name="T57" fmla="*/ 21 h 30"/>
                <a:gd name="T58" fmla="*/ 3 w 241"/>
                <a:gd name="T59" fmla="*/ 23 h 30"/>
                <a:gd name="T60" fmla="*/ 4 w 241"/>
                <a:gd name="T61" fmla="*/ 26 h 30"/>
                <a:gd name="T62" fmla="*/ 8 w 241"/>
                <a:gd name="T63" fmla="*/ 27 h 30"/>
                <a:gd name="T64" fmla="*/ 10 w 241"/>
                <a:gd name="T65" fmla="*/ 29 h 30"/>
                <a:gd name="T66" fmla="*/ 13 w 241"/>
                <a:gd name="T67" fmla="*/ 29 h 30"/>
                <a:gd name="T68" fmla="*/ 15 w 241"/>
                <a:gd name="T69" fmla="*/ 30 h 30"/>
                <a:gd name="T70" fmla="*/ 15 w 241"/>
                <a:gd name="T7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1" h="30">
                  <a:moveTo>
                    <a:pt x="15" y="30"/>
                  </a:moveTo>
                  <a:lnTo>
                    <a:pt x="226" y="30"/>
                  </a:lnTo>
                  <a:lnTo>
                    <a:pt x="230" y="29"/>
                  </a:lnTo>
                  <a:lnTo>
                    <a:pt x="232" y="29"/>
                  </a:lnTo>
                  <a:lnTo>
                    <a:pt x="235" y="27"/>
                  </a:lnTo>
                  <a:lnTo>
                    <a:pt x="237" y="26"/>
                  </a:lnTo>
                  <a:lnTo>
                    <a:pt x="239" y="23"/>
                  </a:lnTo>
                  <a:lnTo>
                    <a:pt x="240" y="21"/>
                  </a:lnTo>
                  <a:lnTo>
                    <a:pt x="241" y="18"/>
                  </a:lnTo>
                  <a:lnTo>
                    <a:pt x="241" y="15"/>
                  </a:lnTo>
                  <a:lnTo>
                    <a:pt x="241" y="12"/>
                  </a:lnTo>
                  <a:lnTo>
                    <a:pt x="240" y="9"/>
                  </a:lnTo>
                  <a:lnTo>
                    <a:pt x="239" y="7"/>
                  </a:lnTo>
                  <a:lnTo>
                    <a:pt x="237" y="5"/>
                  </a:lnTo>
                  <a:lnTo>
                    <a:pt x="235" y="3"/>
                  </a:lnTo>
                  <a:lnTo>
                    <a:pt x="232" y="1"/>
                  </a:lnTo>
                  <a:lnTo>
                    <a:pt x="230" y="0"/>
                  </a:lnTo>
                  <a:lnTo>
                    <a:pt x="226" y="0"/>
                  </a:lnTo>
                  <a:lnTo>
                    <a:pt x="15" y="0"/>
                  </a:lnTo>
                  <a:lnTo>
                    <a:pt x="13" y="0"/>
                  </a:lnTo>
                  <a:lnTo>
                    <a:pt x="10" y="1"/>
                  </a:lnTo>
                  <a:lnTo>
                    <a:pt x="8" y="3"/>
                  </a:lnTo>
                  <a:lnTo>
                    <a:pt x="4" y="5"/>
                  </a:lnTo>
                  <a:lnTo>
                    <a:pt x="3" y="7"/>
                  </a:lnTo>
                  <a:lnTo>
                    <a:pt x="1" y="9"/>
                  </a:lnTo>
                  <a:lnTo>
                    <a:pt x="1" y="12"/>
                  </a:lnTo>
                  <a:lnTo>
                    <a:pt x="0" y="15"/>
                  </a:lnTo>
                  <a:lnTo>
                    <a:pt x="1" y="18"/>
                  </a:lnTo>
                  <a:lnTo>
                    <a:pt x="1" y="21"/>
                  </a:lnTo>
                  <a:lnTo>
                    <a:pt x="3" y="23"/>
                  </a:lnTo>
                  <a:lnTo>
                    <a:pt x="4" y="26"/>
                  </a:lnTo>
                  <a:lnTo>
                    <a:pt x="8" y="27"/>
                  </a:lnTo>
                  <a:lnTo>
                    <a:pt x="10" y="29"/>
                  </a:lnTo>
                  <a:lnTo>
                    <a:pt x="13" y="29"/>
                  </a:lnTo>
                  <a:lnTo>
                    <a:pt x="15" y="30"/>
                  </a:lnTo>
                  <a:lnTo>
                    <a:pt x="15" y="3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6" name="Freeform 277"/>
            <p:cNvSpPr>
              <a:spLocks/>
            </p:cNvSpPr>
            <p:nvPr/>
          </p:nvSpPr>
          <p:spPr bwMode="auto">
            <a:xfrm>
              <a:off x="7042151" y="2022475"/>
              <a:ext cx="76200" cy="9525"/>
            </a:xfrm>
            <a:custGeom>
              <a:avLst/>
              <a:gdLst>
                <a:gd name="T0" fmla="*/ 15 w 241"/>
                <a:gd name="T1" fmla="*/ 31 h 31"/>
                <a:gd name="T2" fmla="*/ 226 w 241"/>
                <a:gd name="T3" fmla="*/ 31 h 31"/>
                <a:gd name="T4" fmla="*/ 230 w 241"/>
                <a:gd name="T5" fmla="*/ 30 h 31"/>
                <a:gd name="T6" fmla="*/ 232 w 241"/>
                <a:gd name="T7" fmla="*/ 29 h 31"/>
                <a:gd name="T8" fmla="*/ 235 w 241"/>
                <a:gd name="T9" fmla="*/ 28 h 31"/>
                <a:gd name="T10" fmla="*/ 237 w 241"/>
                <a:gd name="T11" fmla="*/ 26 h 31"/>
                <a:gd name="T12" fmla="*/ 239 w 241"/>
                <a:gd name="T13" fmla="*/ 24 h 31"/>
                <a:gd name="T14" fmla="*/ 240 w 241"/>
                <a:gd name="T15" fmla="*/ 22 h 31"/>
                <a:gd name="T16" fmla="*/ 241 w 241"/>
                <a:gd name="T17" fmla="*/ 18 h 31"/>
                <a:gd name="T18" fmla="*/ 241 w 241"/>
                <a:gd name="T19" fmla="*/ 16 h 31"/>
                <a:gd name="T20" fmla="*/ 241 w 241"/>
                <a:gd name="T21" fmla="*/ 13 h 31"/>
                <a:gd name="T22" fmla="*/ 240 w 241"/>
                <a:gd name="T23" fmla="*/ 10 h 31"/>
                <a:gd name="T24" fmla="*/ 239 w 241"/>
                <a:gd name="T25" fmla="*/ 8 h 31"/>
                <a:gd name="T26" fmla="*/ 237 w 241"/>
                <a:gd name="T27" fmla="*/ 6 h 31"/>
                <a:gd name="T28" fmla="*/ 235 w 241"/>
                <a:gd name="T29" fmla="*/ 3 h 31"/>
                <a:gd name="T30" fmla="*/ 232 w 241"/>
                <a:gd name="T31" fmla="*/ 2 h 31"/>
                <a:gd name="T32" fmla="*/ 230 w 241"/>
                <a:gd name="T33" fmla="*/ 1 h 31"/>
                <a:gd name="T34" fmla="*/ 226 w 241"/>
                <a:gd name="T35" fmla="*/ 0 h 31"/>
                <a:gd name="T36" fmla="*/ 15 w 241"/>
                <a:gd name="T37" fmla="*/ 0 h 31"/>
                <a:gd name="T38" fmla="*/ 13 w 241"/>
                <a:gd name="T39" fmla="*/ 1 h 31"/>
                <a:gd name="T40" fmla="*/ 10 w 241"/>
                <a:gd name="T41" fmla="*/ 2 h 31"/>
                <a:gd name="T42" fmla="*/ 8 w 241"/>
                <a:gd name="T43" fmla="*/ 3 h 31"/>
                <a:gd name="T44" fmla="*/ 4 w 241"/>
                <a:gd name="T45" fmla="*/ 6 h 31"/>
                <a:gd name="T46" fmla="*/ 3 w 241"/>
                <a:gd name="T47" fmla="*/ 8 h 31"/>
                <a:gd name="T48" fmla="*/ 1 w 241"/>
                <a:gd name="T49" fmla="*/ 10 h 31"/>
                <a:gd name="T50" fmla="*/ 1 w 241"/>
                <a:gd name="T51" fmla="*/ 13 h 31"/>
                <a:gd name="T52" fmla="*/ 0 w 241"/>
                <a:gd name="T53" fmla="*/ 16 h 31"/>
                <a:gd name="T54" fmla="*/ 1 w 241"/>
                <a:gd name="T55" fmla="*/ 18 h 31"/>
                <a:gd name="T56" fmla="*/ 1 w 241"/>
                <a:gd name="T57" fmla="*/ 22 h 31"/>
                <a:gd name="T58" fmla="*/ 3 w 241"/>
                <a:gd name="T59" fmla="*/ 24 h 31"/>
                <a:gd name="T60" fmla="*/ 4 w 241"/>
                <a:gd name="T61" fmla="*/ 26 h 31"/>
                <a:gd name="T62" fmla="*/ 8 w 241"/>
                <a:gd name="T63" fmla="*/ 28 h 31"/>
                <a:gd name="T64" fmla="*/ 10 w 241"/>
                <a:gd name="T65" fmla="*/ 29 h 31"/>
                <a:gd name="T66" fmla="*/ 13 w 241"/>
                <a:gd name="T67" fmla="*/ 30 h 31"/>
                <a:gd name="T68" fmla="*/ 15 w 241"/>
                <a:gd name="T6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1" h="31">
                  <a:moveTo>
                    <a:pt x="15" y="31"/>
                  </a:moveTo>
                  <a:lnTo>
                    <a:pt x="226" y="31"/>
                  </a:lnTo>
                  <a:lnTo>
                    <a:pt x="230" y="30"/>
                  </a:lnTo>
                  <a:lnTo>
                    <a:pt x="232" y="29"/>
                  </a:lnTo>
                  <a:lnTo>
                    <a:pt x="235" y="28"/>
                  </a:lnTo>
                  <a:lnTo>
                    <a:pt x="237" y="26"/>
                  </a:lnTo>
                  <a:lnTo>
                    <a:pt x="239" y="24"/>
                  </a:lnTo>
                  <a:lnTo>
                    <a:pt x="240" y="22"/>
                  </a:lnTo>
                  <a:lnTo>
                    <a:pt x="241" y="18"/>
                  </a:lnTo>
                  <a:lnTo>
                    <a:pt x="241" y="16"/>
                  </a:lnTo>
                  <a:lnTo>
                    <a:pt x="241" y="13"/>
                  </a:lnTo>
                  <a:lnTo>
                    <a:pt x="240" y="10"/>
                  </a:lnTo>
                  <a:lnTo>
                    <a:pt x="239" y="8"/>
                  </a:lnTo>
                  <a:lnTo>
                    <a:pt x="237" y="6"/>
                  </a:lnTo>
                  <a:lnTo>
                    <a:pt x="235" y="3"/>
                  </a:lnTo>
                  <a:lnTo>
                    <a:pt x="232" y="2"/>
                  </a:lnTo>
                  <a:lnTo>
                    <a:pt x="230" y="1"/>
                  </a:lnTo>
                  <a:lnTo>
                    <a:pt x="226" y="0"/>
                  </a:lnTo>
                  <a:lnTo>
                    <a:pt x="15" y="0"/>
                  </a:lnTo>
                  <a:lnTo>
                    <a:pt x="13" y="1"/>
                  </a:lnTo>
                  <a:lnTo>
                    <a:pt x="10" y="2"/>
                  </a:lnTo>
                  <a:lnTo>
                    <a:pt x="8" y="3"/>
                  </a:lnTo>
                  <a:lnTo>
                    <a:pt x="4" y="6"/>
                  </a:lnTo>
                  <a:lnTo>
                    <a:pt x="3" y="8"/>
                  </a:lnTo>
                  <a:lnTo>
                    <a:pt x="1" y="10"/>
                  </a:lnTo>
                  <a:lnTo>
                    <a:pt x="1" y="13"/>
                  </a:lnTo>
                  <a:lnTo>
                    <a:pt x="0" y="16"/>
                  </a:lnTo>
                  <a:lnTo>
                    <a:pt x="1" y="18"/>
                  </a:lnTo>
                  <a:lnTo>
                    <a:pt x="1" y="22"/>
                  </a:lnTo>
                  <a:lnTo>
                    <a:pt x="3" y="24"/>
                  </a:lnTo>
                  <a:lnTo>
                    <a:pt x="4" y="26"/>
                  </a:lnTo>
                  <a:lnTo>
                    <a:pt x="8" y="28"/>
                  </a:lnTo>
                  <a:lnTo>
                    <a:pt x="10" y="29"/>
                  </a:lnTo>
                  <a:lnTo>
                    <a:pt x="13" y="30"/>
                  </a:lnTo>
                  <a:lnTo>
                    <a:pt x="15" y="31"/>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7" name="Freeform 278"/>
            <p:cNvSpPr>
              <a:spLocks/>
            </p:cNvSpPr>
            <p:nvPr/>
          </p:nvSpPr>
          <p:spPr bwMode="auto">
            <a:xfrm>
              <a:off x="7042151" y="2060575"/>
              <a:ext cx="76200" cy="9525"/>
            </a:xfrm>
            <a:custGeom>
              <a:avLst/>
              <a:gdLst>
                <a:gd name="T0" fmla="*/ 15 w 241"/>
                <a:gd name="T1" fmla="*/ 31 h 31"/>
                <a:gd name="T2" fmla="*/ 226 w 241"/>
                <a:gd name="T3" fmla="*/ 31 h 31"/>
                <a:gd name="T4" fmla="*/ 230 w 241"/>
                <a:gd name="T5" fmla="*/ 31 h 31"/>
                <a:gd name="T6" fmla="*/ 232 w 241"/>
                <a:gd name="T7" fmla="*/ 29 h 31"/>
                <a:gd name="T8" fmla="*/ 235 w 241"/>
                <a:gd name="T9" fmla="*/ 27 h 31"/>
                <a:gd name="T10" fmla="*/ 237 w 241"/>
                <a:gd name="T11" fmla="*/ 26 h 31"/>
                <a:gd name="T12" fmla="*/ 239 w 241"/>
                <a:gd name="T13" fmla="*/ 24 h 31"/>
                <a:gd name="T14" fmla="*/ 240 w 241"/>
                <a:gd name="T15" fmla="*/ 21 h 31"/>
                <a:gd name="T16" fmla="*/ 241 w 241"/>
                <a:gd name="T17" fmla="*/ 19 h 31"/>
                <a:gd name="T18" fmla="*/ 241 w 241"/>
                <a:gd name="T19" fmla="*/ 16 h 31"/>
                <a:gd name="T20" fmla="*/ 241 w 241"/>
                <a:gd name="T21" fmla="*/ 12 h 31"/>
                <a:gd name="T22" fmla="*/ 240 w 241"/>
                <a:gd name="T23" fmla="*/ 9 h 31"/>
                <a:gd name="T24" fmla="*/ 239 w 241"/>
                <a:gd name="T25" fmla="*/ 7 h 31"/>
                <a:gd name="T26" fmla="*/ 237 w 241"/>
                <a:gd name="T27" fmla="*/ 5 h 31"/>
                <a:gd name="T28" fmla="*/ 235 w 241"/>
                <a:gd name="T29" fmla="*/ 3 h 31"/>
                <a:gd name="T30" fmla="*/ 232 w 241"/>
                <a:gd name="T31" fmla="*/ 2 h 31"/>
                <a:gd name="T32" fmla="*/ 230 w 241"/>
                <a:gd name="T33" fmla="*/ 0 h 31"/>
                <a:gd name="T34" fmla="*/ 226 w 241"/>
                <a:gd name="T35" fmla="*/ 0 h 31"/>
                <a:gd name="T36" fmla="*/ 15 w 241"/>
                <a:gd name="T37" fmla="*/ 0 h 31"/>
                <a:gd name="T38" fmla="*/ 13 w 241"/>
                <a:gd name="T39" fmla="*/ 0 h 31"/>
                <a:gd name="T40" fmla="*/ 10 w 241"/>
                <a:gd name="T41" fmla="*/ 2 h 31"/>
                <a:gd name="T42" fmla="*/ 8 w 241"/>
                <a:gd name="T43" fmla="*/ 3 h 31"/>
                <a:gd name="T44" fmla="*/ 4 w 241"/>
                <a:gd name="T45" fmla="*/ 5 h 31"/>
                <a:gd name="T46" fmla="*/ 3 w 241"/>
                <a:gd name="T47" fmla="*/ 7 h 31"/>
                <a:gd name="T48" fmla="*/ 1 w 241"/>
                <a:gd name="T49" fmla="*/ 9 h 31"/>
                <a:gd name="T50" fmla="*/ 1 w 241"/>
                <a:gd name="T51" fmla="*/ 12 h 31"/>
                <a:gd name="T52" fmla="*/ 0 w 241"/>
                <a:gd name="T53" fmla="*/ 16 h 31"/>
                <a:gd name="T54" fmla="*/ 1 w 241"/>
                <a:gd name="T55" fmla="*/ 19 h 31"/>
                <a:gd name="T56" fmla="*/ 1 w 241"/>
                <a:gd name="T57" fmla="*/ 21 h 31"/>
                <a:gd name="T58" fmla="*/ 3 w 241"/>
                <a:gd name="T59" fmla="*/ 24 h 31"/>
                <a:gd name="T60" fmla="*/ 4 w 241"/>
                <a:gd name="T61" fmla="*/ 26 h 31"/>
                <a:gd name="T62" fmla="*/ 8 w 241"/>
                <a:gd name="T63" fmla="*/ 27 h 31"/>
                <a:gd name="T64" fmla="*/ 10 w 241"/>
                <a:gd name="T65" fmla="*/ 29 h 31"/>
                <a:gd name="T66" fmla="*/ 13 w 241"/>
                <a:gd name="T67" fmla="*/ 31 h 31"/>
                <a:gd name="T68" fmla="*/ 15 w 241"/>
                <a:gd name="T6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1" h="31">
                  <a:moveTo>
                    <a:pt x="15" y="31"/>
                  </a:moveTo>
                  <a:lnTo>
                    <a:pt x="226" y="31"/>
                  </a:lnTo>
                  <a:lnTo>
                    <a:pt x="230" y="31"/>
                  </a:lnTo>
                  <a:lnTo>
                    <a:pt x="232" y="29"/>
                  </a:lnTo>
                  <a:lnTo>
                    <a:pt x="235" y="27"/>
                  </a:lnTo>
                  <a:lnTo>
                    <a:pt x="237" y="26"/>
                  </a:lnTo>
                  <a:lnTo>
                    <a:pt x="239" y="24"/>
                  </a:lnTo>
                  <a:lnTo>
                    <a:pt x="240" y="21"/>
                  </a:lnTo>
                  <a:lnTo>
                    <a:pt x="241" y="19"/>
                  </a:lnTo>
                  <a:lnTo>
                    <a:pt x="241" y="16"/>
                  </a:lnTo>
                  <a:lnTo>
                    <a:pt x="241" y="12"/>
                  </a:lnTo>
                  <a:lnTo>
                    <a:pt x="240" y="9"/>
                  </a:lnTo>
                  <a:lnTo>
                    <a:pt x="239" y="7"/>
                  </a:lnTo>
                  <a:lnTo>
                    <a:pt x="237" y="5"/>
                  </a:lnTo>
                  <a:lnTo>
                    <a:pt x="235" y="3"/>
                  </a:lnTo>
                  <a:lnTo>
                    <a:pt x="232" y="2"/>
                  </a:lnTo>
                  <a:lnTo>
                    <a:pt x="230" y="0"/>
                  </a:lnTo>
                  <a:lnTo>
                    <a:pt x="226" y="0"/>
                  </a:lnTo>
                  <a:lnTo>
                    <a:pt x="15" y="0"/>
                  </a:lnTo>
                  <a:lnTo>
                    <a:pt x="13" y="0"/>
                  </a:lnTo>
                  <a:lnTo>
                    <a:pt x="10" y="2"/>
                  </a:lnTo>
                  <a:lnTo>
                    <a:pt x="8" y="3"/>
                  </a:lnTo>
                  <a:lnTo>
                    <a:pt x="4" y="5"/>
                  </a:lnTo>
                  <a:lnTo>
                    <a:pt x="3" y="7"/>
                  </a:lnTo>
                  <a:lnTo>
                    <a:pt x="1" y="9"/>
                  </a:lnTo>
                  <a:lnTo>
                    <a:pt x="1" y="12"/>
                  </a:lnTo>
                  <a:lnTo>
                    <a:pt x="0" y="16"/>
                  </a:lnTo>
                  <a:lnTo>
                    <a:pt x="1" y="19"/>
                  </a:lnTo>
                  <a:lnTo>
                    <a:pt x="1" y="21"/>
                  </a:lnTo>
                  <a:lnTo>
                    <a:pt x="3" y="24"/>
                  </a:lnTo>
                  <a:lnTo>
                    <a:pt x="4" y="26"/>
                  </a:lnTo>
                  <a:lnTo>
                    <a:pt x="8" y="27"/>
                  </a:lnTo>
                  <a:lnTo>
                    <a:pt x="10" y="29"/>
                  </a:lnTo>
                  <a:lnTo>
                    <a:pt x="13" y="31"/>
                  </a:lnTo>
                  <a:lnTo>
                    <a:pt x="15" y="31"/>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8" name="Freeform 279"/>
            <p:cNvSpPr>
              <a:spLocks/>
            </p:cNvSpPr>
            <p:nvPr/>
          </p:nvSpPr>
          <p:spPr bwMode="auto">
            <a:xfrm>
              <a:off x="7042151" y="2079625"/>
              <a:ext cx="76200" cy="9525"/>
            </a:xfrm>
            <a:custGeom>
              <a:avLst/>
              <a:gdLst>
                <a:gd name="T0" fmla="*/ 15 w 241"/>
                <a:gd name="T1" fmla="*/ 30 h 30"/>
                <a:gd name="T2" fmla="*/ 226 w 241"/>
                <a:gd name="T3" fmla="*/ 30 h 30"/>
                <a:gd name="T4" fmla="*/ 230 w 241"/>
                <a:gd name="T5" fmla="*/ 30 h 30"/>
                <a:gd name="T6" fmla="*/ 232 w 241"/>
                <a:gd name="T7" fmla="*/ 29 h 30"/>
                <a:gd name="T8" fmla="*/ 235 w 241"/>
                <a:gd name="T9" fmla="*/ 27 h 30"/>
                <a:gd name="T10" fmla="*/ 237 w 241"/>
                <a:gd name="T11" fmla="*/ 25 h 30"/>
                <a:gd name="T12" fmla="*/ 239 w 241"/>
                <a:gd name="T13" fmla="*/ 23 h 30"/>
                <a:gd name="T14" fmla="*/ 240 w 241"/>
                <a:gd name="T15" fmla="*/ 20 h 30"/>
                <a:gd name="T16" fmla="*/ 241 w 241"/>
                <a:gd name="T17" fmla="*/ 18 h 30"/>
                <a:gd name="T18" fmla="*/ 241 w 241"/>
                <a:gd name="T19" fmla="*/ 15 h 30"/>
                <a:gd name="T20" fmla="*/ 241 w 241"/>
                <a:gd name="T21" fmla="*/ 11 h 30"/>
                <a:gd name="T22" fmla="*/ 240 w 241"/>
                <a:gd name="T23" fmla="*/ 8 h 30"/>
                <a:gd name="T24" fmla="*/ 239 w 241"/>
                <a:gd name="T25" fmla="*/ 6 h 30"/>
                <a:gd name="T26" fmla="*/ 237 w 241"/>
                <a:gd name="T27" fmla="*/ 4 h 30"/>
                <a:gd name="T28" fmla="*/ 235 w 241"/>
                <a:gd name="T29" fmla="*/ 2 h 30"/>
                <a:gd name="T30" fmla="*/ 232 w 241"/>
                <a:gd name="T31" fmla="*/ 1 h 30"/>
                <a:gd name="T32" fmla="*/ 230 w 241"/>
                <a:gd name="T33" fmla="*/ 0 h 30"/>
                <a:gd name="T34" fmla="*/ 226 w 241"/>
                <a:gd name="T35" fmla="*/ 0 h 30"/>
                <a:gd name="T36" fmla="*/ 15 w 241"/>
                <a:gd name="T37" fmla="*/ 0 h 30"/>
                <a:gd name="T38" fmla="*/ 13 w 241"/>
                <a:gd name="T39" fmla="*/ 0 h 30"/>
                <a:gd name="T40" fmla="*/ 10 w 241"/>
                <a:gd name="T41" fmla="*/ 1 h 30"/>
                <a:gd name="T42" fmla="*/ 8 w 241"/>
                <a:gd name="T43" fmla="*/ 2 h 30"/>
                <a:gd name="T44" fmla="*/ 4 w 241"/>
                <a:gd name="T45" fmla="*/ 4 h 30"/>
                <a:gd name="T46" fmla="*/ 3 w 241"/>
                <a:gd name="T47" fmla="*/ 6 h 30"/>
                <a:gd name="T48" fmla="*/ 1 w 241"/>
                <a:gd name="T49" fmla="*/ 8 h 30"/>
                <a:gd name="T50" fmla="*/ 1 w 241"/>
                <a:gd name="T51" fmla="*/ 11 h 30"/>
                <a:gd name="T52" fmla="*/ 0 w 241"/>
                <a:gd name="T53" fmla="*/ 15 h 30"/>
                <a:gd name="T54" fmla="*/ 1 w 241"/>
                <a:gd name="T55" fmla="*/ 18 h 30"/>
                <a:gd name="T56" fmla="*/ 1 w 241"/>
                <a:gd name="T57" fmla="*/ 20 h 30"/>
                <a:gd name="T58" fmla="*/ 3 w 241"/>
                <a:gd name="T59" fmla="*/ 23 h 30"/>
                <a:gd name="T60" fmla="*/ 4 w 241"/>
                <a:gd name="T61" fmla="*/ 25 h 30"/>
                <a:gd name="T62" fmla="*/ 8 w 241"/>
                <a:gd name="T63" fmla="*/ 27 h 30"/>
                <a:gd name="T64" fmla="*/ 10 w 241"/>
                <a:gd name="T65" fmla="*/ 29 h 30"/>
                <a:gd name="T66" fmla="*/ 13 w 241"/>
                <a:gd name="T67" fmla="*/ 30 h 30"/>
                <a:gd name="T68" fmla="*/ 15 w 241"/>
                <a:gd name="T69" fmla="*/ 30 h 30"/>
                <a:gd name="T70" fmla="*/ 15 w 241"/>
                <a:gd name="T7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1" h="30">
                  <a:moveTo>
                    <a:pt x="15" y="30"/>
                  </a:moveTo>
                  <a:lnTo>
                    <a:pt x="226" y="30"/>
                  </a:lnTo>
                  <a:lnTo>
                    <a:pt x="230" y="30"/>
                  </a:lnTo>
                  <a:lnTo>
                    <a:pt x="232" y="29"/>
                  </a:lnTo>
                  <a:lnTo>
                    <a:pt x="235" y="27"/>
                  </a:lnTo>
                  <a:lnTo>
                    <a:pt x="237" y="25"/>
                  </a:lnTo>
                  <a:lnTo>
                    <a:pt x="239" y="23"/>
                  </a:lnTo>
                  <a:lnTo>
                    <a:pt x="240" y="20"/>
                  </a:lnTo>
                  <a:lnTo>
                    <a:pt x="241" y="18"/>
                  </a:lnTo>
                  <a:lnTo>
                    <a:pt x="241" y="15"/>
                  </a:lnTo>
                  <a:lnTo>
                    <a:pt x="241" y="11"/>
                  </a:lnTo>
                  <a:lnTo>
                    <a:pt x="240" y="8"/>
                  </a:lnTo>
                  <a:lnTo>
                    <a:pt x="239" y="6"/>
                  </a:lnTo>
                  <a:lnTo>
                    <a:pt x="237" y="4"/>
                  </a:lnTo>
                  <a:lnTo>
                    <a:pt x="235" y="2"/>
                  </a:lnTo>
                  <a:lnTo>
                    <a:pt x="232" y="1"/>
                  </a:lnTo>
                  <a:lnTo>
                    <a:pt x="230" y="0"/>
                  </a:lnTo>
                  <a:lnTo>
                    <a:pt x="226" y="0"/>
                  </a:lnTo>
                  <a:lnTo>
                    <a:pt x="15" y="0"/>
                  </a:lnTo>
                  <a:lnTo>
                    <a:pt x="13" y="0"/>
                  </a:lnTo>
                  <a:lnTo>
                    <a:pt x="10" y="1"/>
                  </a:lnTo>
                  <a:lnTo>
                    <a:pt x="8" y="2"/>
                  </a:lnTo>
                  <a:lnTo>
                    <a:pt x="4" y="4"/>
                  </a:lnTo>
                  <a:lnTo>
                    <a:pt x="3" y="6"/>
                  </a:lnTo>
                  <a:lnTo>
                    <a:pt x="1" y="8"/>
                  </a:lnTo>
                  <a:lnTo>
                    <a:pt x="1" y="11"/>
                  </a:lnTo>
                  <a:lnTo>
                    <a:pt x="0" y="15"/>
                  </a:lnTo>
                  <a:lnTo>
                    <a:pt x="1" y="18"/>
                  </a:lnTo>
                  <a:lnTo>
                    <a:pt x="1" y="20"/>
                  </a:lnTo>
                  <a:lnTo>
                    <a:pt x="3" y="23"/>
                  </a:lnTo>
                  <a:lnTo>
                    <a:pt x="4" y="25"/>
                  </a:lnTo>
                  <a:lnTo>
                    <a:pt x="8" y="27"/>
                  </a:lnTo>
                  <a:lnTo>
                    <a:pt x="10" y="29"/>
                  </a:lnTo>
                  <a:lnTo>
                    <a:pt x="13" y="30"/>
                  </a:lnTo>
                  <a:lnTo>
                    <a:pt x="15" y="30"/>
                  </a:lnTo>
                  <a:lnTo>
                    <a:pt x="15" y="3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9" name="Freeform 280"/>
            <p:cNvSpPr>
              <a:spLocks/>
            </p:cNvSpPr>
            <p:nvPr/>
          </p:nvSpPr>
          <p:spPr bwMode="auto">
            <a:xfrm>
              <a:off x="7042151" y="2098675"/>
              <a:ext cx="76200" cy="9525"/>
            </a:xfrm>
            <a:custGeom>
              <a:avLst/>
              <a:gdLst>
                <a:gd name="T0" fmla="*/ 15 w 241"/>
                <a:gd name="T1" fmla="*/ 30 h 30"/>
                <a:gd name="T2" fmla="*/ 226 w 241"/>
                <a:gd name="T3" fmla="*/ 30 h 30"/>
                <a:gd name="T4" fmla="*/ 230 w 241"/>
                <a:gd name="T5" fmla="*/ 30 h 30"/>
                <a:gd name="T6" fmla="*/ 232 w 241"/>
                <a:gd name="T7" fmla="*/ 29 h 30"/>
                <a:gd name="T8" fmla="*/ 235 w 241"/>
                <a:gd name="T9" fmla="*/ 28 h 30"/>
                <a:gd name="T10" fmla="*/ 237 w 241"/>
                <a:gd name="T11" fmla="*/ 25 h 30"/>
                <a:gd name="T12" fmla="*/ 239 w 241"/>
                <a:gd name="T13" fmla="*/ 23 h 30"/>
                <a:gd name="T14" fmla="*/ 240 w 241"/>
                <a:gd name="T15" fmla="*/ 21 h 30"/>
                <a:gd name="T16" fmla="*/ 241 w 241"/>
                <a:gd name="T17" fmla="*/ 18 h 30"/>
                <a:gd name="T18" fmla="*/ 241 w 241"/>
                <a:gd name="T19" fmla="*/ 15 h 30"/>
                <a:gd name="T20" fmla="*/ 241 w 241"/>
                <a:gd name="T21" fmla="*/ 11 h 30"/>
                <a:gd name="T22" fmla="*/ 240 w 241"/>
                <a:gd name="T23" fmla="*/ 9 h 30"/>
                <a:gd name="T24" fmla="*/ 239 w 241"/>
                <a:gd name="T25" fmla="*/ 6 h 30"/>
                <a:gd name="T26" fmla="*/ 237 w 241"/>
                <a:gd name="T27" fmla="*/ 4 h 30"/>
                <a:gd name="T28" fmla="*/ 235 w 241"/>
                <a:gd name="T29" fmla="*/ 2 h 30"/>
                <a:gd name="T30" fmla="*/ 232 w 241"/>
                <a:gd name="T31" fmla="*/ 1 h 30"/>
                <a:gd name="T32" fmla="*/ 230 w 241"/>
                <a:gd name="T33" fmla="*/ 0 h 30"/>
                <a:gd name="T34" fmla="*/ 226 w 241"/>
                <a:gd name="T35" fmla="*/ 0 h 30"/>
                <a:gd name="T36" fmla="*/ 15 w 241"/>
                <a:gd name="T37" fmla="*/ 0 h 30"/>
                <a:gd name="T38" fmla="*/ 13 w 241"/>
                <a:gd name="T39" fmla="*/ 0 h 30"/>
                <a:gd name="T40" fmla="*/ 10 w 241"/>
                <a:gd name="T41" fmla="*/ 1 h 30"/>
                <a:gd name="T42" fmla="*/ 8 w 241"/>
                <a:gd name="T43" fmla="*/ 2 h 30"/>
                <a:gd name="T44" fmla="*/ 4 w 241"/>
                <a:gd name="T45" fmla="*/ 4 h 30"/>
                <a:gd name="T46" fmla="*/ 3 w 241"/>
                <a:gd name="T47" fmla="*/ 6 h 30"/>
                <a:gd name="T48" fmla="*/ 1 w 241"/>
                <a:gd name="T49" fmla="*/ 9 h 30"/>
                <a:gd name="T50" fmla="*/ 1 w 241"/>
                <a:gd name="T51" fmla="*/ 11 h 30"/>
                <a:gd name="T52" fmla="*/ 0 w 241"/>
                <a:gd name="T53" fmla="*/ 15 h 30"/>
                <a:gd name="T54" fmla="*/ 1 w 241"/>
                <a:gd name="T55" fmla="*/ 18 h 30"/>
                <a:gd name="T56" fmla="*/ 1 w 241"/>
                <a:gd name="T57" fmla="*/ 21 h 30"/>
                <a:gd name="T58" fmla="*/ 3 w 241"/>
                <a:gd name="T59" fmla="*/ 23 h 30"/>
                <a:gd name="T60" fmla="*/ 4 w 241"/>
                <a:gd name="T61" fmla="*/ 25 h 30"/>
                <a:gd name="T62" fmla="*/ 8 w 241"/>
                <a:gd name="T63" fmla="*/ 28 h 30"/>
                <a:gd name="T64" fmla="*/ 10 w 241"/>
                <a:gd name="T65" fmla="*/ 29 h 30"/>
                <a:gd name="T66" fmla="*/ 13 w 241"/>
                <a:gd name="T67" fmla="*/ 30 h 30"/>
                <a:gd name="T68" fmla="*/ 15 w 241"/>
                <a:gd name="T6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1" h="30">
                  <a:moveTo>
                    <a:pt x="15" y="30"/>
                  </a:moveTo>
                  <a:lnTo>
                    <a:pt x="226" y="30"/>
                  </a:lnTo>
                  <a:lnTo>
                    <a:pt x="230" y="30"/>
                  </a:lnTo>
                  <a:lnTo>
                    <a:pt x="232" y="29"/>
                  </a:lnTo>
                  <a:lnTo>
                    <a:pt x="235" y="28"/>
                  </a:lnTo>
                  <a:lnTo>
                    <a:pt x="237" y="25"/>
                  </a:lnTo>
                  <a:lnTo>
                    <a:pt x="239" y="23"/>
                  </a:lnTo>
                  <a:lnTo>
                    <a:pt x="240" y="21"/>
                  </a:lnTo>
                  <a:lnTo>
                    <a:pt x="241" y="18"/>
                  </a:lnTo>
                  <a:lnTo>
                    <a:pt x="241" y="15"/>
                  </a:lnTo>
                  <a:lnTo>
                    <a:pt x="241" y="11"/>
                  </a:lnTo>
                  <a:lnTo>
                    <a:pt x="240" y="9"/>
                  </a:lnTo>
                  <a:lnTo>
                    <a:pt x="239" y="6"/>
                  </a:lnTo>
                  <a:lnTo>
                    <a:pt x="237" y="4"/>
                  </a:lnTo>
                  <a:lnTo>
                    <a:pt x="235" y="2"/>
                  </a:lnTo>
                  <a:lnTo>
                    <a:pt x="232" y="1"/>
                  </a:lnTo>
                  <a:lnTo>
                    <a:pt x="230" y="0"/>
                  </a:lnTo>
                  <a:lnTo>
                    <a:pt x="226" y="0"/>
                  </a:lnTo>
                  <a:lnTo>
                    <a:pt x="15" y="0"/>
                  </a:lnTo>
                  <a:lnTo>
                    <a:pt x="13" y="0"/>
                  </a:lnTo>
                  <a:lnTo>
                    <a:pt x="10" y="1"/>
                  </a:lnTo>
                  <a:lnTo>
                    <a:pt x="8" y="2"/>
                  </a:lnTo>
                  <a:lnTo>
                    <a:pt x="4" y="4"/>
                  </a:lnTo>
                  <a:lnTo>
                    <a:pt x="3" y="6"/>
                  </a:lnTo>
                  <a:lnTo>
                    <a:pt x="1" y="9"/>
                  </a:lnTo>
                  <a:lnTo>
                    <a:pt x="1" y="11"/>
                  </a:lnTo>
                  <a:lnTo>
                    <a:pt x="0" y="15"/>
                  </a:lnTo>
                  <a:lnTo>
                    <a:pt x="1" y="18"/>
                  </a:lnTo>
                  <a:lnTo>
                    <a:pt x="1" y="21"/>
                  </a:lnTo>
                  <a:lnTo>
                    <a:pt x="3" y="23"/>
                  </a:lnTo>
                  <a:lnTo>
                    <a:pt x="4" y="25"/>
                  </a:lnTo>
                  <a:lnTo>
                    <a:pt x="8" y="28"/>
                  </a:lnTo>
                  <a:lnTo>
                    <a:pt x="10" y="29"/>
                  </a:lnTo>
                  <a:lnTo>
                    <a:pt x="13" y="30"/>
                  </a:lnTo>
                  <a:lnTo>
                    <a:pt x="15" y="3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0" name="Freeform 281"/>
            <p:cNvSpPr>
              <a:spLocks/>
            </p:cNvSpPr>
            <p:nvPr/>
          </p:nvSpPr>
          <p:spPr bwMode="auto">
            <a:xfrm>
              <a:off x="7042151" y="2117725"/>
              <a:ext cx="76200" cy="9525"/>
            </a:xfrm>
            <a:custGeom>
              <a:avLst/>
              <a:gdLst>
                <a:gd name="T0" fmla="*/ 15 w 241"/>
                <a:gd name="T1" fmla="*/ 30 h 30"/>
                <a:gd name="T2" fmla="*/ 226 w 241"/>
                <a:gd name="T3" fmla="*/ 30 h 30"/>
                <a:gd name="T4" fmla="*/ 230 w 241"/>
                <a:gd name="T5" fmla="*/ 30 h 30"/>
                <a:gd name="T6" fmla="*/ 232 w 241"/>
                <a:gd name="T7" fmla="*/ 29 h 30"/>
                <a:gd name="T8" fmla="*/ 235 w 241"/>
                <a:gd name="T9" fmla="*/ 28 h 30"/>
                <a:gd name="T10" fmla="*/ 237 w 241"/>
                <a:gd name="T11" fmla="*/ 25 h 30"/>
                <a:gd name="T12" fmla="*/ 239 w 241"/>
                <a:gd name="T13" fmla="*/ 23 h 30"/>
                <a:gd name="T14" fmla="*/ 240 w 241"/>
                <a:gd name="T15" fmla="*/ 21 h 30"/>
                <a:gd name="T16" fmla="*/ 241 w 241"/>
                <a:gd name="T17" fmla="*/ 18 h 30"/>
                <a:gd name="T18" fmla="*/ 241 w 241"/>
                <a:gd name="T19" fmla="*/ 15 h 30"/>
                <a:gd name="T20" fmla="*/ 241 w 241"/>
                <a:gd name="T21" fmla="*/ 12 h 30"/>
                <a:gd name="T22" fmla="*/ 240 w 241"/>
                <a:gd name="T23" fmla="*/ 9 h 30"/>
                <a:gd name="T24" fmla="*/ 239 w 241"/>
                <a:gd name="T25" fmla="*/ 6 h 30"/>
                <a:gd name="T26" fmla="*/ 237 w 241"/>
                <a:gd name="T27" fmla="*/ 4 h 30"/>
                <a:gd name="T28" fmla="*/ 235 w 241"/>
                <a:gd name="T29" fmla="*/ 3 h 30"/>
                <a:gd name="T30" fmla="*/ 232 w 241"/>
                <a:gd name="T31" fmla="*/ 1 h 30"/>
                <a:gd name="T32" fmla="*/ 230 w 241"/>
                <a:gd name="T33" fmla="*/ 0 h 30"/>
                <a:gd name="T34" fmla="*/ 226 w 241"/>
                <a:gd name="T35" fmla="*/ 0 h 30"/>
                <a:gd name="T36" fmla="*/ 15 w 241"/>
                <a:gd name="T37" fmla="*/ 0 h 30"/>
                <a:gd name="T38" fmla="*/ 13 w 241"/>
                <a:gd name="T39" fmla="*/ 0 h 30"/>
                <a:gd name="T40" fmla="*/ 10 w 241"/>
                <a:gd name="T41" fmla="*/ 1 h 30"/>
                <a:gd name="T42" fmla="*/ 8 w 241"/>
                <a:gd name="T43" fmla="*/ 3 h 30"/>
                <a:gd name="T44" fmla="*/ 4 w 241"/>
                <a:gd name="T45" fmla="*/ 4 h 30"/>
                <a:gd name="T46" fmla="*/ 3 w 241"/>
                <a:gd name="T47" fmla="*/ 6 h 30"/>
                <a:gd name="T48" fmla="*/ 1 w 241"/>
                <a:gd name="T49" fmla="*/ 9 h 30"/>
                <a:gd name="T50" fmla="*/ 1 w 241"/>
                <a:gd name="T51" fmla="*/ 12 h 30"/>
                <a:gd name="T52" fmla="*/ 0 w 241"/>
                <a:gd name="T53" fmla="*/ 15 h 30"/>
                <a:gd name="T54" fmla="*/ 1 w 241"/>
                <a:gd name="T55" fmla="*/ 18 h 30"/>
                <a:gd name="T56" fmla="*/ 1 w 241"/>
                <a:gd name="T57" fmla="*/ 21 h 30"/>
                <a:gd name="T58" fmla="*/ 3 w 241"/>
                <a:gd name="T59" fmla="*/ 23 h 30"/>
                <a:gd name="T60" fmla="*/ 4 w 241"/>
                <a:gd name="T61" fmla="*/ 25 h 30"/>
                <a:gd name="T62" fmla="*/ 8 w 241"/>
                <a:gd name="T63" fmla="*/ 28 h 30"/>
                <a:gd name="T64" fmla="*/ 10 w 241"/>
                <a:gd name="T65" fmla="*/ 29 h 30"/>
                <a:gd name="T66" fmla="*/ 13 w 241"/>
                <a:gd name="T67" fmla="*/ 30 h 30"/>
                <a:gd name="T68" fmla="*/ 15 w 241"/>
                <a:gd name="T69" fmla="*/ 30 h 30"/>
                <a:gd name="T70" fmla="*/ 15 w 241"/>
                <a:gd name="T7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1" h="30">
                  <a:moveTo>
                    <a:pt x="15" y="30"/>
                  </a:moveTo>
                  <a:lnTo>
                    <a:pt x="226" y="30"/>
                  </a:lnTo>
                  <a:lnTo>
                    <a:pt x="230" y="30"/>
                  </a:lnTo>
                  <a:lnTo>
                    <a:pt x="232" y="29"/>
                  </a:lnTo>
                  <a:lnTo>
                    <a:pt x="235" y="28"/>
                  </a:lnTo>
                  <a:lnTo>
                    <a:pt x="237" y="25"/>
                  </a:lnTo>
                  <a:lnTo>
                    <a:pt x="239" y="23"/>
                  </a:lnTo>
                  <a:lnTo>
                    <a:pt x="240" y="21"/>
                  </a:lnTo>
                  <a:lnTo>
                    <a:pt x="241" y="18"/>
                  </a:lnTo>
                  <a:lnTo>
                    <a:pt x="241" y="15"/>
                  </a:lnTo>
                  <a:lnTo>
                    <a:pt x="241" y="12"/>
                  </a:lnTo>
                  <a:lnTo>
                    <a:pt x="240" y="9"/>
                  </a:lnTo>
                  <a:lnTo>
                    <a:pt x="239" y="6"/>
                  </a:lnTo>
                  <a:lnTo>
                    <a:pt x="237" y="4"/>
                  </a:lnTo>
                  <a:lnTo>
                    <a:pt x="235" y="3"/>
                  </a:lnTo>
                  <a:lnTo>
                    <a:pt x="232" y="1"/>
                  </a:lnTo>
                  <a:lnTo>
                    <a:pt x="230" y="0"/>
                  </a:lnTo>
                  <a:lnTo>
                    <a:pt x="226" y="0"/>
                  </a:lnTo>
                  <a:lnTo>
                    <a:pt x="15" y="0"/>
                  </a:lnTo>
                  <a:lnTo>
                    <a:pt x="13" y="0"/>
                  </a:lnTo>
                  <a:lnTo>
                    <a:pt x="10" y="1"/>
                  </a:lnTo>
                  <a:lnTo>
                    <a:pt x="8" y="3"/>
                  </a:lnTo>
                  <a:lnTo>
                    <a:pt x="4" y="4"/>
                  </a:lnTo>
                  <a:lnTo>
                    <a:pt x="3" y="6"/>
                  </a:lnTo>
                  <a:lnTo>
                    <a:pt x="1" y="9"/>
                  </a:lnTo>
                  <a:lnTo>
                    <a:pt x="1" y="12"/>
                  </a:lnTo>
                  <a:lnTo>
                    <a:pt x="0" y="15"/>
                  </a:lnTo>
                  <a:lnTo>
                    <a:pt x="1" y="18"/>
                  </a:lnTo>
                  <a:lnTo>
                    <a:pt x="1" y="21"/>
                  </a:lnTo>
                  <a:lnTo>
                    <a:pt x="3" y="23"/>
                  </a:lnTo>
                  <a:lnTo>
                    <a:pt x="4" y="25"/>
                  </a:lnTo>
                  <a:lnTo>
                    <a:pt x="8" y="28"/>
                  </a:lnTo>
                  <a:lnTo>
                    <a:pt x="10" y="29"/>
                  </a:lnTo>
                  <a:lnTo>
                    <a:pt x="13" y="30"/>
                  </a:lnTo>
                  <a:lnTo>
                    <a:pt x="15" y="30"/>
                  </a:lnTo>
                  <a:lnTo>
                    <a:pt x="15" y="3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1" name="Freeform 282"/>
            <p:cNvSpPr>
              <a:spLocks/>
            </p:cNvSpPr>
            <p:nvPr/>
          </p:nvSpPr>
          <p:spPr bwMode="auto">
            <a:xfrm>
              <a:off x="7042151" y="2136775"/>
              <a:ext cx="76200" cy="9525"/>
            </a:xfrm>
            <a:custGeom>
              <a:avLst/>
              <a:gdLst>
                <a:gd name="T0" fmla="*/ 226 w 241"/>
                <a:gd name="T1" fmla="*/ 30 h 30"/>
                <a:gd name="T2" fmla="*/ 230 w 241"/>
                <a:gd name="T3" fmla="*/ 30 h 30"/>
                <a:gd name="T4" fmla="*/ 232 w 241"/>
                <a:gd name="T5" fmla="*/ 29 h 30"/>
                <a:gd name="T6" fmla="*/ 235 w 241"/>
                <a:gd name="T7" fmla="*/ 28 h 30"/>
                <a:gd name="T8" fmla="*/ 237 w 241"/>
                <a:gd name="T9" fmla="*/ 26 h 30"/>
                <a:gd name="T10" fmla="*/ 239 w 241"/>
                <a:gd name="T11" fmla="*/ 23 h 30"/>
                <a:gd name="T12" fmla="*/ 240 w 241"/>
                <a:gd name="T13" fmla="*/ 21 h 30"/>
                <a:gd name="T14" fmla="*/ 241 w 241"/>
                <a:gd name="T15" fmla="*/ 18 h 30"/>
                <a:gd name="T16" fmla="*/ 241 w 241"/>
                <a:gd name="T17" fmla="*/ 15 h 30"/>
                <a:gd name="T18" fmla="*/ 241 w 241"/>
                <a:gd name="T19" fmla="*/ 13 h 30"/>
                <a:gd name="T20" fmla="*/ 240 w 241"/>
                <a:gd name="T21" fmla="*/ 9 h 30"/>
                <a:gd name="T22" fmla="*/ 239 w 241"/>
                <a:gd name="T23" fmla="*/ 6 h 30"/>
                <a:gd name="T24" fmla="*/ 237 w 241"/>
                <a:gd name="T25" fmla="*/ 4 h 30"/>
                <a:gd name="T26" fmla="*/ 235 w 241"/>
                <a:gd name="T27" fmla="*/ 3 h 30"/>
                <a:gd name="T28" fmla="*/ 232 w 241"/>
                <a:gd name="T29" fmla="*/ 1 h 30"/>
                <a:gd name="T30" fmla="*/ 230 w 241"/>
                <a:gd name="T31" fmla="*/ 1 h 30"/>
                <a:gd name="T32" fmla="*/ 226 w 241"/>
                <a:gd name="T33" fmla="*/ 0 h 30"/>
                <a:gd name="T34" fmla="*/ 15 w 241"/>
                <a:gd name="T35" fmla="*/ 0 h 30"/>
                <a:gd name="T36" fmla="*/ 13 w 241"/>
                <a:gd name="T37" fmla="*/ 1 h 30"/>
                <a:gd name="T38" fmla="*/ 10 w 241"/>
                <a:gd name="T39" fmla="*/ 1 h 30"/>
                <a:gd name="T40" fmla="*/ 8 w 241"/>
                <a:gd name="T41" fmla="*/ 3 h 30"/>
                <a:gd name="T42" fmla="*/ 4 w 241"/>
                <a:gd name="T43" fmla="*/ 4 h 30"/>
                <a:gd name="T44" fmla="*/ 3 w 241"/>
                <a:gd name="T45" fmla="*/ 6 h 30"/>
                <a:gd name="T46" fmla="*/ 1 w 241"/>
                <a:gd name="T47" fmla="*/ 9 h 30"/>
                <a:gd name="T48" fmla="*/ 1 w 241"/>
                <a:gd name="T49" fmla="*/ 13 h 30"/>
                <a:gd name="T50" fmla="*/ 0 w 241"/>
                <a:gd name="T51" fmla="*/ 15 h 30"/>
                <a:gd name="T52" fmla="*/ 1 w 241"/>
                <a:gd name="T53" fmla="*/ 18 h 30"/>
                <a:gd name="T54" fmla="*/ 1 w 241"/>
                <a:gd name="T55" fmla="*/ 21 h 30"/>
                <a:gd name="T56" fmla="*/ 3 w 241"/>
                <a:gd name="T57" fmla="*/ 23 h 30"/>
                <a:gd name="T58" fmla="*/ 4 w 241"/>
                <a:gd name="T59" fmla="*/ 26 h 30"/>
                <a:gd name="T60" fmla="*/ 8 w 241"/>
                <a:gd name="T61" fmla="*/ 28 h 30"/>
                <a:gd name="T62" fmla="*/ 10 w 241"/>
                <a:gd name="T63" fmla="*/ 29 h 30"/>
                <a:gd name="T64" fmla="*/ 13 w 241"/>
                <a:gd name="T65" fmla="*/ 30 h 30"/>
                <a:gd name="T66" fmla="*/ 15 w 241"/>
                <a:gd name="T67" fmla="*/ 30 h 30"/>
                <a:gd name="T68" fmla="*/ 226 w 241"/>
                <a:gd name="T6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1" h="30">
                  <a:moveTo>
                    <a:pt x="226" y="30"/>
                  </a:moveTo>
                  <a:lnTo>
                    <a:pt x="230" y="30"/>
                  </a:lnTo>
                  <a:lnTo>
                    <a:pt x="232" y="29"/>
                  </a:lnTo>
                  <a:lnTo>
                    <a:pt x="235" y="28"/>
                  </a:lnTo>
                  <a:lnTo>
                    <a:pt x="237" y="26"/>
                  </a:lnTo>
                  <a:lnTo>
                    <a:pt x="239" y="23"/>
                  </a:lnTo>
                  <a:lnTo>
                    <a:pt x="240" y="21"/>
                  </a:lnTo>
                  <a:lnTo>
                    <a:pt x="241" y="18"/>
                  </a:lnTo>
                  <a:lnTo>
                    <a:pt x="241" y="15"/>
                  </a:lnTo>
                  <a:lnTo>
                    <a:pt x="241" y="13"/>
                  </a:lnTo>
                  <a:lnTo>
                    <a:pt x="240" y="9"/>
                  </a:lnTo>
                  <a:lnTo>
                    <a:pt x="239" y="6"/>
                  </a:lnTo>
                  <a:lnTo>
                    <a:pt x="237" y="4"/>
                  </a:lnTo>
                  <a:lnTo>
                    <a:pt x="235" y="3"/>
                  </a:lnTo>
                  <a:lnTo>
                    <a:pt x="232" y="1"/>
                  </a:lnTo>
                  <a:lnTo>
                    <a:pt x="230" y="1"/>
                  </a:lnTo>
                  <a:lnTo>
                    <a:pt x="226" y="0"/>
                  </a:lnTo>
                  <a:lnTo>
                    <a:pt x="15" y="0"/>
                  </a:lnTo>
                  <a:lnTo>
                    <a:pt x="13" y="1"/>
                  </a:lnTo>
                  <a:lnTo>
                    <a:pt x="10" y="1"/>
                  </a:lnTo>
                  <a:lnTo>
                    <a:pt x="8" y="3"/>
                  </a:lnTo>
                  <a:lnTo>
                    <a:pt x="4" y="4"/>
                  </a:lnTo>
                  <a:lnTo>
                    <a:pt x="3" y="6"/>
                  </a:lnTo>
                  <a:lnTo>
                    <a:pt x="1" y="9"/>
                  </a:lnTo>
                  <a:lnTo>
                    <a:pt x="1" y="13"/>
                  </a:lnTo>
                  <a:lnTo>
                    <a:pt x="0" y="15"/>
                  </a:lnTo>
                  <a:lnTo>
                    <a:pt x="1" y="18"/>
                  </a:lnTo>
                  <a:lnTo>
                    <a:pt x="1" y="21"/>
                  </a:lnTo>
                  <a:lnTo>
                    <a:pt x="3" y="23"/>
                  </a:lnTo>
                  <a:lnTo>
                    <a:pt x="4" y="26"/>
                  </a:lnTo>
                  <a:lnTo>
                    <a:pt x="8" y="28"/>
                  </a:lnTo>
                  <a:lnTo>
                    <a:pt x="10" y="29"/>
                  </a:lnTo>
                  <a:lnTo>
                    <a:pt x="13" y="30"/>
                  </a:lnTo>
                  <a:lnTo>
                    <a:pt x="15" y="30"/>
                  </a:lnTo>
                  <a:lnTo>
                    <a:pt x="226" y="3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2" name="Freeform 283"/>
            <p:cNvSpPr>
              <a:spLocks/>
            </p:cNvSpPr>
            <p:nvPr/>
          </p:nvSpPr>
          <p:spPr bwMode="auto">
            <a:xfrm>
              <a:off x="7234238" y="2051050"/>
              <a:ext cx="57150" cy="9525"/>
            </a:xfrm>
            <a:custGeom>
              <a:avLst/>
              <a:gdLst>
                <a:gd name="T0" fmla="*/ 15 w 180"/>
                <a:gd name="T1" fmla="*/ 0 h 30"/>
                <a:gd name="T2" fmla="*/ 12 w 180"/>
                <a:gd name="T3" fmla="*/ 0 h 30"/>
                <a:gd name="T4" fmla="*/ 8 w 180"/>
                <a:gd name="T5" fmla="*/ 2 h 30"/>
                <a:gd name="T6" fmla="*/ 6 w 180"/>
                <a:gd name="T7" fmla="*/ 3 h 30"/>
                <a:gd name="T8" fmla="*/ 4 w 180"/>
                <a:gd name="T9" fmla="*/ 5 h 30"/>
                <a:gd name="T10" fmla="*/ 2 w 180"/>
                <a:gd name="T11" fmla="*/ 7 h 30"/>
                <a:gd name="T12" fmla="*/ 1 w 180"/>
                <a:gd name="T13" fmla="*/ 9 h 30"/>
                <a:gd name="T14" fmla="*/ 0 w 180"/>
                <a:gd name="T15" fmla="*/ 12 h 30"/>
                <a:gd name="T16" fmla="*/ 0 w 180"/>
                <a:gd name="T17" fmla="*/ 15 h 30"/>
                <a:gd name="T18" fmla="*/ 0 w 180"/>
                <a:gd name="T19" fmla="*/ 19 h 30"/>
                <a:gd name="T20" fmla="*/ 1 w 180"/>
                <a:gd name="T21" fmla="*/ 21 h 30"/>
                <a:gd name="T22" fmla="*/ 2 w 180"/>
                <a:gd name="T23" fmla="*/ 24 h 30"/>
                <a:gd name="T24" fmla="*/ 4 w 180"/>
                <a:gd name="T25" fmla="*/ 26 h 30"/>
                <a:gd name="T26" fmla="*/ 6 w 180"/>
                <a:gd name="T27" fmla="*/ 27 h 30"/>
                <a:gd name="T28" fmla="*/ 8 w 180"/>
                <a:gd name="T29" fmla="*/ 29 h 30"/>
                <a:gd name="T30" fmla="*/ 12 w 180"/>
                <a:gd name="T31" fmla="*/ 29 h 30"/>
                <a:gd name="T32" fmla="*/ 15 w 180"/>
                <a:gd name="T33" fmla="*/ 30 h 30"/>
                <a:gd name="T34" fmla="*/ 165 w 180"/>
                <a:gd name="T35" fmla="*/ 30 h 30"/>
                <a:gd name="T36" fmla="*/ 168 w 180"/>
                <a:gd name="T37" fmla="*/ 29 h 30"/>
                <a:gd name="T38" fmla="*/ 171 w 180"/>
                <a:gd name="T39" fmla="*/ 29 h 30"/>
                <a:gd name="T40" fmla="*/ 174 w 180"/>
                <a:gd name="T41" fmla="*/ 27 h 30"/>
                <a:gd name="T42" fmla="*/ 176 w 180"/>
                <a:gd name="T43" fmla="*/ 26 h 30"/>
                <a:gd name="T44" fmla="*/ 178 w 180"/>
                <a:gd name="T45" fmla="*/ 24 h 30"/>
                <a:gd name="T46" fmla="*/ 179 w 180"/>
                <a:gd name="T47" fmla="*/ 21 h 30"/>
                <a:gd name="T48" fmla="*/ 180 w 180"/>
                <a:gd name="T49" fmla="*/ 19 h 30"/>
                <a:gd name="T50" fmla="*/ 180 w 180"/>
                <a:gd name="T51" fmla="*/ 15 h 30"/>
                <a:gd name="T52" fmla="*/ 180 w 180"/>
                <a:gd name="T53" fmla="*/ 12 h 30"/>
                <a:gd name="T54" fmla="*/ 179 w 180"/>
                <a:gd name="T55" fmla="*/ 9 h 30"/>
                <a:gd name="T56" fmla="*/ 178 w 180"/>
                <a:gd name="T57" fmla="*/ 7 h 30"/>
                <a:gd name="T58" fmla="*/ 176 w 180"/>
                <a:gd name="T59" fmla="*/ 5 h 30"/>
                <a:gd name="T60" fmla="*/ 174 w 180"/>
                <a:gd name="T61" fmla="*/ 3 h 30"/>
                <a:gd name="T62" fmla="*/ 171 w 180"/>
                <a:gd name="T63" fmla="*/ 2 h 30"/>
                <a:gd name="T64" fmla="*/ 168 w 180"/>
                <a:gd name="T65" fmla="*/ 0 h 30"/>
                <a:gd name="T66" fmla="*/ 165 w 180"/>
                <a:gd name="T67" fmla="*/ 0 h 30"/>
                <a:gd name="T68" fmla="*/ 15 w 180"/>
                <a:gd name="T6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0" h="30">
                  <a:moveTo>
                    <a:pt x="15" y="0"/>
                  </a:moveTo>
                  <a:lnTo>
                    <a:pt x="12" y="0"/>
                  </a:lnTo>
                  <a:lnTo>
                    <a:pt x="8" y="2"/>
                  </a:lnTo>
                  <a:lnTo>
                    <a:pt x="6" y="3"/>
                  </a:lnTo>
                  <a:lnTo>
                    <a:pt x="4" y="5"/>
                  </a:lnTo>
                  <a:lnTo>
                    <a:pt x="2" y="7"/>
                  </a:lnTo>
                  <a:lnTo>
                    <a:pt x="1" y="9"/>
                  </a:lnTo>
                  <a:lnTo>
                    <a:pt x="0" y="12"/>
                  </a:lnTo>
                  <a:lnTo>
                    <a:pt x="0" y="15"/>
                  </a:lnTo>
                  <a:lnTo>
                    <a:pt x="0" y="19"/>
                  </a:lnTo>
                  <a:lnTo>
                    <a:pt x="1" y="21"/>
                  </a:lnTo>
                  <a:lnTo>
                    <a:pt x="2" y="24"/>
                  </a:lnTo>
                  <a:lnTo>
                    <a:pt x="4" y="26"/>
                  </a:lnTo>
                  <a:lnTo>
                    <a:pt x="6" y="27"/>
                  </a:lnTo>
                  <a:lnTo>
                    <a:pt x="8" y="29"/>
                  </a:lnTo>
                  <a:lnTo>
                    <a:pt x="12" y="29"/>
                  </a:lnTo>
                  <a:lnTo>
                    <a:pt x="15" y="30"/>
                  </a:lnTo>
                  <a:lnTo>
                    <a:pt x="165" y="30"/>
                  </a:lnTo>
                  <a:lnTo>
                    <a:pt x="168" y="29"/>
                  </a:lnTo>
                  <a:lnTo>
                    <a:pt x="171" y="29"/>
                  </a:lnTo>
                  <a:lnTo>
                    <a:pt x="174" y="27"/>
                  </a:lnTo>
                  <a:lnTo>
                    <a:pt x="176" y="26"/>
                  </a:lnTo>
                  <a:lnTo>
                    <a:pt x="178" y="24"/>
                  </a:lnTo>
                  <a:lnTo>
                    <a:pt x="179" y="21"/>
                  </a:lnTo>
                  <a:lnTo>
                    <a:pt x="180" y="19"/>
                  </a:lnTo>
                  <a:lnTo>
                    <a:pt x="180" y="15"/>
                  </a:lnTo>
                  <a:lnTo>
                    <a:pt x="180" y="12"/>
                  </a:lnTo>
                  <a:lnTo>
                    <a:pt x="179" y="9"/>
                  </a:lnTo>
                  <a:lnTo>
                    <a:pt x="178" y="7"/>
                  </a:lnTo>
                  <a:lnTo>
                    <a:pt x="176" y="5"/>
                  </a:lnTo>
                  <a:lnTo>
                    <a:pt x="174" y="3"/>
                  </a:lnTo>
                  <a:lnTo>
                    <a:pt x="171" y="2"/>
                  </a:lnTo>
                  <a:lnTo>
                    <a:pt x="168" y="0"/>
                  </a:lnTo>
                  <a:lnTo>
                    <a:pt x="165" y="0"/>
                  </a:lnTo>
                  <a:lnTo>
                    <a:pt x="15"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3" name="Freeform 284"/>
            <p:cNvSpPr>
              <a:spLocks/>
            </p:cNvSpPr>
            <p:nvPr/>
          </p:nvSpPr>
          <p:spPr bwMode="auto">
            <a:xfrm>
              <a:off x="7234238" y="2070100"/>
              <a:ext cx="57150" cy="9525"/>
            </a:xfrm>
            <a:custGeom>
              <a:avLst/>
              <a:gdLst>
                <a:gd name="T0" fmla="*/ 165 w 180"/>
                <a:gd name="T1" fmla="*/ 0 h 30"/>
                <a:gd name="T2" fmla="*/ 15 w 180"/>
                <a:gd name="T3" fmla="*/ 0 h 30"/>
                <a:gd name="T4" fmla="*/ 12 w 180"/>
                <a:gd name="T5" fmla="*/ 0 h 30"/>
                <a:gd name="T6" fmla="*/ 8 w 180"/>
                <a:gd name="T7" fmla="*/ 1 h 30"/>
                <a:gd name="T8" fmla="*/ 6 w 180"/>
                <a:gd name="T9" fmla="*/ 2 h 30"/>
                <a:gd name="T10" fmla="*/ 4 w 180"/>
                <a:gd name="T11" fmla="*/ 4 h 30"/>
                <a:gd name="T12" fmla="*/ 2 w 180"/>
                <a:gd name="T13" fmla="*/ 6 h 30"/>
                <a:gd name="T14" fmla="*/ 1 w 180"/>
                <a:gd name="T15" fmla="*/ 8 h 30"/>
                <a:gd name="T16" fmla="*/ 0 w 180"/>
                <a:gd name="T17" fmla="*/ 11 h 30"/>
                <a:gd name="T18" fmla="*/ 0 w 180"/>
                <a:gd name="T19" fmla="*/ 15 h 30"/>
                <a:gd name="T20" fmla="*/ 0 w 180"/>
                <a:gd name="T21" fmla="*/ 18 h 30"/>
                <a:gd name="T22" fmla="*/ 1 w 180"/>
                <a:gd name="T23" fmla="*/ 20 h 30"/>
                <a:gd name="T24" fmla="*/ 2 w 180"/>
                <a:gd name="T25" fmla="*/ 23 h 30"/>
                <a:gd name="T26" fmla="*/ 4 w 180"/>
                <a:gd name="T27" fmla="*/ 25 h 30"/>
                <a:gd name="T28" fmla="*/ 6 w 180"/>
                <a:gd name="T29" fmla="*/ 26 h 30"/>
                <a:gd name="T30" fmla="*/ 8 w 180"/>
                <a:gd name="T31" fmla="*/ 29 h 30"/>
                <a:gd name="T32" fmla="*/ 12 w 180"/>
                <a:gd name="T33" fmla="*/ 30 h 30"/>
                <a:gd name="T34" fmla="*/ 15 w 180"/>
                <a:gd name="T35" fmla="*/ 30 h 30"/>
                <a:gd name="T36" fmla="*/ 165 w 180"/>
                <a:gd name="T37" fmla="*/ 30 h 30"/>
                <a:gd name="T38" fmla="*/ 168 w 180"/>
                <a:gd name="T39" fmla="*/ 30 h 30"/>
                <a:gd name="T40" fmla="*/ 171 w 180"/>
                <a:gd name="T41" fmla="*/ 29 h 30"/>
                <a:gd name="T42" fmla="*/ 174 w 180"/>
                <a:gd name="T43" fmla="*/ 26 h 30"/>
                <a:gd name="T44" fmla="*/ 176 w 180"/>
                <a:gd name="T45" fmla="*/ 25 h 30"/>
                <a:gd name="T46" fmla="*/ 178 w 180"/>
                <a:gd name="T47" fmla="*/ 23 h 30"/>
                <a:gd name="T48" fmla="*/ 179 w 180"/>
                <a:gd name="T49" fmla="*/ 20 h 30"/>
                <a:gd name="T50" fmla="*/ 180 w 180"/>
                <a:gd name="T51" fmla="*/ 18 h 30"/>
                <a:gd name="T52" fmla="*/ 180 w 180"/>
                <a:gd name="T53" fmla="*/ 15 h 30"/>
                <a:gd name="T54" fmla="*/ 180 w 180"/>
                <a:gd name="T55" fmla="*/ 11 h 30"/>
                <a:gd name="T56" fmla="*/ 179 w 180"/>
                <a:gd name="T57" fmla="*/ 8 h 30"/>
                <a:gd name="T58" fmla="*/ 178 w 180"/>
                <a:gd name="T59" fmla="*/ 6 h 30"/>
                <a:gd name="T60" fmla="*/ 176 w 180"/>
                <a:gd name="T61" fmla="*/ 4 h 30"/>
                <a:gd name="T62" fmla="*/ 174 w 180"/>
                <a:gd name="T63" fmla="*/ 2 h 30"/>
                <a:gd name="T64" fmla="*/ 171 w 180"/>
                <a:gd name="T65" fmla="*/ 1 h 30"/>
                <a:gd name="T66" fmla="*/ 168 w 180"/>
                <a:gd name="T67" fmla="*/ 0 h 30"/>
                <a:gd name="T68" fmla="*/ 165 w 180"/>
                <a:gd name="T6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0" h="30">
                  <a:moveTo>
                    <a:pt x="165" y="0"/>
                  </a:moveTo>
                  <a:lnTo>
                    <a:pt x="15" y="0"/>
                  </a:lnTo>
                  <a:lnTo>
                    <a:pt x="12" y="0"/>
                  </a:lnTo>
                  <a:lnTo>
                    <a:pt x="8" y="1"/>
                  </a:lnTo>
                  <a:lnTo>
                    <a:pt x="6" y="2"/>
                  </a:lnTo>
                  <a:lnTo>
                    <a:pt x="4" y="4"/>
                  </a:lnTo>
                  <a:lnTo>
                    <a:pt x="2" y="6"/>
                  </a:lnTo>
                  <a:lnTo>
                    <a:pt x="1" y="8"/>
                  </a:lnTo>
                  <a:lnTo>
                    <a:pt x="0" y="11"/>
                  </a:lnTo>
                  <a:lnTo>
                    <a:pt x="0" y="15"/>
                  </a:lnTo>
                  <a:lnTo>
                    <a:pt x="0" y="18"/>
                  </a:lnTo>
                  <a:lnTo>
                    <a:pt x="1" y="20"/>
                  </a:lnTo>
                  <a:lnTo>
                    <a:pt x="2" y="23"/>
                  </a:lnTo>
                  <a:lnTo>
                    <a:pt x="4" y="25"/>
                  </a:lnTo>
                  <a:lnTo>
                    <a:pt x="6" y="26"/>
                  </a:lnTo>
                  <a:lnTo>
                    <a:pt x="8" y="29"/>
                  </a:lnTo>
                  <a:lnTo>
                    <a:pt x="12" y="30"/>
                  </a:lnTo>
                  <a:lnTo>
                    <a:pt x="15" y="30"/>
                  </a:lnTo>
                  <a:lnTo>
                    <a:pt x="165" y="30"/>
                  </a:lnTo>
                  <a:lnTo>
                    <a:pt x="168" y="30"/>
                  </a:lnTo>
                  <a:lnTo>
                    <a:pt x="171" y="29"/>
                  </a:lnTo>
                  <a:lnTo>
                    <a:pt x="174" y="26"/>
                  </a:lnTo>
                  <a:lnTo>
                    <a:pt x="176" y="25"/>
                  </a:lnTo>
                  <a:lnTo>
                    <a:pt x="178" y="23"/>
                  </a:lnTo>
                  <a:lnTo>
                    <a:pt x="179" y="20"/>
                  </a:lnTo>
                  <a:lnTo>
                    <a:pt x="180" y="18"/>
                  </a:lnTo>
                  <a:lnTo>
                    <a:pt x="180" y="15"/>
                  </a:lnTo>
                  <a:lnTo>
                    <a:pt x="180" y="11"/>
                  </a:lnTo>
                  <a:lnTo>
                    <a:pt x="179" y="8"/>
                  </a:lnTo>
                  <a:lnTo>
                    <a:pt x="178" y="6"/>
                  </a:lnTo>
                  <a:lnTo>
                    <a:pt x="176" y="4"/>
                  </a:lnTo>
                  <a:lnTo>
                    <a:pt x="174" y="2"/>
                  </a:lnTo>
                  <a:lnTo>
                    <a:pt x="171" y="1"/>
                  </a:lnTo>
                  <a:lnTo>
                    <a:pt x="168" y="0"/>
                  </a:lnTo>
                  <a:lnTo>
                    <a:pt x="165"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4" name="Freeform 285"/>
            <p:cNvSpPr>
              <a:spLocks/>
            </p:cNvSpPr>
            <p:nvPr/>
          </p:nvSpPr>
          <p:spPr bwMode="auto">
            <a:xfrm>
              <a:off x="7234238" y="2089150"/>
              <a:ext cx="57150" cy="9525"/>
            </a:xfrm>
            <a:custGeom>
              <a:avLst/>
              <a:gdLst>
                <a:gd name="T0" fmla="*/ 165 w 180"/>
                <a:gd name="T1" fmla="*/ 0 h 30"/>
                <a:gd name="T2" fmla="*/ 15 w 180"/>
                <a:gd name="T3" fmla="*/ 0 h 30"/>
                <a:gd name="T4" fmla="*/ 12 w 180"/>
                <a:gd name="T5" fmla="*/ 0 h 30"/>
                <a:gd name="T6" fmla="*/ 8 w 180"/>
                <a:gd name="T7" fmla="*/ 1 h 30"/>
                <a:gd name="T8" fmla="*/ 6 w 180"/>
                <a:gd name="T9" fmla="*/ 2 h 30"/>
                <a:gd name="T10" fmla="*/ 4 w 180"/>
                <a:gd name="T11" fmla="*/ 4 h 30"/>
                <a:gd name="T12" fmla="*/ 2 w 180"/>
                <a:gd name="T13" fmla="*/ 6 h 30"/>
                <a:gd name="T14" fmla="*/ 1 w 180"/>
                <a:gd name="T15" fmla="*/ 9 h 30"/>
                <a:gd name="T16" fmla="*/ 0 w 180"/>
                <a:gd name="T17" fmla="*/ 11 h 30"/>
                <a:gd name="T18" fmla="*/ 0 w 180"/>
                <a:gd name="T19" fmla="*/ 15 h 30"/>
                <a:gd name="T20" fmla="*/ 0 w 180"/>
                <a:gd name="T21" fmla="*/ 18 h 30"/>
                <a:gd name="T22" fmla="*/ 1 w 180"/>
                <a:gd name="T23" fmla="*/ 20 h 30"/>
                <a:gd name="T24" fmla="*/ 2 w 180"/>
                <a:gd name="T25" fmla="*/ 23 h 30"/>
                <a:gd name="T26" fmla="*/ 4 w 180"/>
                <a:gd name="T27" fmla="*/ 25 h 30"/>
                <a:gd name="T28" fmla="*/ 6 w 180"/>
                <a:gd name="T29" fmla="*/ 28 h 30"/>
                <a:gd name="T30" fmla="*/ 8 w 180"/>
                <a:gd name="T31" fmla="*/ 29 h 30"/>
                <a:gd name="T32" fmla="*/ 12 w 180"/>
                <a:gd name="T33" fmla="*/ 30 h 30"/>
                <a:gd name="T34" fmla="*/ 15 w 180"/>
                <a:gd name="T35" fmla="*/ 30 h 30"/>
                <a:gd name="T36" fmla="*/ 165 w 180"/>
                <a:gd name="T37" fmla="*/ 30 h 30"/>
                <a:gd name="T38" fmla="*/ 168 w 180"/>
                <a:gd name="T39" fmla="*/ 30 h 30"/>
                <a:gd name="T40" fmla="*/ 171 w 180"/>
                <a:gd name="T41" fmla="*/ 29 h 30"/>
                <a:gd name="T42" fmla="*/ 174 w 180"/>
                <a:gd name="T43" fmla="*/ 28 h 30"/>
                <a:gd name="T44" fmla="*/ 176 w 180"/>
                <a:gd name="T45" fmla="*/ 25 h 30"/>
                <a:gd name="T46" fmla="*/ 178 w 180"/>
                <a:gd name="T47" fmla="*/ 23 h 30"/>
                <a:gd name="T48" fmla="*/ 179 w 180"/>
                <a:gd name="T49" fmla="*/ 20 h 30"/>
                <a:gd name="T50" fmla="*/ 180 w 180"/>
                <a:gd name="T51" fmla="*/ 18 h 30"/>
                <a:gd name="T52" fmla="*/ 180 w 180"/>
                <a:gd name="T53" fmla="*/ 15 h 30"/>
                <a:gd name="T54" fmla="*/ 180 w 180"/>
                <a:gd name="T55" fmla="*/ 11 h 30"/>
                <a:gd name="T56" fmla="*/ 179 w 180"/>
                <a:gd name="T57" fmla="*/ 9 h 30"/>
                <a:gd name="T58" fmla="*/ 178 w 180"/>
                <a:gd name="T59" fmla="*/ 6 h 30"/>
                <a:gd name="T60" fmla="*/ 176 w 180"/>
                <a:gd name="T61" fmla="*/ 4 h 30"/>
                <a:gd name="T62" fmla="*/ 174 w 180"/>
                <a:gd name="T63" fmla="*/ 2 h 30"/>
                <a:gd name="T64" fmla="*/ 171 w 180"/>
                <a:gd name="T65" fmla="*/ 1 h 30"/>
                <a:gd name="T66" fmla="*/ 168 w 180"/>
                <a:gd name="T67" fmla="*/ 0 h 30"/>
                <a:gd name="T68" fmla="*/ 165 w 180"/>
                <a:gd name="T69" fmla="*/ 0 h 30"/>
                <a:gd name="T70" fmla="*/ 165 w 18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0" h="30">
                  <a:moveTo>
                    <a:pt x="165" y="0"/>
                  </a:moveTo>
                  <a:lnTo>
                    <a:pt x="15" y="0"/>
                  </a:lnTo>
                  <a:lnTo>
                    <a:pt x="12" y="0"/>
                  </a:lnTo>
                  <a:lnTo>
                    <a:pt x="8" y="1"/>
                  </a:lnTo>
                  <a:lnTo>
                    <a:pt x="6" y="2"/>
                  </a:lnTo>
                  <a:lnTo>
                    <a:pt x="4" y="4"/>
                  </a:lnTo>
                  <a:lnTo>
                    <a:pt x="2" y="6"/>
                  </a:lnTo>
                  <a:lnTo>
                    <a:pt x="1" y="9"/>
                  </a:lnTo>
                  <a:lnTo>
                    <a:pt x="0" y="11"/>
                  </a:lnTo>
                  <a:lnTo>
                    <a:pt x="0" y="15"/>
                  </a:lnTo>
                  <a:lnTo>
                    <a:pt x="0" y="18"/>
                  </a:lnTo>
                  <a:lnTo>
                    <a:pt x="1" y="20"/>
                  </a:lnTo>
                  <a:lnTo>
                    <a:pt x="2" y="23"/>
                  </a:lnTo>
                  <a:lnTo>
                    <a:pt x="4" y="25"/>
                  </a:lnTo>
                  <a:lnTo>
                    <a:pt x="6" y="28"/>
                  </a:lnTo>
                  <a:lnTo>
                    <a:pt x="8" y="29"/>
                  </a:lnTo>
                  <a:lnTo>
                    <a:pt x="12" y="30"/>
                  </a:lnTo>
                  <a:lnTo>
                    <a:pt x="15" y="30"/>
                  </a:lnTo>
                  <a:lnTo>
                    <a:pt x="165" y="30"/>
                  </a:lnTo>
                  <a:lnTo>
                    <a:pt x="168" y="30"/>
                  </a:lnTo>
                  <a:lnTo>
                    <a:pt x="171" y="29"/>
                  </a:lnTo>
                  <a:lnTo>
                    <a:pt x="174" y="28"/>
                  </a:lnTo>
                  <a:lnTo>
                    <a:pt x="176" y="25"/>
                  </a:lnTo>
                  <a:lnTo>
                    <a:pt x="178" y="23"/>
                  </a:lnTo>
                  <a:lnTo>
                    <a:pt x="179" y="20"/>
                  </a:lnTo>
                  <a:lnTo>
                    <a:pt x="180" y="18"/>
                  </a:lnTo>
                  <a:lnTo>
                    <a:pt x="180" y="15"/>
                  </a:lnTo>
                  <a:lnTo>
                    <a:pt x="180" y="11"/>
                  </a:lnTo>
                  <a:lnTo>
                    <a:pt x="179" y="9"/>
                  </a:lnTo>
                  <a:lnTo>
                    <a:pt x="178" y="6"/>
                  </a:lnTo>
                  <a:lnTo>
                    <a:pt x="176" y="4"/>
                  </a:lnTo>
                  <a:lnTo>
                    <a:pt x="174" y="2"/>
                  </a:lnTo>
                  <a:lnTo>
                    <a:pt x="171" y="1"/>
                  </a:lnTo>
                  <a:lnTo>
                    <a:pt x="168" y="0"/>
                  </a:lnTo>
                  <a:lnTo>
                    <a:pt x="165" y="0"/>
                  </a:lnTo>
                  <a:lnTo>
                    <a:pt x="165"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5" name="Freeform 286"/>
            <p:cNvSpPr>
              <a:spLocks/>
            </p:cNvSpPr>
            <p:nvPr/>
          </p:nvSpPr>
          <p:spPr bwMode="auto">
            <a:xfrm>
              <a:off x="7234238" y="2108200"/>
              <a:ext cx="57150" cy="9525"/>
            </a:xfrm>
            <a:custGeom>
              <a:avLst/>
              <a:gdLst>
                <a:gd name="T0" fmla="*/ 165 w 180"/>
                <a:gd name="T1" fmla="*/ 0 h 30"/>
                <a:gd name="T2" fmla="*/ 15 w 180"/>
                <a:gd name="T3" fmla="*/ 0 h 30"/>
                <a:gd name="T4" fmla="*/ 12 w 180"/>
                <a:gd name="T5" fmla="*/ 0 h 30"/>
                <a:gd name="T6" fmla="*/ 8 w 180"/>
                <a:gd name="T7" fmla="*/ 1 h 30"/>
                <a:gd name="T8" fmla="*/ 6 w 180"/>
                <a:gd name="T9" fmla="*/ 3 h 30"/>
                <a:gd name="T10" fmla="*/ 4 w 180"/>
                <a:gd name="T11" fmla="*/ 4 h 30"/>
                <a:gd name="T12" fmla="*/ 2 w 180"/>
                <a:gd name="T13" fmla="*/ 6 h 30"/>
                <a:gd name="T14" fmla="*/ 1 w 180"/>
                <a:gd name="T15" fmla="*/ 9 h 30"/>
                <a:gd name="T16" fmla="*/ 0 w 180"/>
                <a:gd name="T17" fmla="*/ 12 h 30"/>
                <a:gd name="T18" fmla="*/ 0 w 180"/>
                <a:gd name="T19" fmla="*/ 15 h 30"/>
                <a:gd name="T20" fmla="*/ 0 w 180"/>
                <a:gd name="T21" fmla="*/ 18 h 30"/>
                <a:gd name="T22" fmla="*/ 1 w 180"/>
                <a:gd name="T23" fmla="*/ 21 h 30"/>
                <a:gd name="T24" fmla="*/ 2 w 180"/>
                <a:gd name="T25" fmla="*/ 23 h 30"/>
                <a:gd name="T26" fmla="*/ 4 w 180"/>
                <a:gd name="T27" fmla="*/ 25 h 30"/>
                <a:gd name="T28" fmla="*/ 6 w 180"/>
                <a:gd name="T29" fmla="*/ 28 h 30"/>
                <a:gd name="T30" fmla="*/ 8 w 180"/>
                <a:gd name="T31" fmla="*/ 29 h 30"/>
                <a:gd name="T32" fmla="*/ 12 w 180"/>
                <a:gd name="T33" fmla="*/ 30 h 30"/>
                <a:gd name="T34" fmla="*/ 15 w 180"/>
                <a:gd name="T35" fmla="*/ 30 h 30"/>
                <a:gd name="T36" fmla="*/ 165 w 180"/>
                <a:gd name="T37" fmla="*/ 30 h 30"/>
                <a:gd name="T38" fmla="*/ 168 w 180"/>
                <a:gd name="T39" fmla="*/ 30 h 30"/>
                <a:gd name="T40" fmla="*/ 171 w 180"/>
                <a:gd name="T41" fmla="*/ 29 h 30"/>
                <a:gd name="T42" fmla="*/ 174 w 180"/>
                <a:gd name="T43" fmla="*/ 28 h 30"/>
                <a:gd name="T44" fmla="*/ 176 w 180"/>
                <a:gd name="T45" fmla="*/ 25 h 30"/>
                <a:gd name="T46" fmla="*/ 178 w 180"/>
                <a:gd name="T47" fmla="*/ 23 h 30"/>
                <a:gd name="T48" fmla="*/ 179 w 180"/>
                <a:gd name="T49" fmla="*/ 21 h 30"/>
                <a:gd name="T50" fmla="*/ 180 w 180"/>
                <a:gd name="T51" fmla="*/ 18 h 30"/>
                <a:gd name="T52" fmla="*/ 180 w 180"/>
                <a:gd name="T53" fmla="*/ 15 h 30"/>
                <a:gd name="T54" fmla="*/ 180 w 180"/>
                <a:gd name="T55" fmla="*/ 12 h 30"/>
                <a:gd name="T56" fmla="*/ 179 w 180"/>
                <a:gd name="T57" fmla="*/ 9 h 30"/>
                <a:gd name="T58" fmla="*/ 178 w 180"/>
                <a:gd name="T59" fmla="*/ 6 h 30"/>
                <a:gd name="T60" fmla="*/ 176 w 180"/>
                <a:gd name="T61" fmla="*/ 4 h 30"/>
                <a:gd name="T62" fmla="*/ 174 w 180"/>
                <a:gd name="T63" fmla="*/ 3 h 30"/>
                <a:gd name="T64" fmla="*/ 171 w 180"/>
                <a:gd name="T65" fmla="*/ 1 h 30"/>
                <a:gd name="T66" fmla="*/ 168 w 180"/>
                <a:gd name="T67" fmla="*/ 0 h 30"/>
                <a:gd name="T68" fmla="*/ 165 w 180"/>
                <a:gd name="T6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0" h="30">
                  <a:moveTo>
                    <a:pt x="165" y="0"/>
                  </a:moveTo>
                  <a:lnTo>
                    <a:pt x="15" y="0"/>
                  </a:lnTo>
                  <a:lnTo>
                    <a:pt x="12" y="0"/>
                  </a:lnTo>
                  <a:lnTo>
                    <a:pt x="8" y="1"/>
                  </a:lnTo>
                  <a:lnTo>
                    <a:pt x="6" y="3"/>
                  </a:lnTo>
                  <a:lnTo>
                    <a:pt x="4" y="4"/>
                  </a:lnTo>
                  <a:lnTo>
                    <a:pt x="2" y="6"/>
                  </a:lnTo>
                  <a:lnTo>
                    <a:pt x="1" y="9"/>
                  </a:lnTo>
                  <a:lnTo>
                    <a:pt x="0" y="12"/>
                  </a:lnTo>
                  <a:lnTo>
                    <a:pt x="0" y="15"/>
                  </a:lnTo>
                  <a:lnTo>
                    <a:pt x="0" y="18"/>
                  </a:lnTo>
                  <a:lnTo>
                    <a:pt x="1" y="21"/>
                  </a:lnTo>
                  <a:lnTo>
                    <a:pt x="2" y="23"/>
                  </a:lnTo>
                  <a:lnTo>
                    <a:pt x="4" y="25"/>
                  </a:lnTo>
                  <a:lnTo>
                    <a:pt x="6" y="28"/>
                  </a:lnTo>
                  <a:lnTo>
                    <a:pt x="8" y="29"/>
                  </a:lnTo>
                  <a:lnTo>
                    <a:pt x="12" y="30"/>
                  </a:lnTo>
                  <a:lnTo>
                    <a:pt x="15" y="30"/>
                  </a:lnTo>
                  <a:lnTo>
                    <a:pt x="165" y="30"/>
                  </a:lnTo>
                  <a:lnTo>
                    <a:pt x="168" y="30"/>
                  </a:lnTo>
                  <a:lnTo>
                    <a:pt x="171" y="29"/>
                  </a:lnTo>
                  <a:lnTo>
                    <a:pt x="174" y="28"/>
                  </a:lnTo>
                  <a:lnTo>
                    <a:pt x="176" y="25"/>
                  </a:lnTo>
                  <a:lnTo>
                    <a:pt x="178" y="23"/>
                  </a:lnTo>
                  <a:lnTo>
                    <a:pt x="179" y="21"/>
                  </a:lnTo>
                  <a:lnTo>
                    <a:pt x="180" y="18"/>
                  </a:lnTo>
                  <a:lnTo>
                    <a:pt x="180" y="15"/>
                  </a:lnTo>
                  <a:lnTo>
                    <a:pt x="180" y="12"/>
                  </a:lnTo>
                  <a:lnTo>
                    <a:pt x="179" y="9"/>
                  </a:lnTo>
                  <a:lnTo>
                    <a:pt x="178" y="6"/>
                  </a:lnTo>
                  <a:lnTo>
                    <a:pt x="176" y="4"/>
                  </a:lnTo>
                  <a:lnTo>
                    <a:pt x="174" y="3"/>
                  </a:lnTo>
                  <a:lnTo>
                    <a:pt x="171" y="1"/>
                  </a:lnTo>
                  <a:lnTo>
                    <a:pt x="168" y="0"/>
                  </a:lnTo>
                  <a:lnTo>
                    <a:pt x="165"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6" name="Freeform 287"/>
            <p:cNvSpPr>
              <a:spLocks/>
            </p:cNvSpPr>
            <p:nvPr/>
          </p:nvSpPr>
          <p:spPr bwMode="auto">
            <a:xfrm>
              <a:off x="7234238" y="2146300"/>
              <a:ext cx="57150" cy="9525"/>
            </a:xfrm>
            <a:custGeom>
              <a:avLst/>
              <a:gdLst>
                <a:gd name="T0" fmla="*/ 165 w 180"/>
                <a:gd name="T1" fmla="*/ 0 h 30"/>
                <a:gd name="T2" fmla="*/ 15 w 180"/>
                <a:gd name="T3" fmla="*/ 0 h 30"/>
                <a:gd name="T4" fmla="*/ 12 w 180"/>
                <a:gd name="T5" fmla="*/ 1 h 30"/>
                <a:gd name="T6" fmla="*/ 8 w 180"/>
                <a:gd name="T7" fmla="*/ 1 h 30"/>
                <a:gd name="T8" fmla="*/ 6 w 180"/>
                <a:gd name="T9" fmla="*/ 3 h 30"/>
                <a:gd name="T10" fmla="*/ 4 w 180"/>
                <a:gd name="T11" fmla="*/ 4 h 30"/>
                <a:gd name="T12" fmla="*/ 2 w 180"/>
                <a:gd name="T13" fmla="*/ 7 h 30"/>
                <a:gd name="T14" fmla="*/ 1 w 180"/>
                <a:gd name="T15" fmla="*/ 10 h 30"/>
                <a:gd name="T16" fmla="*/ 0 w 180"/>
                <a:gd name="T17" fmla="*/ 13 h 30"/>
                <a:gd name="T18" fmla="*/ 0 w 180"/>
                <a:gd name="T19" fmla="*/ 15 h 30"/>
                <a:gd name="T20" fmla="*/ 0 w 180"/>
                <a:gd name="T21" fmla="*/ 18 h 30"/>
                <a:gd name="T22" fmla="*/ 1 w 180"/>
                <a:gd name="T23" fmla="*/ 21 h 30"/>
                <a:gd name="T24" fmla="*/ 2 w 180"/>
                <a:gd name="T25" fmla="*/ 23 h 30"/>
                <a:gd name="T26" fmla="*/ 4 w 180"/>
                <a:gd name="T27" fmla="*/ 26 h 30"/>
                <a:gd name="T28" fmla="*/ 6 w 180"/>
                <a:gd name="T29" fmla="*/ 28 h 30"/>
                <a:gd name="T30" fmla="*/ 8 w 180"/>
                <a:gd name="T31" fmla="*/ 29 h 30"/>
                <a:gd name="T32" fmla="*/ 12 w 180"/>
                <a:gd name="T33" fmla="*/ 30 h 30"/>
                <a:gd name="T34" fmla="*/ 15 w 180"/>
                <a:gd name="T35" fmla="*/ 30 h 30"/>
                <a:gd name="T36" fmla="*/ 165 w 180"/>
                <a:gd name="T37" fmla="*/ 30 h 30"/>
                <a:gd name="T38" fmla="*/ 168 w 180"/>
                <a:gd name="T39" fmla="*/ 30 h 30"/>
                <a:gd name="T40" fmla="*/ 171 w 180"/>
                <a:gd name="T41" fmla="*/ 29 h 30"/>
                <a:gd name="T42" fmla="*/ 174 w 180"/>
                <a:gd name="T43" fmla="*/ 28 h 30"/>
                <a:gd name="T44" fmla="*/ 176 w 180"/>
                <a:gd name="T45" fmla="*/ 26 h 30"/>
                <a:gd name="T46" fmla="*/ 178 w 180"/>
                <a:gd name="T47" fmla="*/ 23 h 30"/>
                <a:gd name="T48" fmla="*/ 179 w 180"/>
                <a:gd name="T49" fmla="*/ 21 h 30"/>
                <a:gd name="T50" fmla="*/ 180 w 180"/>
                <a:gd name="T51" fmla="*/ 18 h 30"/>
                <a:gd name="T52" fmla="*/ 180 w 180"/>
                <a:gd name="T53" fmla="*/ 15 h 30"/>
                <a:gd name="T54" fmla="*/ 180 w 180"/>
                <a:gd name="T55" fmla="*/ 13 h 30"/>
                <a:gd name="T56" fmla="*/ 179 w 180"/>
                <a:gd name="T57" fmla="*/ 10 h 30"/>
                <a:gd name="T58" fmla="*/ 178 w 180"/>
                <a:gd name="T59" fmla="*/ 7 h 30"/>
                <a:gd name="T60" fmla="*/ 176 w 180"/>
                <a:gd name="T61" fmla="*/ 4 h 30"/>
                <a:gd name="T62" fmla="*/ 174 w 180"/>
                <a:gd name="T63" fmla="*/ 3 h 30"/>
                <a:gd name="T64" fmla="*/ 171 w 180"/>
                <a:gd name="T65" fmla="*/ 1 h 30"/>
                <a:gd name="T66" fmla="*/ 168 w 180"/>
                <a:gd name="T67" fmla="*/ 1 h 30"/>
                <a:gd name="T68" fmla="*/ 165 w 180"/>
                <a:gd name="T69" fmla="*/ 0 h 30"/>
                <a:gd name="T70" fmla="*/ 165 w 18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0" h="30">
                  <a:moveTo>
                    <a:pt x="165" y="0"/>
                  </a:moveTo>
                  <a:lnTo>
                    <a:pt x="15" y="0"/>
                  </a:lnTo>
                  <a:lnTo>
                    <a:pt x="12" y="1"/>
                  </a:lnTo>
                  <a:lnTo>
                    <a:pt x="8" y="1"/>
                  </a:lnTo>
                  <a:lnTo>
                    <a:pt x="6" y="3"/>
                  </a:lnTo>
                  <a:lnTo>
                    <a:pt x="4" y="4"/>
                  </a:lnTo>
                  <a:lnTo>
                    <a:pt x="2" y="7"/>
                  </a:lnTo>
                  <a:lnTo>
                    <a:pt x="1" y="10"/>
                  </a:lnTo>
                  <a:lnTo>
                    <a:pt x="0" y="13"/>
                  </a:lnTo>
                  <a:lnTo>
                    <a:pt x="0" y="15"/>
                  </a:lnTo>
                  <a:lnTo>
                    <a:pt x="0" y="18"/>
                  </a:lnTo>
                  <a:lnTo>
                    <a:pt x="1" y="21"/>
                  </a:lnTo>
                  <a:lnTo>
                    <a:pt x="2" y="23"/>
                  </a:lnTo>
                  <a:lnTo>
                    <a:pt x="4" y="26"/>
                  </a:lnTo>
                  <a:lnTo>
                    <a:pt x="6" y="28"/>
                  </a:lnTo>
                  <a:lnTo>
                    <a:pt x="8" y="29"/>
                  </a:lnTo>
                  <a:lnTo>
                    <a:pt x="12" y="30"/>
                  </a:lnTo>
                  <a:lnTo>
                    <a:pt x="15" y="30"/>
                  </a:lnTo>
                  <a:lnTo>
                    <a:pt x="165" y="30"/>
                  </a:lnTo>
                  <a:lnTo>
                    <a:pt x="168" y="30"/>
                  </a:lnTo>
                  <a:lnTo>
                    <a:pt x="171" y="29"/>
                  </a:lnTo>
                  <a:lnTo>
                    <a:pt x="174" y="28"/>
                  </a:lnTo>
                  <a:lnTo>
                    <a:pt x="176" y="26"/>
                  </a:lnTo>
                  <a:lnTo>
                    <a:pt x="178" y="23"/>
                  </a:lnTo>
                  <a:lnTo>
                    <a:pt x="179" y="21"/>
                  </a:lnTo>
                  <a:lnTo>
                    <a:pt x="180" y="18"/>
                  </a:lnTo>
                  <a:lnTo>
                    <a:pt x="180" y="15"/>
                  </a:lnTo>
                  <a:lnTo>
                    <a:pt x="180" y="13"/>
                  </a:lnTo>
                  <a:lnTo>
                    <a:pt x="179" y="10"/>
                  </a:lnTo>
                  <a:lnTo>
                    <a:pt x="178" y="7"/>
                  </a:lnTo>
                  <a:lnTo>
                    <a:pt x="176" y="4"/>
                  </a:lnTo>
                  <a:lnTo>
                    <a:pt x="174" y="3"/>
                  </a:lnTo>
                  <a:lnTo>
                    <a:pt x="171" y="1"/>
                  </a:lnTo>
                  <a:lnTo>
                    <a:pt x="168" y="1"/>
                  </a:lnTo>
                  <a:lnTo>
                    <a:pt x="165" y="0"/>
                  </a:lnTo>
                  <a:lnTo>
                    <a:pt x="165"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7" name="Freeform 288"/>
            <p:cNvSpPr>
              <a:spLocks/>
            </p:cNvSpPr>
            <p:nvPr/>
          </p:nvSpPr>
          <p:spPr bwMode="auto">
            <a:xfrm>
              <a:off x="7234238" y="2127250"/>
              <a:ext cx="57150" cy="9525"/>
            </a:xfrm>
            <a:custGeom>
              <a:avLst/>
              <a:gdLst>
                <a:gd name="T0" fmla="*/ 165 w 180"/>
                <a:gd name="T1" fmla="*/ 0 h 30"/>
                <a:gd name="T2" fmla="*/ 15 w 180"/>
                <a:gd name="T3" fmla="*/ 0 h 30"/>
                <a:gd name="T4" fmla="*/ 12 w 180"/>
                <a:gd name="T5" fmla="*/ 0 h 30"/>
                <a:gd name="T6" fmla="*/ 8 w 180"/>
                <a:gd name="T7" fmla="*/ 1 h 30"/>
                <a:gd name="T8" fmla="*/ 6 w 180"/>
                <a:gd name="T9" fmla="*/ 3 h 30"/>
                <a:gd name="T10" fmla="*/ 4 w 180"/>
                <a:gd name="T11" fmla="*/ 4 h 30"/>
                <a:gd name="T12" fmla="*/ 2 w 180"/>
                <a:gd name="T13" fmla="*/ 6 h 30"/>
                <a:gd name="T14" fmla="*/ 1 w 180"/>
                <a:gd name="T15" fmla="*/ 9 h 30"/>
                <a:gd name="T16" fmla="*/ 0 w 180"/>
                <a:gd name="T17" fmla="*/ 12 h 30"/>
                <a:gd name="T18" fmla="*/ 0 w 180"/>
                <a:gd name="T19" fmla="*/ 15 h 30"/>
                <a:gd name="T20" fmla="*/ 0 w 180"/>
                <a:gd name="T21" fmla="*/ 18 h 30"/>
                <a:gd name="T22" fmla="*/ 1 w 180"/>
                <a:gd name="T23" fmla="*/ 21 h 30"/>
                <a:gd name="T24" fmla="*/ 2 w 180"/>
                <a:gd name="T25" fmla="*/ 23 h 30"/>
                <a:gd name="T26" fmla="*/ 4 w 180"/>
                <a:gd name="T27" fmla="*/ 26 h 30"/>
                <a:gd name="T28" fmla="*/ 6 w 180"/>
                <a:gd name="T29" fmla="*/ 28 h 30"/>
                <a:gd name="T30" fmla="*/ 8 w 180"/>
                <a:gd name="T31" fmla="*/ 29 h 30"/>
                <a:gd name="T32" fmla="*/ 12 w 180"/>
                <a:gd name="T33" fmla="*/ 30 h 30"/>
                <a:gd name="T34" fmla="*/ 15 w 180"/>
                <a:gd name="T35" fmla="*/ 30 h 30"/>
                <a:gd name="T36" fmla="*/ 165 w 180"/>
                <a:gd name="T37" fmla="*/ 30 h 30"/>
                <a:gd name="T38" fmla="*/ 168 w 180"/>
                <a:gd name="T39" fmla="*/ 30 h 30"/>
                <a:gd name="T40" fmla="*/ 171 w 180"/>
                <a:gd name="T41" fmla="*/ 29 h 30"/>
                <a:gd name="T42" fmla="*/ 174 w 180"/>
                <a:gd name="T43" fmla="*/ 28 h 30"/>
                <a:gd name="T44" fmla="*/ 176 w 180"/>
                <a:gd name="T45" fmla="*/ 26 h 30"/>
                <a:gd name="T46" fmla="*/ 178 w 180"/>
                <a:gd name="T47" fmla="*/ 23 h 30"/>
                <a:gd name="T48" fmla="*/ 179 w 180"/>
                <a:gd name="T49" fmla="*/ 21 h 30"/>
                <a:gd name="T50" fmla="*/ 180 w 180"/>
                <a:gd name="T51" fmla="*/ 18 h 30"/>
                <a:gd name="T52" fmla="*/ 180 w 180"/>
                <a:gd name="T53" fmla="*/ 15 h 30"/>
                <a:gd name="T54" fmla="*/ 180 w 180"/>
                <a:gd name="T55" fmla="*/ 12 h 30"/>
                <a:gd name="T56" fmla="*/ 179 w 180"/>
                <a:gd name="T57" fmla="*/ 9 h 30"/>
                <a:gd name="T58" fmla="*/ 178 w 180"/>
                <a:gd name="T59" fmla="*/ 6 h 30"/>
                <a:gd name="T60" fmla="*/ 176 w 180"/>
                <a:gd name="T61" fmla="*/ 4 h 30"/>
                <a:gd name="T62" fmla="*/ 174 w 180"/>
                <a:gd name="T63" fmla="*/ 3 h 30"/>
                <a:gd name="T64" fmla="*/ 171 w 180"/>
                <a:gd name="T65" fmla="*/ 1 h 30"/>
                <a:gd name="T66" fmla="*/ 168 w 180"/>
                <a:gd name="T67" fmla="*/ 1 h 30"/>
                <a:gd name="T68" fmla="*/ 165 w 180"/>
                <a:gd name="T69" fmla="*/ 0 h 30"/>
                <a:gd name="T70" fmla="*/ 165 w 18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0" h="30">
                  <a:moveTo>
                    <a:pt x="165" y="0"/>
                  </a:moveTo>
                  <a:lnTo>
                    <a:pt x="15" y="0"/>
                  </a:lnTo>
                  <a:lnTo>
                    <a:pt x="12" y="0"/>
                  </a:lnTo>
                  <a:lnTo>
                    <a:pt x="8" y="1"/>
                  </a:lnTo>
                  <a:lnTo>
                    <a:pt x="6" y="3"/>
                  </a:lnTo>
                  <a:lnTo>
                    <a:pt x="4" y="4"/>
                  </a:lnTo>
                  <a:lnTo>
                    <a:pt x="2" y="6"/>
                  </a:lnTo>
                  <a:lnTo>
                    <a:pt x="1" y="9"/>
                  </a:lnTo>
                  <a:lnTo>
                    <a:pt x="0" y="12"/>
                  </a:lnTo>
                  <a:lnTo>
                    <a:pt x="0" y="15"/>
                  </a:lnTo>
                  <a:lnTo>
                    <a:pt x="0" y="18"/>
                  </a:lnTo>
                  <a:lnTo>
                    <a:pt x="1" y="21"/>
                  </a:lnTo>
                  <a:lnTo>
                    <a:pt x="2" y="23"/>
                  </a:lnTo>
                  <a:lnTo>
                    <a:pt x="4" y="26"/>
                  </a:lnTo>
                  <a:lnTo>
                    <a:pt x="6" y="28"/>
                  </a:lnTo>
                  <a:lnTo>
                    <a:pt x="8" y="29"/>
                  </a:lnTo>
                  <a:lnTo>
                    <a:pt x="12" y="30"/>
                  </a:lnTo>
                  <a:lnTo>
                    <a:pt x="15" y="30"/>
                  </a:lnTo>
                  <a:lnTo>
                    <a:pt x="165" y="30"/>
                  </a:lnTo>
                  <a:lnTo>
                    <a:pt x="168" y="30"/>
                  </a:lnTo>
                  <a:lnTo>
                    <a:pt x="171" y="29"/>
                  </a:lnTo>
                  <a:lnTo>
                    <a:pt x="174" y="28"/>
                  </a:lnTo>
                  <a:lnTo>
                    <a:pt x="176" y="26"/>
                  </a:lnTo>
                  <a:lnTo>
                    <a:pt x="178" y="23"/>
                  </a:lnTo>
                  <a:lnTo>
                    <a:pt x="179" y="21"/>
                  </a:lnTo>
                  <a:lnTo>
                    <a:pt x="180" y="18"/>
                  </a:lnTo>
                  <a:lnTo>
                    <a:pt x="180" y="15"/>
                  </a:lnTo>
                  <a:lnTo>
                    <a:pt x="180" y="12"/>
                  </a:lnTo>
                  <a:lnTo>
                    <a:pt x="179" y="9"/>
                  </a:lnTo>
                  <a:lnTo>
                    <a:pt x="178" y="6"/>
                  </a:lnTo>
                  <a:lnTo>
                    <a:pt x="176" y="4"/>
                  </a:lnTo>
                  <a:lnTo>
                    <a:pt x="174" y="3"/>
                  </a:lnTo>
                  <a:lnTo>
                    <a:pt x="171" y="1"/>
                  </a:lnTo>
                  <a:lnTo>
                    <a:pt x="168" y="1"/>
                  </a:lnTo>
                  <a:lnTo>
                    <a:pt x="165" y="0"/>
                  </a:lnTo>
                  <a:lnTo>
                    <a:pt x="165"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8" name="Freeform 289"/>
            <p:cNvSpPr>
              <a:spLocks/>
            </p:cNvSpPr>
            <p:nvPr/>
          </p:nvSpPr>
          <p:spPr bwMode="auto">
            <a:xfrm>
              <a:off x="7148513" y="2108200"/>
              <a:ext cx="57150" cy="9525"/>
            </a:xfrm>
            <a:custGeom>
              <a:avLst/>
              <a:gdLst>
                <a:gd name="T0" fmla="*/ 15 w 181"/>
                <a:gd name="T1" fmla="*/ 30 h 30"/>
                <a:gd name="T2" fmla="*/ 166 w 181"/>
                <a:gd name="T3" fmla="*/ 30 h 30"/>
                <a:gd name="T4" fmla="*/ 168 w 181"/>
                <a:gd name="T5" fmla="*/ 30 h 30"/>
                <a:gd name="T6" fmla="*/ 171 w 181"/>
                <a:gd name="T7" fmla="*/ 29 h 30"/>
                <a:gd name="T8" fmla="*/ 173 w 181"/>
                <a:gd name="T9" fmla="*/ 28 h 30"/>
                <a:gd name="T10" fmla="*/ 175 w 181"/>
                <a:gd name="T11" fmla="*/ 25 h 30"/>
                <a:gd name="T12" fmla="*/ 178 w 181"/>
                <a:gd name="T13" fmla="*/ 23 h 30"/>
                <a:gd name="T14" fmla="*/ 179 w 181"/>
                <a:gd name="T15" fmla="*/ 21 h 30"/>
                <a:gd name="T16" fmla="*/ 180 w 181"/>
                <a:gd name="T17" fmla="*/ 18 h 30"/>
                <a:gd name="T18" fmla="*/ 181 w 181"/>
                <a:gd name="T19" fmla="*/ 15 h 30"/>
                <a:gd name="T20" fmla="*/ 180 w 181"/>
                <a:gd name="T21" fmla="*/ 12 h 30"/>
                <a:gd name="T22" fmla="*/ 179 w 181"/>
                <a:gd name="T23" fmla="*/ 9 h 30"/>
                <a:gd name="T24" fmla="*/ 178 w 181"/>
                <a:gd name="T25" fmla="*/ 6 h 30"/>
                <a:gd name="T26" fmla="*/ 175 w 181"/>
                <a:gd name="T27" fmla="*/ 4 h 30"/>
                <a:gd name="T28" fmla="*/ 173 w 181"/>
                <a:gd name="T29" fmla="*/ 3 h 30"/>
                <a:gd name="T30" fmla="*/ 171 w 181"/>
                <a:gd name="T31" fmla="*/ 1 h 30"/>
                <a:gd name="T32" fmla="*/ 168 w 181"/>
                <a:gd name="T33" fmla="*/ 0 h 30"/>
                <a:gd name="T34" fmla="*/ 166 w 181"/>
                <a:gd name="T35" fmla="*/ 0 h 30"/>
                <a:gd name="T36" fmla="*/ 15 w 181"/>
                <a:gd name="T37" fmla="*/ 0 h 30"/>
                <a:gd name="T38" fmla="*/ 11 w 181"/>
                <a:gd name="T39" fmla="*/ 0 h 30"/>
                <a:gd name="T40" fmla="*/ 9 w 181"/>
                <a:gd name="T41" fmla="*/ 1 h 30"/>
                <a:gd name="T42" fmla="*/ 6 w 181"/>
                <a:gd name="T43" fmla="*/ 3 h 30"/>
                <a:gd name="T44" fmla="*/ 4 w 181"/>
                <a:gd name="T45" fmla="*/ 4 h 30"/>
                <a:gd name="T46" fmla="*/ 3 w 181"/>
                <a:gd name="T47" fmla="*/ 6 h 30"/>
                <a:gd name="T48" fmla="*/ 1 w 181"/>
                <a:gd name="T49" fmla="*/ 9 h 30"/>
                <a:gd name="T50" fmla="*/ 0 w 181"/>
                <a:gd name="T51" fmla="*/ 12 h 30"/>
                <a:gd name="T52" fmla="*/ 0 w 181"/>
                <a:gd name="T53" fmla="*/ 15 h 30"/>
                <a:gd name="T54" fmla="*/ 0 w 181"/>
                <a:gd name="T55" fmla="*/ 18 h 30"/>
                <a:gd name="T56" fmla="*/ 1 w 181"/>
                <a:gd name="T57" fmla="*/ 21 h 30"/>
                <a:gd name="T58" fmla="*/ 3 w 181"/>
                <a:gd name="T59" fmla="*/ 23 h 30"/>
                <a:gd name="T60" fmla="*/ 4 w 181"/>
                <a:gd name="T61" fmla="*/ 25 h 30"/>
                <a:gd name="T62" fmla="*/ 6 w 181"/>
                <a:gd name="T63" fmla="*/ 28 h 30"/>
                <a:gd name="T64" fmla="*/ 9 w 181"/>
                <a:gd name="T65" fmla="*/ 29 h 30"/>
                <a:gd name="T66" fmla="*/ 11 w 181"/>
                <a:gd name="T67" fmla="*/ 30 h 30"/>
                <a:gd name="T68" fmla="*/ 15 w 181"/>
                <a:gd name="T6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1" h="30">
                  <a:moveTo>
                    <a:pt x="15" y="30"/>
                  </a:moveTo>
                  <a:lnTo>
                    <a:pt x="166" y="30"/>
                  </a:lnTo>
                  <a:lnTo>
                    <a:pt x="168" y="30"/>
                  </a:lnTo>
                  <a:lnTo>
                    <a:pt x="171" y="29"/>
                  </a:lnTo>
                  <a:lnTo>
                    <a:pt x="173" y="28"/>
                  </a:lnTo>
                  <a:lnTo>
                    <a:pt x="175" y="25"/>
                  </a:lnTo>
                  <a:lnTo>
                    <a:pt x="178" y="23"/>
                  </a:lnTo>
                  <a:lnTo>
                    <a:pt x="179" y="21"/>
                  </a:lnTo>
                  <a:lnTo>
                    <a:pt x="180" y="18"/>
                  </a:lnTo>
                  <a:lnTo>
                    <a:pt x="181" y="15"/>
                  </a:lnTo>
                  <a:lnTo>
                    <a:pt x="180" y="12"/>
                  </a:lnTo>
                  <a:lnTo>
                    <a:pt x="179" y="9"/>
                  </a:lnTo>
                  <a:lnTo>
                    <a:pt x="178" y="6"/>
                  </a:lnTo>
                  <a:lnTo>
                    <a:pt x="175" y="4"/>
                  </a:lnTo>
                  <a:lnTo>
                    <a:pt x="173" y="3"/>
                  </a:lnTo>
                  <a:lnTo>
                    <a:pt x="171" y="1"/>
                  </a:lnTo>
                  <a:lnTo>
                    <a:pt x="168" y="0"/>
                  </a:lnTo>
                  <a:lnTo>
                    <a:pt x="166" y="0"/>
                  </a:lnTo>
                  <a:lnTo>
                    <a:pt x="15" y="0"/>
                  </a:lnTo>
                  <a:lnTo>
                    <a:pt x="11" y="0"/>
                  </a:lnTo>
                  <a:lnTo>
                    <a:pt x="9" y="1"/>
                  </a:lnTo>
                  <a:lnTo>
                    <a:pt x="6" y="3"/>
                  </a:lnTo>
                  <a:lnTo>
                    <a:pt x="4" y="4"/>
                  </a:lnTo>
                  <a:lnTo>
                    <a:pt x="3" y="6"/>
                  </a:lnTo>
                  <a:lnTo>
                    <a:pt x="1" y="9"/>
                  </a:lnTo>
                  <a:lnTo>
                    <a:pt x="0" y="12"/>
                  </a:lnTo>
                  <a:lnTo>
                    <a:pt x="0" y="15"/>
                  </a:lnTo>
                  <a:lnTo>
                    <a:pt x="0" y="18"/>
                  </a:lnTo>
                  <a:lnTo>
                    <a:pt x="1" y="21"/>
                  </a:lnTo>
                  <a:lnTo>
                    <a:pt x="3" y="23"/>
                  </a:lnTo>
                  <a:lnTo>
                    <a:pt x="4" y="25"/>
                  </a:lnTo>
                  <a:lnTo>
                    <a:pt x="6" y="28"/>
                  </a:lnTo>
                  <a:lnTo>
                    <a:pt x="9" y="29"/>
                  </a:lnTo>
                  <a:lnTo>
                    <a:pt x="11" y="30"/>
                  </a:lnTo>
                  <a:lnTo>
                    <a:pt x="15" y="3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9" name="Freeform 290"/>
            <p:cNvSpPr>
              <a:spLocks/>
            </p:cNvSpPr>
            <p:nvPr/>
          </p:nvSpPr>
          <p:spPr bwMode="auto">
            <a:xfrm>
              <a:off x="7148513" y="2127250"/>
              <a:ext cx="57150" cy="9525"/>
            </a:xfrm>
            <a:custGeom>
              <a:avLst/>
              <a:gdLst>
                <a:gd name="T0" fmla="*/ 15 w 181"/>
                <a:gd name="T1" fmla="*/ 30 h 30"/>
                <a:gd name="T2" fmla="*/ 166 w 181"/>
                <a:gd name="T3" fmla="*/ 30 h 30"/>
                <a:gd name="T4" fmla="*/ 168 w 181"/>
                <a:gd name="T5" fmla="*/ 30 h 30"/>
                <a:gd name="T6" fmla="*/ 171 w 181"/>
                <a:gd name="T7" fmla="*/ 29 h 30"/>
                <a:gd name="T8" fmla="*/ 173 w 181"/>
                <a:gd name="T9" fmla="*/ 28 h 30"/>
                <a:gd name="T10" fmla="*/ 175 w 181"/>
                <a:gd name="T11" fmla="*/ 26 h 30"/>
                <a:gd name="T12" fmla="*/ 178 w 181"/>
                <a:gd name="T13" fmla="*/ 23 h 30"/>
                <a:gd name="T14" fmla="*/ 179 w 181"/>
                <a:gd name="T15" fmla="*/ 21 h 30"/>
                <a:gd name="T16" fmla="*/ 180 w 181"/>
                <a:gd name="T17" fmla="*/ 18 h 30"/>
                <a:gd name="T18" fmla="*/ 181 w 181"/>
                <a:gd name="T19" fmla="*/ 15 h 30"/>
                <a:gd name="T20" fmla="*/ 180 w 181"/>
                <a:gd name="T21" fmla="*/ 12 h 30"/>
                <a:gd name="T22" fmla="*/ 179 w 181"/>
                <a:gd name="T23" fmla="*/ 9 h 30"/>
                <a:gd name="T24" fmla="*/ 178 w 181"/>
                <a:gd name="T25" fmla="*/ 6 h 30"/>
                <a:gd name="T26" fmla="*/ 175 w 181"/>
                <a:gd name="T27" fmla="*/ 4 h 30"/>
                <a:gd name="T28" fmla="*/ 173 w 181"/>
                <a:gd name="T29" fmla="*/ 3 h 30"/>
                <a:gd name="T30" fmla="*/ 171 w 181"/>
                <a:gd name="T31" fmla="*/ 1 h 30"/>
                <a:gd name="T32" fmla="*/ 168 w 181"/>
                <a:gd name="T33" fmla="*/ 1 h 30"/>
                <a:gd name="T34" fmla="*/ 166 w 181"/>
                <a:gd name="T35" fmla="*/ 0 h 30"/>
                <a:gd name="T36" fmla="*/ 15 w 181"/>
                <a:gd name="T37" fmla="*/ 0 h 30"/>
                <a:gd name="T38" fmla="*/ 11 w 181"/>
                <a:gd name="T39" fmla="*/ 0 h 30"/>
                <a:gd name="T40" fmla="*/ 9 w 181"/>
                <a:gd name="T41" fmla="*/ 1 h 30"/>
                <a:gd name="T42" fmla="*/ 6 w 181"/>
                <a:gd name="T43" fmla="*/ 3 h 30"/>
                <a:gd name="T44" fmla="*/ 4 w 181"/>
                <a:gd name="T45" fmla="*/ 4 h 30"/>
                <a:gd name="T46" fmla="*/ 3 w 181"/>
                <a:gd name="T47" fmla="*/ 6 h 30"/>
                <a:gd name="T48" fmla="*/ 1 w 181"/>
                <a:gd name="T49" fmla="*/ 9 h 30"/>
                <a:gd name="T50" fmla="*/ 0 w 181"/>
                <a:gd name="T51" fmla="*/ 12 h 30"/>
                <a:gd name="T52" fmla="*/ 0 w 181"/>
                <a:gd name="T53" fmla="*/ 15 h 30"/>
                <a:gd name="T54" fmla="*/ 0 w 181"/>
                <a:gd name="T55" fmla="*/ 18 h 30"/>
                <a:gd name="T56" fmla="*/ 1 w 181"/>
                <a:gd name="T57" fmla="*/ 21 h 30"/>
                <a:gd name="T58" fmla="*/ 3 w 181"/>
                <a:gd name="T59" fmla="*/ 23 h 30"/>
                <a:gd name="T60" fmla="*/ 4 w 181"/>
                <a:gd name="T61" fmla="*/ 26 h 30"/>
                <a:gd name="T62" fmla="*/ 6 w 181"/>
                <a:gd name="T63" fmla="*/ 28 h 30"/>
                <a:gd name="T64" fmla="*/ 9 w 181"/>
                <a:gd name="T65" fmla="*/ 29 h 30"/>
                <a:gd name="T66" fmla="*/ 11 w 181"/>
                <a:gd name="T67" fmla="*/ 30 h 30"/>
                <a:gd name="T68" fmla="*/ 15 w 181"/>
                <a:gd name="T69" fmla="*/ 30 h 30"/>
                <a:gd name="T70" fmla="*/ 15 w 181"/>
                <a:gd name="T7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30">
                  <a:moveTo>
                    <a:pt x="15" y="30"/>
                  </a:moveTo>
                  <a:lnTo>
                    <a:pt x="166" y="30"/>
                  </a:lnTo>
                  <a:lnTo>
                    <a:pt x="168" y="30"/>
                  </a:lnTo>
                  <a:lnTo>
                    <a:pt x="171" y="29"/>
                  </a:lnTo>
                  <a:lnTo>
                    <a:pt x="173" y="28"/>
                  </a:lnTo>
                  <a:lnTo>
                    <a:pt x="175" y="26"/>
                  </a:lnTo>
                  <a:lnTo>
                    <a:pt x="178" y="23"/>
                  </a:lnTo>
                  <a:lnTo>
                    <a:pt x="179" y="21"/>
                  </a:lnTo>
                  <a:lnTo>
                    <a:pt x="180" y="18"/>
                  </a:lnTo>
                  <a:lnTo>
                    <a:pt x="181" y="15"/>
                  </a:lnTo>
                  <a:lnTo>
                    <a:pt x="180" y="12"/>
                  </a:lnTo>
                  <a:lnTo>
                    <a:pt x="179" y="9"/>
                  </a:lnTo>
                  <a:lnTo>
                    <a:pt x="178" y="6"/>
                  </a:lnTo>
                  <a:lnTo>
                    <a:pt x="175" y="4"/>
                  </a:lnTo>
                  <a:lnTo>
                    <a:pt x="173" y="3"/>
                  </a:lnTo>
                  <a:lnTo>
                    <a:pt x="171" y="1"/>
                  </a:lnTo>
                  <a:lnTo>
                    <a:pt x="168" y="1"/>
                  </a:lnTo>
                  <a:lnTo>
                    <a:pt x="166" y="0"/>
                  </a:lnTo>
                  <a:lnTo>
                    <a:pt x="15" y="0"/>
                  </a:lnTo>
                  <a:lnTo>
                    <a:pt x="11" y="0"/>
                  </a:lnTo>
                  <a:lnTo>
                    <a:pt x="9" y="1"/>
                  </a:lnTo>
                  <a:lnTo>
                    <a:pt x="6" y="3"/>
                  </a:lnTo>
                  <a:lnTo>
                    <a:pt x="4" y="4"/>
                  </a:lnTo>
                  <a:lnTo>
                    <a:pt x="3" y="6"/>
                  </a:lnTo>
                  <a:lnTo>
                    <a:pt x="1" y="9"/>
                  </a:lnTo>
                  <a:lnTo>
                    <a:pt x="0" y="12"/>
                  </a:lnTo>
                  <a:lnTo>
                    <a:pt x="0" y="15"/>
                  </a:lnTo>
                  <a:lnTo>
                    <a:pt x="0" y="18"/>
                  </a:lnTo>
                  <a:lnTo>
                    <a:pt x="1" y="21"/>
                  </a:lnTo>
                  <a:lnTo>
                    <a:pt x="3" y="23"/>
                  </a:lnTo>
                  <a:lnTo>
                    <a:pt x="4" y="26"/>
                  </a:lnTo>
                  <a:lnTo>
                    <a:pt x="6" y="28"/>
                  </a:lnTo>
                  <a:lnTo>
                    <a:pt x="9" y="29"/>
                  </a:lnTo>
                  <a:lnTo>
                    <a:pt x="11" y="30"/>
                  </a:lnTo>
                  <a:lnTo>
                    <a:pt x="15" y="30"/>
                  </a:lnTo>
                  <a:lnTo>
                    <a:pt x="15" y="3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0" name="Freeform 291"/>
            <p:cNvSpPr>
              <a:spLocks/>
            </p:cNvSpPr>
            <p:nvPr/>
          </p:nvSpPr>
          <p:spPr bwMode="auto">
            <a:xfrm>
              <a:off x="7148513" y="2146300"/>
              <a:ext cx="57150" cy="9525"/>
            </a:xfrm>
            <a:custGeom>
              <a:avLst/>
              <a:gdLst>
                <a:gd name="T0" fmla="*/ 166 w 181"/>
                <a:gd name="T1" fmla="*/ 0 h 30"/>
                <a:gd name="T2" fmla="*/ 15 w 181"/>
                <a:gd name="T3" fmla="*/ 0 h 30"/>
                <a:gd name="T4" fmla="*/ 11 w 181"/>
                <a:gd name="T5" fmla="*/ 1 h 30"/>
                <a:gd name="T6" fmla="*/ 9 w 181"/>
                <a:gd name="T7" fmla="*/ 1 h 30"/>
                <a:gd name="T8" fmla="*/ 6 w 181"/>
                <a:gd name="T9" fmla="*/ 3 h 30"/>
                <a:gd name="T10" fmla="*/ 4 w 181"/>
                <a:gd name="T11" fmla="*/ 4 h 30"/>
                <a:gd name="T12" fmla="*/ 3 w 181"/>
                <a:gd name="T13" fmla="*/ 7 h 30"/>
                <a:gd name="T14" fmla="*/ 1 w 181"/>
                <a:gd name="T15" fmla="*/ 10 h 30"/>
                <a:gd name="T16" fmla="*/ 0 w 181"/>
                <a:gd name="T17" fmla="*/ 13 h 30"/>
                <a:gd name="T18" fmla="*/ 0 w 181"/>
                <a:gd name="T19" fmla="*/ 15 h 30"/>
                <a:gd name="T20" fmla="*/ 0 w 181"/>
                <a:gd name="T21" fmla="*/ 18 h 30"/>
                <a:gd name="T22" fmla="*/ 1 w 181"/>
                <a:gd name="T23" fmla="*/ 21 h 30"/>
                <a:gd name="T24" fmla="*/ 3 w 181"/>
                <a:gd name="T25" fmla="*/ 23 h 30"/>
                <a:gd name="T26" fmla="*/ 4 w 181"/>
                <a:gd name="T27" fmla="*/ 26 h 30"/>
                <a:gd name="T28" fmla="*/ 6 w 181"/>
                <a:gd name="T29" fmla="*/ 28 h 30"/>
                <a:gd name="T30" fmla="*/ 9 w 181"/>
                <a:gd name="T31" fmla="*/ 29 h 30"/>
                <a:gd name="T32" fmla="*/ 11 w 181"/>
                <a:gd name="T33" fmla="*/ 30 h 30"/>
                <a:gd name="T34" fmla="*/ 15 w 181"/>
                <a:gd name="T35" fmla="*/ 30 h 30"/>
                <a:gd name="T36" fmla="*/ 166 w 181"/>
                <a:gd name="T37" fmla="*/ 30 h 30"/>
                <a:gd name="T38" fmla="*/ 168 w 181"/>
                <a:gd name="T39" fmla="*/ 30 h 30"/>
                <a:gd name="T40" fmla="*/ 171 w 181"/>
                <a:gd name="T41" fmla="*/ 29 h 30"/>
                <a:gd name="T42" fmla="*/ 173 w 181"/>
                <a:gd name="T43" fmla="*/ 28 h 30"/>
                <a:gd name="T44" fmla="*/ 175 w 181"/>
                <a:gd name="T45" fmla="*/ 26 h 30"/>
                <a:gd name="T46" fmla="*/ 178 w 181"/>
                <a:gd name="T47" fmla="*/ 23 h 30"/>
                <a:gd name="T48" fmla="*/ 179 w 181"/>
                <a:gd name="T49" fmla="*/ 21 h 30"/>
                <a:gd name="T50" fmla="*/ 180 w 181"/>
                <a:gd name="T51" fmla="*/ 18 h 30"/>
                <a:gd name="T52" fmla="*/ 181 w 181"/>
                <a:gd name="T53" fmla="*/ 15 h 30"/>
                <a:gd name="T54" fmla="*/ 180 w 181"/>
                <a:gd name="T55" fmla="*/ 13 h 30"/>
                <a:gd name="T56" fmla="*/ 179 w 181"/>
                <a:gd name="T57" fmla="*/ 10 h 30"/>
                <a:gd name="T58" fmla="*/ 178 w 181"/>
                <a:gd name="T59" fmla="*/ 7 h 30"/>
                <a:gd name="T60" fmla="*/ 175 w 181"/>
                <a:gd name="T61" fmla="*/ 4 h 30"/>
                <a:gd name="T62" fmla="*/ 173 w 181"/>
                <a:gd name="T63" fmla="*/ 3 h 30"/>
                <a:gd name="T64" fmla="*/ 171 w 181"/>
                <a:gd name="T65" fmla="*/ 1 h 30"/>
                <a:gd name="T66" fmla="*/ 168 w 181"/>
                <a:gd name="T67" fmla="*/ 1 h 30"/>
                <a:gd name="T68" fmla="*/ 166 w 181"/>
                <a:gd name="T69" fmla="*/ 0 h 30"/>
                <a:gd name="T70" fmla="*/ 166 w 181"/>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30">
                  <a:moveTo>
                    <a:pt x="166" y="0"/>
                  </a:moveTo>
                  <a:lnTo>
                    <a:pt x="15" y="0"/>
                  </a:lnTo>
                  <a:lnTo>
                    <a:pt x="11" y="1"/>
                  </a:lnTo>
                  <a:lnTo>
                    <a:pt x="9" y="1"/>
                  </a:lnTo>
                  <a:lnTo>
                    <a:pt x="6" y="3"/>
                  </a:lnTo>
                  <a:lnTo>
                    <a:pt x="4" y="4"/>
                  </a:lnTo>
                  <a:lnTo>
                    <a:pt x="3" y="7"/>
                  </a:lnTo>
                  <a:lnTo>
                    <a:pt x="1" y="10"/>
                  </a:lnTo>
                  <a:lnTo>
                    <a:pt x="0" y="13"/>
                  </a:lnTo>
                  <a:lnTo>
                    <a:pt x="0" y="15"/>
                  </a:lnTo>
                  <a:lnTo>
                    <a:pt x="0" y="18"/>
                  </a:lnTo>
                  <a:lnTo>
                    <a:pt x="1" y="21"/>
                  </a:lnTo>
                  <a:lnTo>
                    <a:pt x="3" y="23"/>
                  </a:lnTo>
                  <a:lnTo>
                    <a:pt x="4" y="26"/>
                  </a:lnTo>
                  <a:lnTo>
                    <a:pt x="6" y="28"/>
                  </a:lnTo>
                  <a:lnTo>
                    <a:pt x="9" y="29"/>
                  </a:lnTo>
                  <a:lnTo>
                    <a:pt x="11" y="30"/>
                  </a:lnTo>
                  <a:lnTo>
                    <a:pt x="15" y="30"/>
                  </a:lnTo>
                  <a:lnTo>
                    <a:pt x="166" y="30"/>
                  </a:lnTo>
                  <a:lnTo>
                    <a:pt x="168" y="30"/>
                  </a:lnTo>
                  <a:lnTo>
                    <a:pt x="171" y="29"/>
                  </a:lnTo>
                  <a:lnTo>
                    <a:pt x="173" y="28"/>
                  </a:lnTo>
                  <a:lnTo>
                    <a:pt x="175" y="26"/>
                  </a:lnTo>
                  <a:lnTo>
                    <a:pt x="178" y="23"/>
                  </a:lnTo>
                  <a:lnTo>
                    <a:pt x="179" y="21"/>
                  </a:lnTo>
                  <a:lnTo>
                    <a:pt x="180" y="18"/>
                  </a:lnTo>
                  <a:lnTo>
                    <a:pt x="181" y="15"/>
                  </a:lnTo>
                  <a:lnTo>
                    <a:pt x="180" y="13"/>
                  </a:lnTo>
                  <a:lnTo>
                    <a:pt x="179" y="10"/>
                  </a:lnTo>
                  <a:lnTo>
                    <a:pt x="178" y="7"/>
                  </a:lnTo>
                  <a:lnTo>
                    <a:pt x="175" y="4"/>
                  </a:lnTo>
                  <a:lnTo>
                    <a:pt x="173" y="3"/>
                  </a:lnTo>
                  <a:lnTo>
                    <a:pt x="171" y="1"/>
                  </a:lnTo>
                  <a:lnTo>
                    <a:pt x="168" y="1"/>
                  </a:lnTo>
                  <a:lnTo>
                    <a:pt x="166" y="0"/>
                  </a:lnTo>
                  <a:lnTo>
                    <a:pt x="166"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sp>
        <p:nvSpPr>
          <p:cNvPr id="41" name="Freeform 236"/>
          <p:cNvSpPr>
            <a:spLocks/>
          </p:cNvSpPr>
          <p:nvPr/>
        </p:nvSpPr>
        <p:spPr bwMode="auto">
          <a:xfrm>
            <a:off x="3687171" y="237435"/>
            <a:ext cx="1545923" cy="1783564"/>
          </a:xfrm>
          <a:custGeom>
            <a:avLst/>
            <a:gdLst>
              <a:gd name="connsiteX0" fmla="*/ 1649413 w 1962150"/>
              <a:gd name="connsiteY0" fmla="*/ 1147762 h 2263775"/>
              <a:gd name="connsiteX1" fmla="*/ 1962150 w 1962150"/>
              <a:gd name="connsiteY1" fmla="*/ 1147762 h 2263775"/>
              <a:gd name="connsiteX2" fmla="*/ 1962150 w 1962150"/>
              <a:gd name="connsiteY2" fmla="*/ 1779587 h 2263775"/>
              <a:gd name="connsiteX3" fmla="*/ 989012 w 1962150"/>
              <a:gd name="connsiteY3" fmla="*/ 2263775 h 2263775"/>
              <a:gd name="connsiteX4" fmla="*/ 989012 w 1962150"/>
              <a:gd name="connsiteY4" fmla="*/ 1901825 h 2263775"/>
              <a:gd name="connsiteX5" fmla="*/ 1649413 w 1962150"/>
              <a:gd name="connsiteY5" fmla="*/ 1574800 h 2263775"/>
              <a:gd name="connsiteX6" fmla="*/ 0 w 1962150"/>
              <a:gd name="connsiteY6" fmla="*/ 1147762 h 2263775"/>
              <a:gd name="connsiteX7" fmla="*/ 312737 w 1962150"/>
              <a:gd name="connsiteY7" fmla="*/ 1147762 h 2263775"/>
              <a:gd name="connsiteX8" fmla="*/ 312737 w 1962150"/>
              <a:gd name="connsiteY8" fmla="*/ 1574800 h 2263775"/>
              <a:gd name="connsiteX9" fmla="*/ 969963 w 1962150"/>
              <a:gd name="connsiteY9" fmla="*/ 1901825 h 2263775"/>
              <a:gd name="connsiteX10" fmla="*/ 969963 w 1962150"/>
              <a:gd name="connsiteY10" fmla="*/ 2263775 h 2263775"/>
              <a:gd name="connsiteX11" fmla="*/ 0 w 1962150"/>
              <a:gd name="connsiteY11" fmla="*/ 1779587 h 2263775"/>
              <a:gd name="connsiteX12" fmla="*/ 989012 w 1962150"/>
              <a:gd name="connsiteY12" fmla="*/ 0 h 2263775"/>
              <a:gd name="connsiteX13" fmla="*/ 1962150 w 1962150"/>
              <a:gd name="connsiteY13" fmla="*/ 484188 h 2263775"/>
              <a:gd name="connsiteX14" fmla="*/ 1962150 w 1962150"/>
              <a:gd name="connsiteY14" fmla="*/ 1125538 h 2263775"/>
              <a:gd name="connsiteX15" fmla="*/ 1649413 w 1962150"/>
              <a:gd name="connsiteY15" fmla="*/ 1125538 h 2263775"/>
              <a:gd name="connsiteX16" fmla="*/ 1649413 w 1962150"/>
              <a:gd name="connsiteY16" fmla="*/ 688975 h 2263775"/>
              <a:gd name="connsiteX17" fmla="*/ 989012 w 1962150"/>
              <a:gd name="connsiteY17" fmla="*/ 361950 h 2263775"/>
              <a:gd name="connsiteX18" fmla="*/ 969963 w 1962150"/>
              <a:gd name="connsiteY18" fmla="*/ 0 h 2263775"/>
              <a:gd name="connsiteX19" fmla="*/ 969963 w 1962150"/>
              <a:gd name="connsiteY19" fmla="*/ 361950 h 2263775"/>
              <a:gd name="connsiteX20" fmla="*/ 312737 w 1962150"/>
              <a:gd name="connsiteY20" fmla="*/ 688975 h 2263775"/>
              <a:gd name="connsiteX21" fmla="*/ 312737 w 1962150"/>
              <a:gd name="connsiteY21" fmla="*/ 1125538 h 2263775"/>
              <a:gd name="connsiteX22" fmla="*/ 0 w 1962150"/>
              <a:gd name="connsiteY22" fmla="*/ 1125538 h 2263775"/>
              <a:gd name="connsiteX23" fmla="*/ 0 w 1962150"/>
              <a:gd name="connsiteY23" fmla="*/ 484188 h 2263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62150" h="2263775">
                <a:moveTo>
                  <a:pt x="1649413" y="1147762"/>
                </a:moveTo>
                <a:lnTo>
                  <a:pt x="1962150" y="1147762"/>
                </a:lnTo>
                <a:lnTo>
                  <a:pt x="1962150" y="1779587"/>
                </a:lnTo>
                <a:lnTo>
                  <a:pt x="989012" y="2263775"/>
                </a:lnTo>
                <a:lnTo>
                  <a:pt x="989012" y="1901825"/>
                </a:lnTo>
                <a:lnTo>
                  <a:pt x="1649413" y="1574800"/>
                </a:lnTo>
                <a:close/>
                <a:moveTo>
                  <a:pt x="0" y="1147762"/>
                </a:moveTo>
                <a:lnTo>
                  <a:pt x="312737" y="1147762"/>
                </a:lnTo>
                <a:lnTo>
                  <a:pt x="312737" y="1574800"/>
                </a:lnTo>
                <a:lnTo>
                  <a:pt x="969963" y="1901825"/>
                </a:lnTo>
                <a:lnTo>
                  <a:pt x="969963" y="2263775"/>
                </a:lnTo>
                <a:lnTo>
                  <a:pt x="0" y="1779587"/>
                </a:lnTo>
                <a:close/>
                <a:moveTo>
                  <a:pt x="989012" y="0"/>
                </a:moveTo>
                <a:lnTo>
                  <a:pt x="1962150" y="484188"/>
                </a:lnTo>
                <a:lnTo>
                  <a:pt x="1962150" y="1125538"/>
                </a:lnTo>
                <a:lnTo>
                  <a:pt x="1649413" y="1125538"/>
                </a:lnTo>
                <a:lnTo>
                  <a:pt x="1649413" y="688975"/>
                </a:lnTo>
                <a:lnTo>
                  <a:pt x="989012" y="361950"/>
                </a:lnTo>
                <a:close/>
                <a:moveTo>
                  <a:pt x="969963" y="0"/>
                </a:moveTo>
                <a:lnTo>
                  <a:pt x="969963" y="361950"/>
                </a:lnTo>
                <a:lnTo>
                  <a:pt x="312737" y="688975"/>
                </a:lnTo>
                <a:lnTo>
                  <a:pt x="312737" y="1125538"/>
                </a:lnTo>
                <a:lnTo>
                  <a:pt x="0" y="1125538"/>
                </a:lnTo>
                <a:lnTo>
                  <a:pt x="0" y="484188"/>
                </a:lnTo>
                <a:close/>
              </a:path>
            </a:pathLst>
          </a:custGeom>
          <a:gradFill>
            <a:gsLst>
              <a:gs pos="0">
                <a:schemeClr val="accent5"/>
              </a:gs>
              <a:gs pos="100000">
                <a:schemeClr val="tx2"/>
              </a:gs>
            </a:gsLst>
            <a:lin ang="5400000" scaled="1"/>
          </a:gra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2" name="TextBox 41"/>
          <p:cNvSpPr txBox="1"/>
          <p:nvPr/>
        </p:nvSpPr>
        <p:spPr>
          <a:xfrm>
            <a:off x="6488997" y="3570335"/>
            <a:ext cx="1840875" cy="984885"/>
          </a:xfrm>
          <a:prstGeom prst="rect">
            <a:avLst/>
          </a:prstGeom>
          <a:noFill/>
          <a:ln w="6350">
            <a:noFill/>
            <a:prstDash val="dash"/>
          </a:ln>
        </p:spPr>
        <p:txBody>
          <a:bodyPr wrap="square" lIns="0" tIns="0" rIns="0" bIns="0" rtlCol="0">
            <a:spAutoFit/>
          </a:bodyPr>
          <a:lstStyle/>
          <a:p>
            <a:pPr algn="ctr"/>
            <a:r>
              <a:rPr lang="en-ZA" sz="1400" b="1" dirty="0">
                <a:solidFill>
                  <a:schemeClr val="tx2"/>
                </a:solidFill>
              </a:rPr>
              <a:t>WHAT QUALITY ASSURANCE IS THERE?</a:t>
            </a:r>
          </a:p>
          <a:p>
            <a:pPr algn="ctr"/>
            <a:r>
              <a:rPr lang="en-ZA" sz="1200" dirty="0"/>
              <a:t>Four quality gates are in place. ISO 20252 and ISO 9001 : 2008 compliant</a:t>
            </a:r>
          </a:p>
        </p:txBody>
      </p:sp>
      <p:grpSp>
        <p:nvGrpSpPr>
          <p:cNvPr id="50" name="Group 49"/>
          <p:cNvGrpSpPr/>
          <p:nvPr/>
        </p:nvGrpSpPr>
        <p:grpSpPr>
          <a:xfrm>
            <a:off x="6944933" y="2440126"/>
            <a:ext cx="916896" cy="1057843"/>
            <a:chOff x="3590926" y="1393826"/>
            <a:chExt cx="1962150" cy="2263775"/>
          </a:xfrm>
        </p:grpSpPr>
        <p:sp>
          <p:nvSpPr>
            <p:cNvPr id="51" name="Freeform 5"/>
            <p:cNvSpPr>
              <a:spLocks/>
            </p:cNvSpPr>
            <p:nvPr/>
          </p:nvSpPr>
          <p:spPr bwMode="auto">
            <a:xfrm>
              <a:off x="4579938" y="2541588"/>
              <a:ext cx="973138" cy="1116013"/>
            </a:xfrm>
            <a:custGeom>
              <a:avLst/>
              <a:gdLst>
                <a:gd name="T0" fmla="*/ 416 w 613"/>
                <a:gd name="T1" fmla="*/ 269 h 703"/>
                <a:gd name="T2" fmla="*/ 0 w 613"/>
                <a:gd name="T3" fmla="*/ 475 h 703"/>
                <a:gd name="T4" fmla="*/ 0 w 613"/>
                <a:gd name="T5" fmla="*/ 703 h 703"/>
                <a:gd name="T6" fmla="*/ 613 w 613"/>
                <a:gd name="T7" fmla="*/ 398 h 703"/>
                <a:gd name="T8" fmla="*/ 613 w 613"/>
                <a:gd name="T9" fmla="*/ 0 h 703"/>
                <a:gd name="T10" fmla="*/ 416 w 613"/>
                <a:gd name="T11" fmla="*/ 0 h 703"/>
                <a:gd name="T12" fmla="*/ 416 w 613"/>
                <a:gd name="T13" fmla="*/ 269 h 703"/>
              </a:gdLst>
              <a:ahLst/>
              <a:cxnLst>
                <a:cxn ang="0">
                  <a:pos x="T0" y="T1"/>
                </a:cxn>
                <a:cxn ang="0">
                  <a:pos x="T2" y="T3"/>
                </a:cxn>
                <a:cxn ang="0">
                  <a:pos x="T4" y="T5"/>
                </a:cxn>
                <a:cxn ang="0">
                  <a:pos x="T6" y="T7"/>
                </a:cxn>
                <a:cxn ang="0">
                  <a:pos x="T8" y="T9"/>
                </a:cxn>
                <a:cxn ang="0">
                  <a:pos x="T10" y="T11"/>
                </a:cxn>
                <a:cxn ang="0">
                  <a:pos x="T12" y="T13"/>
                </a:cxn>
              </a:cxnLst>
              <a:rect l="0" t="0" r="r" b="b"/>
              <a:pathLst>
                <a:path w="613" h="703">
                  <a:moveTo>
                    <a:pt x="416" y="269"/>
                  </a:moveTo>
                  <a:lnTo>
                    <a:pt x="0" y="475"/>
                  </a:lnTo>
                  <a:lnTo>
                    <a:pt x="0" y="703"/>
                  </a:lnTo>
                  <a:lnTo>
                    <a:pt x="613" y="398"/>
                  </a:lnTo>
                  <a:lnTo>
                    <a:pt x="613" y="0"/>
                  </a:lnTo>
                  <a:lnTo>
                    <a:pt x="416" y="0"/>
                  </a:lnTo>
                  <a:lnTo>
                    <a:pt x="416" y="269"/>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2" name="Freeform 6"/>
            <p:cNvSpPr>
              <a:spLocks/>
            </p:cNvSpPr>
            <p:nvPr/>
          </p:nvSpPr>
          <p:spPr bwMode="auto">
            <a:xfrm>
              <a:off x="3590926" y="1393826"/>
              <a:ext cx="969963" cy="1125538"/>
            </a:xfrm>
            <a:custGeom>
              <a:avLst/>
              <a:gdLst>
                <a:gd name="T0" fmla="*/ 197 w 611"/>
                <a:gd name="T1" fmla="*/ 434 h 709"/>
                <a:gd name="T2" fmla="*/ 611 w 611"/>
                <a:gd name="T3" fmla="*/ 228 h 709"/>
                <a:gd name="T4" fmla="*/ 611 w 611"/>
                <a:gd name="T5" fmla="*/ 0 h 709"/>
                <a:gd name="T6" fmla="*/ 0 w 611"/>
                <a:gd name="T7" fmla="*/ 305 h 709"/>
                <a:gd name="T8" fmla="*/ 0 w 611"/>
                <a:gd name="T9" fmla="*/ 709 h 709"/>
                <a:gd name="T10" fmla="*/ 197 w 611"/>
                <a:gd name="T11" fmla="*/ 709 h 709"/>
                <a:gd name="T12" fmla="*/ 197 w 611"/>
                <a:gd name="T13" fmla="*/ 434 h 709"/>
              </a:gdLst>
              <a:ahLst/>
              <a:cxnLst>
                <a:cxn ang="0">
                  <a:pos x="T0" y="T1"/>
                </a:cxn>
                <a:cxn ang="0">
                  <a:pos x="T2" y="T3"/>
                </a:cxn>
                <a:cxn ang="0">
                  <a:pos x="T4" y="T5"/>
                </a:cxn>
                <a:cxn ang="0">
                  <a:pos x="T6" y="T7"/>
                </a:cxn>
                <a:cxn ang="0">
                  <a:pos x="T8" y="T9"/>
                </a:cxn>
                <a:cxn ang="0">
                  <a:pos x="T10" y="T11"/>
                </a:cxn>
                <a:cxn ang="0">
                  <a:pos x="T12" y="T13"/>
                </a:cxn>
              </a:cxnLst>
              <a:rect l="0" t="0" r="r" b="b"/>
              <a:pathLst>
                <a:path w="611" h="709">
                  <a:moveTo>
                    <a:pt x="197" y="434"/>
                  </a:moveTo>
                  <a:lnTo>
                    <a:pt x="611" y="228"/>
                  </a:lnTo>
                  <a:lnTo>
                    <a:pt x="611" y="0"/>
                  </a:lnTo>
                  <a:lnTo>
                    <a:pt x="0" y="305"/>
                  </a:lnTo>
                  <a:lnTo>
                    <a:pt x="0" y="709"/>
                  </a:lnTo>
                  <a:lnTo>
                    <a:pt x="197" y="709"/>
                  </a:lnTo>
                  <a:lnTo>
                    <a:pt x="197" y="434"/>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3" name="Freeform 7"/>
            <p:cNvSpPr>
              <a:spLocks/>
            </p:cNvSpPr>
            <p:nvPr/>
          </p:nvSpPr>
          <p:spPr bwMode="auto">
            <a:xfrm>
              <a:off x="4579938" y="1393826"/>
              <a:ext cx="973138" cy="1125538"/>
            </a:xfrm>
            <a:custGeom>
              <a:avLst/>
              <a:gdLst>
                <a:gd name="T0" fmla="*/ 416 w 613"/>
                <a:gd name="T1" fmla="*/ 434 h 709"/>
                <a:gd name="T2" fmla="*/ 416 w 613"/>
                <a:gd name="T3" fmla="*/ 709 h 709"/>
                <a:gd name="T4" fmla="*/ 613 w 613"/>
                <a:gd name="T5" fmla="*/ 709 h 709"/>
                <a:gd name="T6" fmla="*/ 613 w 613"/>
                <a:gd name="T7" fmla="*/ 305 h 709"/>
                <a:gd name="T8" fmla="*/ 0 w 613"/>
                <a:gd name="T9" fmla="*/ 0 h 709"/>
                <a:gd name="T10" fmla="*/ 0 w 613"/>
                <a:gd name="T11" fmla="*/ 228 h 709"/>
                <a:gd name="T12" fmla="*/ 416 w 613"/>
                <a:gd name="T13" fmla="*/ 434 h 709"/>
              </a:gdLst>
              <a:ahLst/>
              <a:cxnLst>
                <a:cxn ang="0">
                  <a:pos x="T0" y="T1"/>
                </a:cxn>
                <a:cxn ang="0">
                  <a:pos x="T2" y="T3"/>
                </a:cxn>
                <a:cxn ang="0">
                  <a:pos x="T4" y="T5"/>
                </a:cxn>
                <a:cxn ang="0">
                  <a:pos x="T6" y="T7"/>
                </a:cxn>
                <a:cxn ang="0">
                  <a:pos x="T8" y="T9"/>
                </a:cxn>
                <a:cxn ang="0">
                  <a:pos x="T10" y="T11"/>
                </a:cxn>
                <a:cxn ang="0">
                  <a:pos x="T12" y="T13"/>
                </a:cxn>
              </a:cxnLst>
              <a:rect l="0" t="0" r="r" b="b"/>
              <a:pathLst>
                <a:path w="613" h="709">
                  <a:moveTo>
                    <a:pt x="416" y="434"/>
                  </a:moveTo>
                  <a:lnTo>
                    <a:pt x="416" y="709"/>
                  </a:lnTo>
                  <a:lnTo>
                    <a:pt x="613" y="709"/>
                  </a:lnTo>
                  <a:lnTo>
                    <a:pt x="613" y="305"/>
                  </a:lnTo>
                  <a:lnTo>
                    <a:pt x="0" y="0"/>
                  </a:lnTo>
                  <a:lnTo>
                    <a:pt x="0" y="228"/>
                  </a:lnTo>
                  <a:lnTo>
                    <a:pt x="416" y="434"/>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4" name="Freeform 8"/>
            <p:cNvSpPr>
              <a:spLocks/>
            </p:cNvSpPr>
            <p:nvPr/>
          </p:nvSpPr>
          <p:spPr bwMode="auto">
            <a:xfrm>
              <a:off x="3590926" y="2541588"/>
              <a:ext cx="969963" cy="1116013"/>
            </a:xfrm>
            <a:custGeom>
              <a:avLst/>
              <a:gdLst>
                <a:gd name="T0" fmla="*/ 197 w 611"/>
                <a:gd name="T1" fmla="*/ 269 h 703"/>
                <a:gd name="T2" fmla="*/ 197 w 611"/>
                <a:gd name="T3" fmla="*/ 0 h 703"/>
                <a:gd name="T4" fmla="*/ 0 w 611"/>
                <a:gd name="T5" fmla="*/ 0 h 703"/>
                <a:gd name="T6" fmla="*/ 0 w 611"/>
                <a:gd name="T7" fmla="*/ 398 h 703"/>
                <a:gd name="T8" fmla="*/ 611 w 611"/>
                <a:gd name="T9" fmla="*/ 703 h 703"/>
                <a:gd name="T10" fmla="*/ 611 w 611"/>
                <a:gd name="T11" fmla="*/ 475 h 703"/>
                <a:gd name="T12" fmla="*/ 197 w 611"/>
                <a:gd name="T13" fmla="*/ 269 h 703"/>
              </a:gdLst>
              <a:ahLst/>
              <a:cxnLst>
                <a:cxn ang="0">
                  <a:pos x="T0" y="T1"/>
                </a:cxn>
                <a:cxn ang="0">
                  <a:pos x="T2" y="T3"/>
                </a:cxn>
                <a:cxn ang="0">
                  <a:pos x="T4" y="T5"/>
                </a:cxn>
                <a:cxn ang="0">
                  <a:pos x="T6" y="T7"/>
                </a:cxn>
                <a:cxn ang="0">
                  <a:pos x="T8" y="T9"/>
                </a:cxn>
                <a:cxn ang="0">
                  <a:pos x="T10" y="T11"/>
                </a:cxn>
                <a:cxn ang="0">
                  <a:pos x="T12" y="T13"/>
                </a:cxn>
              </a:cxnLst>
              <a:rect l="0" t="0" r="r" b="b"/>
              <a:pathLst>
                <a:path w="611" h="703">
                  <a:moveTo>
                    <a:pt x="197" y="269"/>
                  </a:moveTo>
                  <a:lnTo>
                    <a:pt x="197" y="0"/>
                  </a:lnTo>
                  <a:lnTo>
                    <a:pt x="0" y="0"/>
                  </a:lnTo>
                  <a:lnTo>
                    <a:pt x="0" y="398"/>
                  </a:lnTo>
                  <a:lnTo>
                    <a:pt x="611" y="703"/>
                  </a:lnTo>
                  <a:lnTo>
                    <a:pt x="611" y="475"/>
                  </a:lnTo>
                  <a:lnTo>
                    <a:pt x="197" y="269"/>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55" name="TextBox 54"/>
          <p:cNvSpPr txBox="1"/>
          <p:nvPr/>
        </p:nvSpPr>
        <p:spPr>
          <a:xfrm>
            <a:off x="4521997" y="3570335"/>
            <a:ext cx="1840875" cy="615553"/>
          </a:xfrm>
          <a:prstGeom prst="rect">
            <a:avLst/>
          </a:prstGeom>
          <a:noFill/>
          <a:ln w="6350">
            <a:noFill/>
            <a:prstDash val="dash"/>
          </a:ln>
        </p:spPr>
        <p:txBody>
          <a:bodyPr wrap="square" lIns="0" tIns="0" rIns="0" bIns="0" rtlCol="0">
            <a:spAutoFit/>
          </a:bodyPr>
          <a:lstStyle/>
          <a:p>
            <a:pPr algn="ctr"/>
            <a:r>
              <a:rPr lang="en-ZA" sz="1400" b="1" dirty="0">
                <a:solidFill>
                  <a:schemeClr val="accent6"/>
                </a:solidFill>
              </a:rPr>
              <a:t>HOW DO WE </a:t>
            </a:r>
            <a:br>
              <a:rPr lang="en-ZA" sz="1400" b="1" dirty="0">
                <a:solidFill>
                  <a:schemeClr val="accent6"/>
                </a:solidFill>
              </a:rPr>
            </a:br>
            <a:r>
              <a:rPr lang="en-ZA" sz="1400" b="1" dirty="0">
                <a:solidFill>
                  <a:schemeClr val="accent6"/>
                </a:solidFill>
              </a:rPr>
              <a:t>INTERVIEW THEM?</a:t>
            </a:r>
          </a:p>
          <a:p>
            <a:pPr algn="ctr"/>
            <a:r>
              <a:rPr lang="en-ZA" sz="1200" dirty="0"/>
              <a:t>Telephonically using </a:t>
            </a:r>
            <a:r>
              <a:rPr lang="en-ZA" sz="1200" dirty="0" err="1"/>
              <a:t>CATI</a:t>
            </a:r>
            <a:endParaRPr lang="en-ZA" sz="1200" dirty="0"/>
          </a:p>
        </p:txBody>
      </p:sp>
      <p:grpSp>
        <p:nvGrpSpPr>
          <p:cNvPr id="57" name="Group 56"/>
          <p:cNvGrpSpPr/>
          <p:nvPr/>
        </p:nvGrpSpPr>
        <p:grpSpPr>
          <a:xfrm>
            <a:off x="4977933" y="2440126"/>
            <a:ext cx="916896" cy="1057843"/>
            <a:chOff x="3590926" y="1393826"/>
            <a:chExt cx="1962150" cy="2263775"/>
          </a:xfrm>
        </p:grpSpPr>
        <p:sp>
          <p:nvSpPr>
            <p:cNvPr id="58" name="Freeform 5"/>
            <p:cNvSpPr>
              <a:spLocks/>
            </p:cNvSpPr>
            <p:nvPr/>
          </p:nvSpPr>
          <p:spPr bwMode="auto">
            <a:xfrm>
              <a:off x="4579938" y="2541588"/>
              <a:ext cx="973138" cy="1116013"/>
            </a:xfrm>
            <a:custGeom>
              <a:avLst/>
              <a:gdLst>
                <a:gd name="T0" fmla="*/ 416 w 613"/>
                <a:gd name="T1" fmla="*/ 269 h 703"/>
                <a:gd name="T2" fmla="*/ 0 w 613"/>
                <a:gd name="T3" fmla="*/ 475 h 703"/>
                <a:gd name="T4" fmla="*/ 0 w 613"/>
                <a:gd name="T5" fmla="*/ 703 h 703"/>
                <a:gd name="T6" fmla="*/ 613 w 613"/>
                <a:gd name="T7" fmla="*/ 398 h 703"/>
                <a:gd name="T8" fmla="*/ 613 w 613"/>
                <a:gd name="T9" fmla="*/ 0 h 703"/>
                <a:gd name="T10" fmla="*/ 416 w 613"/>
                <a:gd name="T11" fmla="*/ 0 h 703"/>
                <a:gd name="T12" fmla="*/ 416 w 613"/>
                <a:gd name="T13" fmla="*/ 269 h 703"/>
              </a:gdLst>
              <a:ahLst/>
              <a:cxnLst>
                <a:cxn ang="0">
                  <a:pos x="T0" y="T1"/>
                </a:cxn>
                <a:cxn ang="0">
                  <a:pos x="T2" y="T3"/>
                </a:cxn>
                <a:cxn ang="0">
                  <a:pos x="T4" y="T5"/>
                </a:cxn>
                <a:cxn ang="0">
                  <a:pos x="T6" y="T7"/>
                </a:cxn>
                <a:cxn ang="0">
                  <a:pos x="T8" y="T9"/>
                </a:cxn>
                <a:cxn ang="0">
                  <a:pos x="T10" y="T11"/>
                </a:cxn>
                <a:cxn ang="0">
                  <a:pos x="T12" y="T13"/>
                </a:cxn>
              </a:cxnLst>
              <a:rect l="0" t="0" r="r" b="b"/>
              <a:pathLst>
                <a:path w="613" h="703">
                  <a:moveTo>
                    <a:pt x="416" y="269"/>
                  </a:moveTo>
                  <a:lnTo>
                    <a:pt x="0" y="475"/>
                  </a:lnTo>
                  <a:lnTo>
                    <a:pt x="0" y="703"/>
                  </a:lnTo>
                  <a:lnTo>
                    <a:pt x="613" y="398"/>
                  </a:lnTo>
                  <a:lnTo>
                    <a:pt x="613" y="0"/>
                  </a:lnTo>
                  <a:lnTo>
                    <a:pt x="416" y="0"/>
                  </a:lnTo>
                  <a:lnTo>
                    <a:pt x="416" y="269"/>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9" name="Freeform 6"/>
            <p:cNvSpPr>
              <a:spLocks/>
            </p:cNvSpPr>
            <p:nvPr/>
          </p:nvSpPr>
          <p:spPr bwMode="auto">
            <a:xfrm>
              <a:off x="3590926" y="1393826"/>
              <a:ext cx="969963" cy="1125538"/>
            </a:xfrm>
            <a:custGeom>
              <a:avLst/>
              <a:gdLst>
                <a:gd name="T0" fmla="*/ 197 w 611"/>
                <a:gd name="T1" fmla="*/ 434 h 709"/>
                <a:gd name="T2" fmla="*/ 611 w 611"/>
                <a:gd name="T3" fmla="*/ 228 h 709"/>
                <a:gd name="T4" fmla="*/ 611 w 611"/>
                <a:gd name="T5" fmla="*/ 0 h 709"/>
                <a:gd name="T6" fmla="*/ 0 w 611"/>
                <a:gd name="T7" fmla="*/ 305 h 709"/>
                <a:gd name="T8" fmla="*/ 0 w 611"/>
                <a:gd name="T9" fmla="*/ 709 h 709"/>
                <a:gd name="T10" fmla="*/ 197 w 611"/>
                <a:gd name="T11" fmla="*/ 709 h 709"/>
                <a:gd name="T12" fmla="*/ 197 w 611"/>
                <a:gd name="T13" fmla="*/ 434 h 709"/>
              </a:gdLst>
              <a:ahLst/>
              <a:cxnLst>
                <a:cxn ang="0">
                  <a:pos x="T0" y="T1"/>
                </a:cxn>
                <a:cxn ang="0">
                  <a:pos x="T2" y="T3"/>
                </a:cxn>
                <a:cxn ang="0">
                  <a:pos x="T4" y="T5"/>
                </a:cxn>
                <a:cxn ang="0">
                  <a:pos x="T6" y="T7"/>
                </a:cxn>
                <a:cxn ang="0">
                  <a:pos x="T8" y="T9"/>
                </a:cxn>
                <a:cxn ang="0">
                  <a:pos x="T10" y="T11"/>
                </a:cxn>
                <a:cxn ang="0">
                  <a:pos x="T12" y="T13"/>
                </a:cxn>
              </a:cxnLst>
              <a:rect l="0" t="0" r="r" b="b"/>
              <a:pathLst>
                <a:path w="611" h="709">
                  <a:moveTo>
                    <a:pt x="197" y="434"/>
                  </a:moveTo>
                  <a:lnTo>
                    <a:pt x="611" y="228"/>
                  </a:lnTo>
                  <a:lnTo>
                    <a:pt x="611" y="0"/>
                  </a:lnTo>
                  <a:lnTo>
                    <a:pt x="0" y="305"/>
                  </a:lnTo>
                  <a:lnTo>
                    <a:pt x="0" y="709"/>
                  </a:lnTo>
                  <a:lnTo>
                    <a:pt x="197" y="709"/>
                  </a:lnTo>
                  <a:lnTo>
                    <a:pt x="197" y="434"/>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0" name="Freeform 7"/>
            <p:cNvSpPr>
              <a:spLocks/>
            </p:cNvSpPr>
            <p:nvPr/>
          </p:nvSpPr>
          <p:spPr bwMode="auto">
            <a:xfrm>
              <a:off x="4579938" y="1393826"/>
              <a:ext cx="973138" cy="1125538"/>
            </a:xfrm>
            <a:custGeom>
              <a:avLst/>
              <a:gdLst>
                <a:gd name="T0" fmla="*/ 416 w 613"/>
                <a:gd name="T1" fmla="*/ 434 h 709"/>
                <a:gd name="T2" fmla="*/ 416 w 613"/>
                <a:gd name="T3" fmla="*/ 709 h 709"/>
                <a:gd name="T4" fmla="*/ 613 w 613"/>
                <a:gd name="T5" fmla="*/ 709 h 709"/>
                <a:gd name="T6" fmla="*/ 613 w 613"/>
                <a:gd name="T7" fmla="*/ 305 h 709"/>
                <a:gd name="T8" fmla="*/ 0 w 613"/>
                <a:gd name="T9" fmla="*/ 0 h 709"/>
                <a:gd name="T10" fmla="*/ 0 w 613"/>
                <a:gd name="T11" fmla="*/ 228 h 709"/>
                <a:gd name="T12" fmla="*/ 416 w 613"/>
                <a:gd name="T13" fmla="*/ 434 h 709"/>
              </a:gdLst>
              <a:ahLst/>
              <a:cxnLst>
                <a:cxn ang="0">
                  <a:pos x="T0" y="T1"/>
                </a:cxn>
                <a:cxn ang="0">
                  <a:pos x="T2" y="T3"/>
                </a:cxn>
                <a:cxn ang="0">
                  <a:pos x="T4" y="T5"/>
                </a:cxn>
                <a:cxn ang="0">
                  <a:pos x="T6" y="T7"/>
                </a:cxn>
                <a:cxn ang="0">
                  <a:pos x="T8" y="T9"/>
                </a:cxn>
                <a:cxn ang="0">
                  <a:pos x="T10" y="T11"/>
                </a:cxn>
                <a:cxn ang="0">
                  <a:pos x="T12" y="T13"/>
                </a:cxn>
              </a:cxnLst>
              <a:rect l="0" t="0" r="r" b="b"/>
              <a:pathLst>
                <a:path w="613" h="709">
                  <a:moveTo>
                    <a:pt x="416" y="434"/>
                  </a:moveTo>
                  <a:lnTo>
                    <a:pt x="416" y="709"/>
                  </a:lnTo>
                  <a:lnTo>
                    <a:pt x="613" y="709"/>
                  </a:lnTo>
                  <a:lnTo>
                    <a:pt x="613" y="305"/>
                  </a:lnTo>
                  <a:lnTo>
                    <a:pt x="0" y="0"/>
                  </a:lnTo>
                  <a:lnTo>
                    <a:pt x="0" y="228"/>
                  </a:lnTo>
                  <a:lnTo>
                    <a:pt x="416" y="434"/>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1" name="Freeform 8"/>
            <p:cNvSpPr>
              <a:spLocks/>
            </p:cNvSpPr>
            <p:nvPr/>
          </p:nvSpPr>
          <p:spPr bwMode="auto">
            <a:xfrm>
              <a:off x="3590926" y="2541588"/>
              <a:ext cx="969963" cy="1116013"/>
            </a:xfrm>
            <a:custGeom>
              <a:avLst/>
              <a:gdLst>
                <a:gd name="T0" fmla="*/ 197 w 611"/>
                <a:gd name="T1" fmla="*/ 269 h 703"/>
                <a:gd name="T2" fmla="*/ 197 w 611"/>
                <a:gd name="T3" fmla="*/ 0 h 703"/>
                <a:gd name="T4" fmla="*/ 0 w 611"/>
                <a:gd name="T5" fmla="*/ 0 h 703"/>
                <a:gd name="T6" fmla="*/ 0 w 611"/>
                <a:gd name="T7" fmla="*/ 398 h 703"/>
                <a:gd name="T8" fmla="*/ 611 w 611"/>
                <a:gd name="T9" fmla="*/ 703 h 703"/>
                <a:gd name="T10" fmla="*/ 611 w 611"/>
                <a:gd name="T11" fmla="*/ 475 h 703"/>
                <a:gd name="T12" fmla="*/ 197 w 611"/>
                <a:gd name="T13" fmla="*/ 269 h 703"/>
              </a:gdLst>
              <a:ahLst/>
              <a:cxnLst>
                <a:cxn ang="0">
                  <a:pos x="T0" y="T1"/>
                </a:cxn>
                <a:cxn ang="0">
                  <a:pos x="T2" y="T3"/>
                </a:cxn>
                <a:cxn ang="0">
                  <a:pos x="T4" y="T5"/>
                </a:cxn>
                <a:cxn ang="0">
                  <a:pos x="T6" y="T7"/>
                </a:cxn>
                <a:cxn ang="0">
                  <a:pos x="T8" y="T9"/>
                </a:cxn>
                <a:cxn ang="0">
                  <a:pos x="T10" y="T11"/>
                </a:cxn>
                <a:cxn ang="0">
                  <a:pos x="T12" y="T13"/>
                </a:cxn>
              </a:cxnLst>
              <a:rect l="0" t="0" r="r" b="b"/>
              <a:pathLst>
                <a:path w="611" h="703">
                  <a:moveTo>
                    <a:pt x="197" y="269"/>
                  </a:moveTo>
                  <a:lnTo>
                    <a:pt x="197" y="0"/>
                  </a:lnTo>
                  <a:lnTo>
                    <a:pt x="0" y="0"/>
                  </a:lnTo>
                  <a:lnTo>
                    <a:pt x="0" y="398"/>
                  </a:lnTo>
                  <a:lnTo>
                    <a:pt x="611" y="703"/>
                  </a:lnTo>
                  <a:lnTo>
                    <a:pt x="611" y="475"/>
                  </a:lnTo>
                  <a:lnTo>
                    <a:pt x="197" y="269"/>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62" name="TextBox 61"/>
          <p:cNvSpPr txBox="1"/>
          <p:nvPr/>
        </p:nvSpPr>
        <p:spPr>
          <a:xfrm>
            <a:off x="2554998" y="3570335"/>
            <a:ext cx="1840875" cy="984885"/>
          </a:xfrm>
          <a:prstGeom prst="rect">
            <a:avLst/>
          </a:prstGeom>
          <a:noFill/>
          <a:ln w="6350">
            <a:noFill/>
            <a:prstDash val="dash"/>
          </a:ln>
        </p:spPr>
        <p:txBody>
          <a:bodyPr wrap="square" lIns="0" tIns="0" rIns="0" bIns="0" rtlCol="0">
            <a:spAutoFit/>
          </a:bodyPr>
          <a:lstStyle/>
          <a:p>
            <a:pPr algn="ctr"/>
            <a:r>
              <a:rPr lang="en-ZA" sz="1400" b="1" dirty="0">
                <a:solidFill>
                  <a:schemeClr val="accent5">
                    <a:lumMod val="75000"/>
                  </a:schemeClr>
                </a:solidFill>
              </a:rPr>
              <a:t>WHERE DO WE GET THE NAMES FROM?</a:t>
            </a:r>
          </a:p>
          <a:p>
            <a:pPr algn="ctr"/>
            <a:r>
              <a:rPr lang="en-ZA" sz="1200" dirty="0"/>
              <a:t>Supplied by OEMs, quality checked and submitted to </a:t>
            </a:r>
            <a:r>
              <a:rPr lang="en-ZA" sz="1200" dirty="0" err="1"/>
              <a:t>CATI</a:t>
            </a:r>
            <a:r>
              <a:rPr lang="en-ZA" sz="1200" dirty="0"/>
              <a:t> team</a:t>
            </a:r>
          </a:p>
        </p:txBody>
      </p:sp>
      <p:grpSp>
        <p:nvGrpSpPr>
          <p:cNvPr id="66" name="Group 65"/>
          <p:cNvGrpSpPr/>
          <p:nvPr/>
        </p:nvGrpSpPr>
        <p:grpSpPr>
          <a:xfrm>
            <a:off x="3007170" y="2440126"/>
            <a:ext cx="916896" cy="1057843"/>
            <a:chOff x="3590926" y="1393826"/>
            <a:chExt cx="1962150" cy="2263775"/>
          </a:xfrm>
        </p:grpSpPr>
        <p:sp>
          <p:nvSpPr>
            <p:cNvPr id="67" name="Freeform 5"/>
            <p:cNvSpPr>
              <a:spLocks/>
            </p:cNvSpPr>
            <p:nvPr/>
          </p:nvSpPr>
          <p:spPr bwMode="auto">
            <a:xfrm>
              <a:off x="4579938" y="2541588"/>
              <a:ext cx="973138" cy="1116013"/>
            </a:xfrm>
            <a:custGeom>
              <a:avLst/>
              <a:gdLst>
                <a:gd name="T0" fmla="*/ 416 w 613"/>
                <a:gd name="T1" fmla="*/ 269 h 703"/>
                <a:gd name="T2" fmla="*/ 0 w 613"/>
                <a:gd name="T3" fmla="*/ 475 h 703"/>
                <a:gd name="T4" fmla="*/ 0 w 613"/>
                <a:gd name="T5" fmla="*/ 703 h 703"/>
                <a:gd name="T6" fmla="*/ 613 w 613"/>
                <a:gd name="T7" fmla="*/ 398 h 703"/>
                <a:gd name="T8" fmla="*/ 613 w 613"/>
                <a:gd name="T9" fmla="*/ 0 h 703"/>
                <a:gd name="T10" fmla="*/ 416 w 613"/>
                <a:gd name="T11" fmla="*/ 0 h 703"/>
                <a:gd name="T12" fmla="*/ 416 w 613"/>
                <a:gd name="T13" fmla="*/ 269 h 703"/>
              </a:gdLst>
              <a:ahLst/>
              <a:cxnLst>
                <a:cxn ang="0">
                  <a:pos x="T0" y="T1"/>
                </a:cxn>
                <a:cxn ang="0">
                  <a:pos x="T2" y="T3"/>
                </a:cxn>
                <a:cxn ang="0">
                  <a:pos x="T4" y="T5"/>
                </a:cxn>
                <a:cxn ang="0">
                  <a:pos x="T6" y="T7"/>
                </a:cxn>
                <a:cxn ang="0">
                  <a:pos x="T8" y="T9"/>
                </a:cxn>
                <a:cxn ang="0">
                  <a:pos x="T10" y="T11"/>
                </a:cxn>
                <a:cxn ang="0">
                  <a:pos x="T12" y="T13"/>
                </a:cxn>
              </a:cxnLst>
              <a:rect l="0" t="0" r="r" b="b"/>
              <a:pathLst>
                <a:path w="613" h="703">
                  <a:moveTo>
                    <a:pt x="416" y="269"/>
                  </a:moveTo>
                  <a:lnTo>
                    <a:pt x="0" y="475"/>
                  </a:lnTo>
                  <a:lnTo>
                    <a:pt x="0" y="703"/>
                  </a:lnTo>
                  <a:lnTo>
                    <a:pt x="613" y="398"/>
                  </a:lnTo>
                  <a:lnTo>
                    <a:pt x="613" y="0"/>
                  </a:lnTo>
                  <a:lnTo>
                    <a:pt x="416" y="0"/>
                  </a:lnTo>
                  <a:lnTo>
                    <a:pt x="416" y="269"/>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8" name="Freeform 6"/>
            <p:cNvSpPr>
              <a:spLocks/>
            </p:cNvSpPr>
            <p:nvPr/>
          </p:nvSpPr>
          <p:spPr bwMode="auto">
            <a:xfrm>
              <a:off x="3590926" y="1393826"/>
              <a:ext cx="969963" cy="1125538"/>
            </a:xfrm>
            <a:custGeom>
              <a:avLst/>
              <a:gdLst>
                <a:gd name="T0" fmla="*/ 197 w 611"/>
                <a:gd name="T1" fmla="*/ 434 h 709"/>
                <a:gd name="T2" fmla="*/ 611 w 611"/>
                <a:gd name="T3" fmla="*/ 228 h 709"/>
                <a:gd name="T4" fmla="*/ 611 w 611"/>
                <a:gd name="T5" fmla="*/ 0 h 709"/>
                <a:gd name="T6" fmla="*/ 0 w 611"/>
                <a:gd name="T7" fmla="*/ 305 h 709"/>
                <a:gd name="T8" fmla="*/ 0 w 611"/>
                <a:gd name="T9" fmla="*/ 709 h 709"/>
                <a:gd name="T10" fmla="*/ 197 w 611"/>
                <a:gd name="T11" fmla="*/ 709 h 709"/>
                <a:gd name="T12" fmla="*/ 197 w 611"/>
                <a:gd name="T13" fmla="*/ 434 h 709"/>
              </a:gdLst>
              <a:ahLst/>
              <a:cxnLst>
                <a:cxn ang="0">
                  <a:pos x="T0" y="T1"/>
                </a:cxn>
                <a:cxn ang="0">
                  <a:pos x="T2" y="T3"/>
                </a:cxn>
                <a:cxn ang="0">
                  <a:pos x="T4" y="T5"/>
                </a:cxn>
                <a:cxn ang="0">
                  <a:pos x="T6" y="T7"/>
                </a:cxn>
                <a:cxn ang="0">
                  <a:pos x="T8" y="T9"/>
                </a:cxn>
                <a:cxn ang="0">
                  <a:pos x="T10" y="T11"/>
                </a:cxn>
                <a:cxn ang="0">
                  <a:pos x="T12" y="T13"/>
                </a:cxn>
              </a:cxnLst>
              <a:rect l="0" t="0" r="r" b="b"/>
              <a:pathLst>
                <a:path w="611" h="709">
                  <a:moveTo>
                    <a:pt x="197" y="434"/>
                  </a:moveTo>
                  <a:lnTo>
                    <a:pt x="611" y="228"/>
                  </a:lnTo>
                  <a:lnTo>
                    <a:pt x="611" y="0"/>
                  </a:lnTo>
                  <a:lnTo>
                    <a:pt x="0" y="305"/>
                  </a:lnTo>
                  <a:lnTo>
                    <a:pt x="0" y="709"/>
                  </a:lnTo>
                  <a:lnTo>
                    <a:pt x="197" y="709"/>
                  </a:lnTo>
                  <a:lnTo>
                    <a:pt x="197" y="434"/>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9" name="Freeform 7"/>
            <p:cNvSpPr>
              <a:spLocks/>
            </p:cNvSpPr>
            <p:nvPr/>
          </p:nvSpPr>
          <p:spPr bwMode="auto">
            <a:xfrm>
              <a:off x="4579938" y="1393826"/>
              <a:ext cx="973138" cy="1125538"/>
            </a:xfrm>
            <a:custGeom>
              <a:avLst/>
              <a:gdLst>
                <a:gd name="T0" fmla="*/ 416 w 613"/>
                <a:gd name="T1" fmla="*/ 434 h 709"/>
                <a:gd name="T2" fmla="*/ 416 w 613"/>
                <a:gd name="T3" fmla="*/ 709 h 709"/>
                <a:gd name="T4" fmla="*/ 613 w 613"/>
                <a:gd name="T5" fmla="*/ 709 h 709"/>
                <a:gd name="T6" fmla="*/ 613 w 613"/>
                <a:gd name="T7" fmla="*/ 305 h 709"/>
                <a:gd name="T8" fmla="*/ 0 w 613"/>
                <a:gd name="T9" fmla="*/ 0 h 709"/>
                <a:gd name="T10" fmla="*/ 0 w 613"/>
                <a:gd name="T11" fmla="*/ 228 h 709"/>
                <a:gd name="T12" fmla="*/ 416 w 613"/>
                <a:gd name="T13" fmla="*/ 434 h 709"/>
              </a:gdLst>
              <a:ahLst/>
              <a:cxnLst>
                <a:cxn ang="0">
                  <a:pos x="T0" y="T1"/>
                </a:cxn>
                <a:cxn ang="0">
                  <a:pos x="T2" y="T3"/>
                </a:cxn>
                <a:cxn ang="0">
                  <a:pos x="T4" y="T5"/>
                </a:cxn>
                <a:cxn ang="0">
                  <a:pos x="T6" y="T7"/>
                </a:cxn>
                <a:cxn ang="0">
                  <a:pos x="T8" y="T9"/>
                </a:cxn>
                <a:cxn ang="0">
                  <a:pos x="T10" y="T11"/>
                </a:cxn>
                <a:cxn ang="0">
                  <a:pos x="T12" y="T13"/>
                </a:cxn>
              </a:cxnLst>
              <a:rect l="0" t="0" r="r" b="b"/>
              <a:pathLst>
                <a:path w="613" h="709">
                  <a:moveTo>
                    <a:pt x="416" y="434"/>
                  </a:moveTo>
                  <a:lnTo>
                    <a:pt x="416" y="709"/>
                  </a:lnTo>
                  <a:lnTo>
                    <a:pt x="613" y="709"/>
                  </a:lnTo>
                  <a:lnTo>
                    <a:pt x="613" y="305"/>
                  </a:lnTo>
                  <a:lnTo>
                    <a:pt x="0" y="0"/>
                  </a:lnTo>
                  <a:lnTo>
                    <a:pt x="0" y="228"/>
                  </a:lnTo>
                  <a:lnTo>
                    <a:pt x="416" y="434"/>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70" name="Freeform 8"/>
            <p:cNvSpPr>
              <a:spLocks/>
            </p:cNvSpPr>
            <p:nvPr/>
          </p:nvSpPr>
          <p:spPr bwMode="auto">
            <a:xfrm>
              <a:off x="3590926" y="2541588"/>
              <a:ext cx="969963" cy="1116013"/>
            </a:xfrm>
            <a:custGeom>
              <a:avLst/>
              <a:gdLst>
                <a:gd name="T0" fmla="*/ 197 w 611"/>
                <a:gd name="T1" fmla="*/ 269 h 703"/>
                <a:gd name="T2" fmla="*/ 197 w 611"/>
                <a:gd name="T3" fmla="*/ 0 h 703"/>
                <a:gd name="T4" fmla="*/ 0 w 611"/>
                <a:gd name="T5" fmla="*/ 0 h 703"/>
                <a:gd name="T6" fmla="*/ 0 w 611"/>
                <a:gd name="T7" fmla="*/ 398 h 703"/>
                <a:gd name="T8" fmla="*/ 611 w 611"/>
                <a:gd name="T9" fmla="*/ 703 h 703"/>
                <a:gd name="T10" fmla="*/ 611 w 611"/>
                <a:gd name="T11" fmla="*/ 475 h 703"/>
                <a:gd name="T12" fmla="*/ 197 w 611"/>
                <a:gd name="T13" fmla="*/ 269 h 703"/>
              </a:gdLst>
              <a:ahLst/>
              <a:cxnLst>
                <a:cxn ang="0">
                  <a:pos x="T0" y="T1"/>
                </a:cxn>
                <a:cxn ang="0">
                  <a:pos x="T2" y="T3"/>
                </a:cxn>
                <a:cxn ang="0">
                  <a:pos x="T4" y="T5"/>
                </a:cxn>
                <a:cxn ang="0">
                  <a:pos x="T6" y="T7"/>
                </a:cxn>
                <a:cxn ang="0">
                  <a:pos x="T8" y="T9"/>
                </a:cxn>
                <a:cxn ang="0">
                  <a:pos x="T10" y="T11"/>
                </a:cxn>
                <a:cxn ang="0">
                  <a:pos x="T12" y="T13"/>
                </a:cxn>
              </a:cxnLst>
              <a:rect l="0" t="0" r="r" b="b"/>
              <a:pathLst>
                <a:path w="611" h="703">
                  <a:moveTo>
                    <a:pt x="197" y="269"/>
                  </a:moveTo>
                  <a:lnTo>
                    <a:pt x="197" y="0"/>
                  </a:lnTo>
                  <a:lnTo>
                    <a:pt x="0" y="0"/>
                  </a:lnTo>
                  <a:lnTo>
                    <a:pt x="0" y="398"/>
                  </a:lnTo>
                  <a:lnTo>
                    <a:pt x="611" y="703"/>
                  </a:lnTo>
                  <a:lnTo>
                    <a:pt x="611" y="475"/>
                  </a:lnTo>
                  <a:lnTo>
                    <a:pt x="197" y="269"/>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81" name="Freeform 16"/>
          <p:cNvSpPr>
            <a:spLocks noChangeAspect="1" noEditPoints="1"/>
          </p:cNvSpPr>
          <p:nvPr/>
        </p:nvSpPr>
        <p:spPr bwMode="auto">
          <a:xfrm>
            <a:off x="1288657" y="2784346"/>
            <a:ext cx="398463" cy="379696"/>
          </a:xfrm>
          <a:custGeom>
            <a:avLst/>
            <a:gdLst/>
            <a:ahLst/>
            <a:cxnLst>
              <a:cxn ang="0">
                <a:pos x="70" y="98"/>
              </a:cxn>
              <a:cxn ang="0">
                <a:pos x="127" y="98"/>
              </a:cxn>
              <a:cxn ang="0">
                <a:pos x="119" y="223"/>
              </a:cxn>
              <a:cxn ang="0">
                <a:pos x="133" y="71"/>
              </a:cxn>
              <a:cxn ang="0">
                <a:pos x="136" y="47"/>
              </a:cxn>
              <a:cxn ang="0">
                <a:pos x="58" y="50"/>
              </a:cxn>
              <a:cxn ang="0">
                <a:pos x="75" y="92"/>
              </a:cxn>
              <a:cxn ang="0">
                <a:pos x="122" y="92"/>
              </a:cxn>
              <a:cxn ang="0">
                <a:pos x="211" y="110"/>
              </a:cxn>
              <a:cxn ang="0">
                <a:pos x="286" y="121"/>
              </a:cxn>
              <a:cxn ang="0">
                <a:pos x="232" y="158"/>
              </a:cxn>
              <a:cxn ang="0">
                <a:pos x="186" y="119"/>
              </a:cxn>
              <a:cxn ang="0">
                <a:pos x="186" y="119"/>
              </a:cxn>
              <a:cxn ang="0">
                <a:pos x="186" y="119"/>
              </a:cxn>
              <a:cxn ang="0">
                <a:pos x="185" y="118"/>
              </a:cxn>
              <a:cxn ang="0">
                <a:pos x="185" y="118"/>
              </a:cxn>
              <a:cxn ang="0">
                <a:pos x="185" y="117"/>
              </a:cxn>
              <a:cxn ang="0">
                <a:pos x="184" y="117"/>
              </a:cxn>
              <a:cxn ang="0">
                <a:pos x="184" y="116"/>
              </a:cxn>
              <a:cxn ang="0">
                <a:pos x="183" y="115"/>
              </a:cxn>
              <a:cxn ang="0">
                <a:pos x="183" y="115"/>
              </a:cxn>
              <a:cxn ang="0">
                <a:pos x="182" y="115"/>
              </a:cxn>
              <a:cxn ang="0">
                <a:pos x="182" y="114"/>
              </a:cxn>
              <a:cxn ang="0">
                <a:pos x="182" y="114"/>
              </a:cxn>
              <a:cxn ang="0">
                <a:pos x="181" y="113"/>
              </a:cxn>
              <a:cxn ang="0">
                <a:pos x="181" y="113"/>
              </a:cxn>
              <a:cxn ang="0">
                <a:pos x="180" y="113"/>
              </a:cxn>
              <a:cxn ang="0">
                <a:pos x="180" y="112"/>
              </a:cxn>
              <a:cxn ang="0">
                <a:pos x="179" y="112"/>
              </a:cxn>
              <a:cxn ang="0">
                <a:pos x="179" y="111"/>
              </a:cxn>
              <a:cxn ang="0">
                <a:pos x="178" y="111"/>
              </a:cxn>
              <a:cxn ang="0">
                <a:pos x="178" y="111"/>
              </a:cxn>
              <a:cxn ang="0">
                <a:pos x="178" y="110"/>
              </a:cxn>
              <a:cxn ang="0">
                <a:pos x="177" y="110"/>
              </a:cxn>
              <a:cxn ang="0">
                <a:pos x="177" y="110"/>
              </a:cxn>
              <a:cxn ang="0">
                <a:pos x="176" y="109"/>
              </a:cxn>
              <a:cxn ang="0">
                <a:pos x="176" y="109"/>
              </a:cxn>
              <a:cxn ang="0">
                <a:pos x="175" y="109"/>
              </a:cxn>
              <a:cxn ang="0">
                <a:pos x="175" y="108"/>
              </a:cxn>
              <a:cxn ang="0">
                <a:pos x="175" y="108"/>
              </a:cxn>
              <a:cxn ang="0">
                <a:pos x="174" y="108"/>
              </a:cxn>
              <a:cxn ang="0">
                <a:pos x="174" y="107"/>
              </a:cxn>
              <a:cxn ang="0">
                <a:pos x="173" y="107"/>
              </a:cxn>
              <a:cxn ang="0">
                <a:pos x="251" y="74"/>
              </a:cxn>
              <a:cxn ang="0">
                <a:pos x="220" y="19"/>
              </a:cxn>
              <a:cxn ang="0">
                <a:pos x="189" y="74"/>
              </a:cxn>
              <a:cxn ang="0">
                <a:pos x="213" y="104"/>
              </a:cxn>
              <a:cxn ang="0">
                <a:pos x="157" y="158"/>
              </a:cxn>
              <a:cxn ang="0">
                <a:pos x="207" y="172"/>
              </a:cxn>
              <a:cxn ang="0">
                <a:pos x="236" y="266"/>
              </a:cxn>
              <a:cxn ang="0">
                <a:pos x="211" y="281"/>
              </a:cxn>
              <a:cxn ang="0">
                <a:pos x="147" y="141"/>
              </a:cxn>
            </a:cxnLst>
            <a:rect l="0" t="0" r="r" b="b"/>
            <a:pathLst>
              <a:path w="300" h="286">
                <a:moveTo>
                  <a:pt x="0" y="199"/>
                </a:moveTo>
                <a:cubicBezTo>
                  <a:pt x="0" y="169"/>
                  <a:pt x="2" y="145"/>
                  <a:pt x="18" y="125"/>
                </a:cubicBezTo>
                <a:cubicBezTo>
                  <a:pt x="36" y="102"/>
                  <a:pt x="54" y="110"/>
                  <a:pt x="70" y="98"/>
                </a:cubicBezTo>
                <a:cubicBezTo>
                  <a:pt x="75" y="104"/>
                  <a:pt x="80" y="109"/>
                  <a:pt x="88" y="112"/>
                </a:cubicBezTo>
                <a:cubicBezTo>
                  <a:pt x="93" y="114"/>
                  <a:pt x="104" y="114"/>
                  <a:pt x="110" y="112"/>
                </a:cubicBezTo>
                <a:cubicBezTo>
                  <a:pt x="117" y="109"/>
                  <a:pt x="123" y="104"/>
                  <a:pt x="127" y="98"/>
                </a:cubicBezTo>
                <a:cubicBezTo>
                  <a:pt x="142" y="109"/>
                  <a:pt x="162" y="103"/>
                  <a:pt x="179" y="125"/>
                </a:cubicBezTo>
                <a:cubicBezTo>
                  <a:pt x="167" y="124"/>
                  <a:pt x="154" y="127"/>
                  <a:pt x="142" y="134"/>
                </a:cubicBezTo>
                <a:cubicBezTo>
                  <a:pt x="111" y="152"/>
                  <a:pt x="101" y="192"/>
                  <a:pt x="119" y="223"/>
                </a:cubicBezTo>
                <a:cubicBezTo>
                  <a:pt x="76" y="227"/>
                  <a:pt x="30" y="219"/>
                  <a:pt x="0" y="199"/>
                </a:cubicBezTo>
                <a:close/>
                <a:moveTo>
                  <a:pt x="122" y="92"/>
                </a:moveTo>
                <a:cubicBezTo>
                  <a:pt x="127" y="85"/>
                  <a:pt x="131" y="78"/>
                  <a:pt x="133" y="71"/>
                </a:cubicBezTo>
                <a:cubicBezTo>
                  <a:pt x="135" y="71"/>
                  <a:pt x="136" y="70"/>
                  <a:pt x="136" y="69"/>
                </a:cubicBezTo>
                <a:cubicBezTo>
                  <a:pt x="138" y="61"/>
                  <a:pt x="139" y="55"/>
                  <a:pt x="139" y="50"/>
                </a:cubicBezTo>
                <a:cubicBezTo>
                  <a:pt x="139" y="49"/>
                  <a:pt x="137" y="47"/>
                  <a:pt x="136" y="47"/>
                </a:cubicBezTo>
                <a:cubicBezTo>
                  <a:pt x="137" y="22"/>
                  <a:pt x="132" y="0"/>
                  <a:pt x="99" y="0"/>
                </a:cubicBezTo>
                <a:cubicBezTo>
                  <a:pt x="65" y="0"/>
                  <a:pt x="61" y="22"/>
                  <a:pt x="61" y="47"/>
                </a:cubicBezTo>
                <a:cubicBezTo>
                  <a:pt x="60" y="47"/>
                  <a:pt x="58" y="49"/>
                  <a:pt x="58" y="50"/>
                </a:cubicBezTo>
                <a:cubicBezTo>
                  <a:pt x="58" y="55"/>
                  <a:pt x="59" y="61"/>
                  <a:pt x="61" y="69"/>
                </a:cubicBezTo>
                <a:cubicBezTo>
                  <a:pt x="61" y="70"/>
                  <a:pt x="63" y="71"/>
                  <a:pt x="64" y="71"/>
                </a:cubicBezTo>
                <a:cubicBezTo>
                  <a:pt x="67" y="78"/>
                  <a:pt x="70" y="85"/>
                  <a:pt x="75" y="92"/>
                </a:cubicBezTo>
                <a:cubicBezTo>
                  <a:pt x="80" y="98"/>
                  <a:pt x="84" y="103"/>
                  <a:pt x="90" y="105"/>
                </a:cubicBezTo>
                <a:cubicBezTo>
                  <a:pt x="94" y="107"/>
                  <a:pt x="103" y="107"/>
                  <a:pt x="107" y="105"/>
                </a:cubicBezTo>
                <a:cubicBezTo>
                  <a:pt x="113" y="103"/>
                  <a:pt x="117" y="98"/>
                  <a:pt x="122" y="92"/>
                </a:cubicBezTo>
                <a:close/>
                <a:moveTo>
                  <a:pt x="173" y="107"/>
                </a:moveTo>
                <a:cubicBezTo>
                  <a:pt x="181" y="104"/>
                  <a:pt x="189" y="104"/>
                  <a:pt x="197" y="98"/>
                </a:cubicBezTo>
                <a:cubicBezTo>
                  <a:pt x="200" y="103"/>
                  <a:pt x="205" y="108"/>
                  <a:pt x="211" y="110"/>
                </a:cubicBezTo>
                <a:cubicBezTo>
                  <a:pt x="215" y="112"/>
                  <a:pt x="224" y="112"/>
                  <a:pt x="229" y="110"/>
                </a:cubicBezTo>
                <a:cubicBezTo>
                  <a:pt x="235" y="108"/>
                  <a:pt x="239" y="103"/>
                  <a:pt x="243" y="98"/>
                </a:cubicBezTo>
                <a:cubicBezTo>
                  <a:pt x="255" y="107"/>
                  <a:pt x="271" y="102"/>
                  <a:pt x="286" y="121"/>
                </a:cubicBezTo>
                <a:cubicBezTo>
                  <a:pt x="298" y="137"/>
                  <a:pt x="300" y="156"/>
                  <a:pt x="300" y="181"/>
                </a:cubicBezTo>
                <a:cubicBezTo>
                  <a:pt x="284" y="191"/>
                  <a:pt x="262" y="197"/>
                  <a:pt x="240" y="200"/>
                </a:cubicBezTo>
                <a:cubicBezTo>
                  <a:pt x="242" y="186"/>
                  <a:pt x="239" y="171"/>
                  <a:pt x="232" y="158"/>
                </a:cubicBezTo>
                <a:cubicBezTo>
                  <a:pt x="223" y="142"/>
                  <a:pt x="208" y="131"/>
                  <a:pt x="192" y="127"/>
                </a:cubicBezTo>
                <a:cubicBezTo>
                  <a:pt x="190" y="125"/>
                  <a:pt x="189" y="122"/>
                  <a:pt x="187" y="120"/>
                </a:cubicBezTo>
                <a:cubicBezTo>
                  <a:pt x="186" y="119"/>
                  <a:pt x="186" y="119"/>
                  <a:pt x="186" y="119"/>
                </a:cubicBezTo>
                <a:cubicBezTo>
                  <a:pt x="186" y="119"/>
                  <a:pt x="186" y="119"/>
                  <a:pt x="186" y="119"/>
                </a:cubicBezTo>
                <a:cubicBezTo>
                  <a:pt x="186" y="119"/>
                  <a:pt x="186" y="119"/>
                  <a:pt x="186" y="119"/>
                </a:cubicBezTo>
                <a:cubicBezTo>
                  <a:pt x="186" y="119"/>
                  <a:pt x="186" y="119"/>
                  <a:pt x="186" y="119"/>
                </a:cubicBezTo>
                <a:cubicBezTo>
                  <a:pt x="186" y="119"/>
                  <a:pt x="186" y="119"/>
                  <a:pt x="186" y="119"/>
                </a:cubicBezTo>
                <a:cubicBezTo>
                  <a:pt x="186" y="119"/>
                  <a:pt x="186" y="119"/>
                  <a:pt x="186" y="119"/>
                </a:cubicBezTo>
                <a:cubicBezTo>
                  <a:pt x="186" y="119"/>
                  <a:pt x="186" y="119"/>
                  <a:pt x="186" y="119"/>
                </a:cubicBezTo>
                <a:cubicBezTo>
                  <a:pt x="186" y="119"/>
                  <a:pt x="186" y="119"/>
                  <a:pt x="186" y="119"/>
                </a:cubicBezTo>
                <a:cubicBezTo>
                  <a:pt x="186" y="118"/>
                  <a:pt x="186" y="118"/>
                  <a:pt x="186" y="118"/>
                </a:cubicBezTo>
                <a:cubicBezTo>
                  <a:pt x="185" y="118"/>
                  <a:pt x="185" y="118"/>
                  <a:pt x="185" y="118"/>
                </a:cubicBezTo>
                <a:cubicBezTo>
                  <a:pt x="185" y="118"/>
                  <a:pt x="185" y="118"/>
                  <a:pt x="185" y="118"/>
                </a:cubicBezTo>
                <a:cubicBezTo>
                  <a:pt x="185" y="118"/>
                  <a:pt x="185" y="118"/>
                  <a:pt x="185" y="118"/>
                </a:cubicBezTo>
                <a:cubicBezTo>
                  <a:pt x="185" y="118"/>
                  <a:pt x="185" y="118"/>
                  <a:pt x="185" y="118"/>
                </a:cubicBezTo>
                <a:cubicBezTo>
                  <a:pt x="185" y="118"/>
                  <a:pt x="185" y="118"/>
                  <a:pt x="185" y="118"/>
                </a:cubicBezTo>
                <a:cubicBezTo>
                  <a:pt x="185" y="117"/>
                  <a:pt x="185" y="117"/>
                  <a:pt x="185" y="117"/>
                </a:cubicBezTo>
                <a:cubicBezTo>
                  <a:pt x="185" y="117"/>
                  <a:pt x="185" y="117"/>
                  <a:pt x="185" y="117"/>
                </a:cubicBezTo>
                <a:cubicBezTo>
                  <a:pt x="185" y="117"/>
                  <a:pt x="185" y="117"/>
                  <a:pt x="185" y="117"/>
                </a:cubicBezTo>
                <a:cubicBezTo>
                  <a:pt x="184" y="117"/>
                  <a:pt x="184" y="117"/>
                  <a:pt x="184" y="117"/>
                </a:cubicBezTo>
                <a:cubicBezTo>
                  <a:pt x="184" y="117"/>
                  <a:pt x="184" y="117"/>
                  <a:pt x="184" y="117"/>
                </a:cubicBezTo>
                <a:cubicBezTo>
                  <a:pt x="184" y="117"/>
                  <a:pt x="184" y="117"/>
                  <a:pt x="184" y="117"/>
                </a:cubicBezTo>
                <a:cubicBezTo>
                  <a:pt x="184" y="117"/>
                  <a:pt x="184" y="117"/>
                  <a:pt x="184" y="117"/>
                </a:cubicBezTo>
                <a:cubicBezTo>
                  <a:pt x="184" y="116"/>
                  <a:pt x="184" y="116"/>
                  <a:pt x="184" y="116"/>
                </a:cubicBezTo>
                <a:cubicBezTo>
                  <a:pt x="183" y="116"/>
                  <a:pt x="183" y="116"/>
                  <a:pt x="183" y="116"/>
                </a:cubicBezTo>
                <a:cubicBezTo>
                  <a:pt x="183" y="116"/>
                  <a:pt x="183" y="116"/>
                  <a:pt x="183" y="116"/>
                </a:cubicBezTo>
                <a:cubicBezTo>
                  <a:pt x="183" y="115"/>
                  <a:pt x="183" y="115"/>
                  <a:pt x="183" y="115"/>
                </a:cubicBezTo>
                <a:cubicBezTo>
                  <a:pt x="183" y="115"/>
                  <a:pt x="183" y="115"/>
                  <a:pt x="183" y="115"/>
                </a:cubicBezTo>
                <a:cubicBezTo>
                  <a:pt x="183" y="115"/>
                  <a:pt x="183" y="115"/>
                  <a:pt x="183" y="115"/>
                </a:cubicBezTo>
                <a:cubicBezTo>
                  <a:pt x="183" y="115"/>
                  <a:pt x="183" y="115"/>
                  <a:pt x="183" y="115"/>
                </a:cubicBezTo>
                <a:cubicBezTo>
                  <a:pt x="183" y="115"/>
                  <a:pt x="183" y="115"/>
                  <a:pt x="183" y="115"/>
                </a:cubicBezTo>
                <a:cubicBezTo>
                  <a:pt x="182" y="115"/>
                  <a:pt x="182" y="115"/>
                  <a:pt x="182" y="115"/>
                </a:cubicBezTo>
                <a:cubicBezTo>
                  <a:pt x="182" y="115"/>
                  <a:pt x="182" y="115"/>
                  <a:pt x="182" y="115"/>
                </a:cubicBezTo>
                <a:cubicBezTo>
                  <a:pt x="182" y="115"/>
                  <a:pt x="182" y="115"/>
                  <a:pt x="182" y="115"/>
                </a:cubicBezTo>
                <a:cubicBezTo>
                  <a:pt x="182" y="114"/>
                  <a:pt x="182" y="114"/>
                  <a:pt x="182" y="114"/>
                </a:cubicBezTo>
                <a:cubicBezTo>
                  <a:pt x="182" y="114"/>
                  <a:pt x="182" y="114"/>
                  <a:pt x="182" y="114"/>
                </a:cubicBezTo>
                <a:cubicBezTo>
                  <a:pt x="182" y="114"/>
                  <a:pt x="182" y="114"/>
                  <a:pt x="182" y="114"/>
                </a:cubicBezTo>
                <a:cubicBezTo>
                  <a:pt x="182" y="114"/>
                  <a:pt x="182" y="114"/>
                  <a:pt x="182" y="114"/>
                </a:cubicBezTo>
                <a:cubicBezTo>
                  <a:pt x="182" y="114"/>
                  <a:pt x="182" y="114"/>
                  <a:pt x="182" y="114"/>
                </a:cubicBezTo>
                <a:cubicBezTo>
                  <a:pt x="181" y="114"/>
                  <a:pt x="181" y="114"/>
                  <a:pt x="181" y="114"/>
                </a:cubicBezTo>
                <a:cubicBezTo>
                  <a:pt x="181" y="113"/>
                  <a:pt x="181" y="113"/>
                  <a:pt x="181" y="113"/>
                </a:cubicBezTo>
                <a:cubicBezTo>
                  <a:pt x="181" y="113"/>
                  <a:pt x="181" y="113"/>
                  <a:pt x="181" y="113"/>
                </a:cubicBezTo>
                <a:cubicBezTo>
                  <a:pt x="181" y="113"/>
                  <a:pt x="181" y="113"/>
                  <a:pt x="181" y="113"/>
                </a:cubicBezTo>
                <a:cubicBezTo>
                  <a:pt x="181" y="113"/>
                  <a:pt x="181" y="113"/>
                  <a:pt x="181" y="113"/>
                </a:cubicBezTo>
                <a:cubicBezTo>
                  <a:pt x="181" y="113"/>
                  <a:pt x="181" y="113"/>
                  <a:pt x="181" y="113"/>
                </a:cubicBezTo>
                <a:cubicBezTo>
                  <a:pt x="180" y="113"/>
                  <a:pt x="180" y="113"/>
                  <a:pt x="180" y="113"/>
                </a:cubicBezTo>
                <a:cubicBezTo>
                  <a:pt x="180" y="113"/>
                  <a:pt x="180" y="113"/>
                  <a:pt x="180" y="113"/>
                </a:cubicBezTo>
                <a:cubicBezTo>
                  <a:pt x="180" y="113"/>
                  <a:pt x="180" y="113"/>
                  <a:pt x="180" y="113"/>
                </a:cubicBezTo>
                <a:cubicBezTo>
                  <a:pt x="180" y="112"/>
                  <a:pt x="180" y="112"/>
                  <a:pt x="180" y="112"/>
                </a:cubicBezTo>
                <a:cubicBezTo>
                  <a:pt x="180" y="112"/>
                  <a:pt x="180" y="112"/>
                  <a:pt x="180" y="112"/>
                </a:cubicBezTo>
                <a:cubicBezTo>
                  <a:pt x="180" y="112"/>
                  <a:pt x="180" y="112"/>
                  <a:pt x="180" y="112"/>
                </a:cubicBezTo>
                <a:cubicBezTo>
                  <a:pt x="180" y="112"/>
                  <a:pt x="180" y="112"/>
                  <a:pt x="180" y="112"/>
                </a:cubicBezTo>
                <a:cubicBezTo>
                  <a:pt x="179" y="112"/>
                  <a:pt x="179" y="112"/>
                  <a:pt x="179" y="112"/>
                </a:cubicBezTo>
                <a:cubicBezTo>
                  <a:pt x="179" y="112"/>
                  <a:pt x="179" y="112"/>
                  <a:pt x="179" y="112"/>
                </a:cubicBezTo>
                <a:cubicBezTo>
                  <a:pt x="179" y="112"/>
                  <a:pt x="179" y="112"/>
                  <a:pt x="179" y="112"/>
                </a:cubicBezTo>
                <a:cubicBezTo>
                  <a:pt x="179" y="112"/>
                  <a:pt x="179" y="112"/>
                  <a:pt x="179" y="112"/>
                </a:cubicBezTo>
                <a:cubicBezTo>
                  <a:pt x="179" y="111"/>
                  <a:pt x="179" y="111"/>
                  <a:pt x="179" y="111"/>
                </a:cubicBezTo>
                <a:cubicBezTo>
                  <a:pt x="179" y="111"/>
                  <a:pt x="179" y="111"/>
                  <a:pt x="179" y="111"/>
                </a:cubicBezTo>
                <a:cubicBezTo>
                  <a:pt x="179" y="111"/>
                  <a:pt x="179" y="111"/>
                  <a:pt x="179" y="111"/>
                </a:cubicBezTo>
                <a:cubicBezTo>
                  <a:pt x="178" y="111"/>
                  <a:pt x="178" y="111"/>
                  <a:pt x="178" y="111"/>
                </a:cubicBezTo>
                <a:cubicBezTo>
                  <a:pt x="178" y="111"/>
                  <a:pt x="178" y="111"/>
                  <a:pt x="178" y="111"/>
                </a:cubicBezTo>
                <a:cubicBezTo>
                  <a:pt x="178" y="111"/>
                  <a:pt x="178" y="111"/>
                  <a:pt x="178" y="111"/>
                </a:cubicBezTo>
                <a:cubicBezTo>
                  <a:pt x="178" y="111"/>
                  <a:pt x="178" y="111"/>
                  <a:pt x="178" y="111"/>
                </a:cubicBezTo>
                <a:cubicBezTo>
                  <a:pt x="178" y="111"/>
                  <a:pt x="178" y="111"/>
                  <a:pt x="178" y="111"/>
                </a:cubicBezTo>
                <a:cubicBezTo>
                  <a:pt x="178" y="110"/>
                  <a:pt x="178" y="110"/>
                  <a:pt x="178" y="110"/>
                </a:cubicBezTo>
                <a:cubicBezTo>
                  <a:pt x="178" y="110"/>
                  <a:pt x="178" y="110"/>
                  <a:pt x="178" y="110"/>
                </a:cubicBezTo>
                <a:cubicBezTo>
                  <a:pt x="178" y="110"/>
                  <a:pt x="178" y="110"/>
                  <a:pt x="178" y="110"/>
                </a:cubicBezTo>
                <a:cubicBezTo>
                  <a:pt x="177" y="110"/>
                  <a:pt x="177" y="110"/>
                  <a:pt x="177" y="110"/>
                </a:cubicBezTo>
                <a:cubicBezTo>
                  <a:pt x="177" y="110"/>
                  <a:pt x="177" y="110"/>
                  <a:pt x="177" y="110"/>
                </a:cubicBezTo>
                <a:cubicBezTo>
                  <a:pt x="177" y="110"/>
                  <a:pt x="177" y="110"/>
                  <a:pt x="177" y="110"/>
                </a:cubicBezTo>
                <a:cubicBezTo>
                  <a:pt x="177" y="110"/>
                  <a:pt x="177" y="110"/>
                  <a:pt x="177" y="110"/>
                </a:cubicBezTo>
                <a:cubicBezTo>
                  <a:pt x="177" y="110"/>
                  <a:pt x="177" y="110"/>
                  <a:pt x="177" y="110"/>
                </a:cubicBezTo>
                <a:cubicBezTo>
                  <a:pt x="177" y="109"/>
                  <a:pt x="177" y="109"/>
                  <a:pt x="177" y="109"/>
                </a:cubicBezTo>
                <a:cubicBezTo>
                  <a:pt x="177" y="109"/>
                  <a:pt x="177" y="109"/>
                  <a:pt x="177" y="109"/>
                </a:cubicBezTo>
                <a:cubicBezTo>
                  <a:pt x="176" y="109"/>
                  <a:pt x="176" y="109"/>
                  <a:pt x="176" y="109"/>
                </a:cubicBezTo>
                <a:cubicBezTo>
                  <a:pt x="176" y="109"/>
                  <a:pt x="176" y="109"/>
                  <a:pt x="176" y="109"/>
                </a:cubicBezTo>
                <a:cubicBezTo>
                  <a:pt x="176" y="109"/>
                  <a:pt x="176" y="109"/>
                  <a:pt x="176" y="109"/>
                </a:cubicBezTo>
                <a:cubicBezTo>
                  <a:pt x="176" y="109"/>
                  <a:pt x="176" y="109"/>
                  <a:pt x="176" y="109"/>
                </a:cubicBezTo>
                <a:cubicBezTo>
                  <a:pt x="176" y="109"/>
                  <a:pt x="176" y="109"/>
                  <a:pt x="176" y="109"/>
                </a:cubicBezTo>
                <a:cubicBezTo>
                  <a:pt x="176" y="109"/>
                  <a:pt x="176" y="109"/>
                  <a:pt x="176" y="109"/>
                </a:cubicBezTo>
                <a:cubicBezTo>
                  <a:pt x="175" y="109"/>
                  <a:pt x="175" y="109"/>
                  <a:pt x="175" y="109"/>
                </a:cubicBezTo>
                <a:cubicBezTo>
                  <a:pt x="175" y="108"/>
                  <a:pt x="175" y="108"/>
                  <a:pt x="175" y="108"/>
                </a:cubicBezTo>
                <a:cubicBezTo>
                  <a:pt x="175" y="108"/>
                  <a:pt x="175" y="108"/>
                  <a:pt x="175" y="108"/>
                </a:cubicBezTo>
                <a:cubicBezTo>
                  <a:pt x="175" y="108"/>
                  <a:pt x="175" y="108"/>
                  <a:pt x="175" y="108"/>
                </a:cubicBezTo>
                <a:cubicBezTo>
                  <a:pt x="175" y="108"/>
                  <a:pt x="175" y="108"/>
                  <a:pt x="175" y="108"/>
                </a:cubicBezTo>
                <a:cubicBezTo>
                  <a:pt x="175" y="108"/>
                  <a:pt x="175" y="108"/>
                  <a:pt x="175" y="108"/>
                </a:cubicBezTo>
                <a:cubicBezTo>
                  <a:pt x="175" y="108"/>
                  <a:pt x="175" y="108"/>
                  <a:pt x="175" y="108"/>
                </a:cubicBezTo>
                <a:cubicBezTo>
                  <a:pt x="174" y="108"/>
                  <a:pt x="174" y="108"/>
                  <a:pt x="174" y="108"/>
                </a:cubicBezTo>
                <a:cubicBezTo>
                  <a:pt x="174" y="108"/>
                  <a:pt x="174" y="108"/>
                  <a:pt x="174" y="108"/>
                </a:cubicBezTo>
                <a:cubicBezTo>
                  <a:pt x="174" y="108"/>
                  <a:pt x="174" y="108"/>
                  <a:pt x="174" y="108"/>
                </a:cubicBezTo>
                <a:cubicBezTo>
                  <a:pt x="174" y="107"/>
                  <a:pt x="174" y="107"/>
                  <a:pt x="174" y="107"/>
                </a:cubicBezTo>
                <a:cubicBezTo>
                  <a:pt x="174" y="107"/>
                  <a:pt x="174" y="107"/>
                  <a:pt x="174" y="107"/>
                </a:cubicBezTo>
                <a:cubicBezTo>
                  <a:pt x="174" y="107"/>
                  <a:pt x="174" y="107"/>
                  <a:pt x="174" y="107"/>
                </a:cubicBezTo>
                <a:cubicBezTo>
                  <a:pt x="173" y="107"/>
                  <a:pt x="173" y="107"/>
                  <a:pt x="173" y="107"/>
                </a:cubicBezTo>
                <a:cubicBezTo>
                  <a:pt x="173" y="107"/>
                  <a:pt x="173" y="107"/>
                  <a:pt x="173" y="107"/>
                </a:cubicBezTo>
                <a:cubicBezTo>
                  <a:pt x="173" y="107"/>
                  <a:pt x="173" y="107"/>
                  <a:pt x="173" y="107"/>
                </a:cubicBezTo>
                <a:close/>
                <a:moveTo>
                  <a:pt x="239" y="93"/>
                </a:moveTo>
                <a:cubicBezTo>
                  <a:pt x="243" y="88"/>
                  <a:pt x="246" y="82"/>
                  <a:pt x="248" y="76"/>
                </a:cubicBezTo>
                <a:cubicBezTo>
                  <a:pt x="249" y="76"/>
                  <a:pt x="250" y="75"/>
                  <a:pt x="251" y="74"/>
                </a:cubicBezTo>
                <a:cubicBezTo>
                  <a:pt x="252" y="68"/>
                  <a:pt x="252" y="63"/>
                  <a:pt x="253" y="59"/>
                </a:cubicBezTo>
                <a:cubicBezTo>
                  <a:pt x="253" y="58"/>
                  <a:pt x="251" y="57"/>
                  <a:pt x="250" y="57"/>
                </a:cubicBezTo>
                <a:cubicBezTo>
                  <a:pt x="251" y="37"/>
                  <a:pt x="247" y="19"/>
                  <a:pt x="220" y="19"/>
                </a:cubicBezTo>
                <a:cubicBezTo>
                  <a:pt x="193" y="19"/>
                  <a:pt x="189" y="37"/>
                  <a:pt x="189" y="57"/>
                </a:cubicBezTo>
                <a:cubicBezTo>
                  <a:pt x="188" y="57"/>
                  <a:pt x="187" y="58"/>
                  <a:pt x="187" y="59"/>
                </a:cubicBezTo>
                <a:cubicBezTo>
                  <a:pt x="187" y="63"/>
                  <a:pt x="187" y="68"/>
                  <a:pt x="189" y="74"/>
                </a:cubicBezTo>
                <a:cubicBezTo>
                  <a:pt x="189" y="75"/>
                  <a:pt x="190" y="76"/>
                  <a:pt x="191" y="76"/>
                </a:cubicBezTo>
                <a:cubicBezTo>
                  <a:pt x="194" y="82"/>
                  <a:pt x="197" y="88"/>
                  <a:pt x="201" y="93"/>
                </a:cubicBezTo>
                <a:cubicBezTo>
                  <a:pt x="204" y="99"/>
                  <a:pt x="208" y="103"/>
                  <a:pt x="213" y="104"/>
                </a:cubicBezTo>
                <a:cubicBezTo>
                  <a:pt x="216" y="105"/>
                  <a:pt x="224" y="105"/>
                  <a:pt x="227" y="104"/>
                </a:cubicBezTo>
                <a:cubicBezTo>
                  <a:pt x="231" y="103"/>
                  <a:pt x="235" y="99"/>
                  <a:pt x="239" y="93"/>
                </a:cubicBezTo>
                <a:close/>
                <a:moveTo>
                  <a:pt x="157" y="158"/>
                </a:moveTo>
                <a:cubicBezTo>
                  <a:pt x="139" y="168"/>
                  <a:pt x="133" y="191"/>
                  <a:pt x="143" y="209"/>
                </a:cubicBezTo>
                <a:cubicBezTo>
                  <a:pt x="153" y="227"/>
                  <a:pt x="176" y="233"/>
                  <a:pt x="194" y="222"/>
                </a:cubicBezTo>
                <a:cubicBezTo>
                  <a:pt x="212" y="212"/>
                  <a:pt x="218" y="189"/>
                  <a:pt x="207" y="172"/>
                </a:cubicBezTo>
                <a:cubicBezTo>
                  <a:pt x="197" y="154"/>
                  <a:pt x="174" y="148"/>
                  <a:pt x="157" y="158"/>
                </a:cubicBezTo>
                <a:close/>
                <a:moveTo>
                  <a:pt x="215" y="231"/>
                </a:moveTo>
                <a:cubicBezTo>
                  <a:pt x="236" y="266"/>
                  <a:pt x="236" y="266"/>
                  <a:pt x="236" y="266"/>
                </a:cubicBezTo>
                <a:cubicBezTo>
                  <a:pt x="238" y="270"/>
                  <a:pt x="237" y="275"/>
                  <a:pt x="233" y="277"/>
                </a:cubicBezTo>
                <a:cubicBezTo>
                  <a:pt x="222" y="284"/>
                  <a:pt x="222" y="284"/>
                  <a:pt x="222" y="284"/>
                </a:cubicBezTo>
                <a:cubicBezTo>
                  <a:pt x="218" y="286"/>
                  <a:pt x="213" y="284"/>
                  <a:pt x="211" y="281"/>
                </a:cubicBezTo>
                <a:cubicBezTo>
                  <a:pt x="190" y="245"/>
                  <a:pt x="190" y="245"/>
                  <a:pt x="190" y="245"/>
                </a:cubicBezTo>
                <a:cubicBezTo>
                  <a:pt x="166" y="252"/>
                  <a:pt x="139" y="241"/>
                  <a:pt x="126" y="219"/>
                </a:cubicBezTo>
                <a:cubicBezTo>
                  <a:pt x="110" y="192"/>
                  <a:pt x="120" y="157"/>
                  <a:pt x="147" y="141"/>
                </a:cubicBezTo>
                <a:cubicBezTo>
                  <a:pt x="174" y="125"/>
                  <a:pt x="209" y="135"/>
                  <a:pt x="224" y="162"/>
                </a:cubicBezTo>
                <a:cubicBezTo>
                  <a:pt x="237" y="184"/>
                  <a:pt x="233" y="213"/>
                  <a:pt x="215" y="231"/>
                </a:cubicBez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82" name="Group 81"/>
          <p:cNvGrpSpPr>
            <a:grpSpLocks noChangeAspect="1"/>
          </p:cNvGrpSpPr>
          <p:nvPr/>
        </p:nvGrpSpPr>
        <p:grpSpPr>
          <a:xfrm>
            <a:off x="5252702" y="2763169"/>
            <a:ext cx="365874" cy="403766"/>
            <a:chOff x="3698720" y="1203998"/>
            <a:chExt cx="957359" cy="1056510"/>
          </a:xfrm>
          <a:solidFill>
            <a:schemeClr val="accent6"/>
          </a:solidFill>
        </p:grpSpPr>
        <p:sp>
          <p:nvSpPr>
            <p:cNvPr id="83" name="Freeform 6"/>
            <p:cNvSpPr>
              <a:spLocks/>
            </p:cNvSpPr>
            <p:nvPr/>
          </p:nvSpPr>
          <p:spPr bwMode="auto">
            <a:xfrm>
              <a:off x="3698720" y="1815430"/>
              <a:ext cx="957359" cy="445078"/>
            </a:xfrm>
            <a:custGeom>
              <a:avLst/>
              <a:gdLst/>
              <a:ahLst/>
              <a:cxnLst>
                <a:cxn ang="0">
                  <a:pos x="583" y="41"/>
                </a:cxn>
                <a:cxn ang="0">
                  <a:pos x="536" y="25"/>
                </a:cxn>
                <a:cxn ang="0">
                  <a:pos x="496" y="0"/>
                </a:cxn>
                <a:cxn ang="0">
                  <a:pos x="496" y="0"/>
                </a:cxn>
                <a:cxn ang="0">
                  <a:pos x="474" y="0"/>
                </a:cxn>
                <a:cxn ang="0">
                  <a:pos x="462" y="16"/>
                </a:cxn>
                <a:cxn ang="0">
                  <a:pos x="368" y="72"/>
                </a:cxn>
                <a:cxn ang="0">
                  <a:pos x="275" y="16"/>
                </a:cxn>
                <a:cxn ang="0">
                  <a:pos x="263" y="0"/>
                </a:cxn>
                <a:cxn ang="0">
                  <a:pos x="241" y="0"/>
                </a:cxn>
                <a:cxn ang="0">
                  <a:pos x="153" y="41"/>
                </a:cxn>
                <a:cxn ang="0">
                  <a:pos x="0" y="231"/>
                </a:cxn>
                <a:cxn ang="0">
                  <a:pos x="368" y="342"/>
                </a:cxn>
                <a:cxn ang="0">
                  <a:pos x="736" y="231"/>
                </a:cxn>
                <a:cxn ang="0">
                  <a:pos x="583" y="41"/>
                </a:cxn>
              </a:cxnLst>
              <a:rect l="0" t="0" r="r" b="b"/>
              <a:pathLst>
                <a:path w="736" h="342">
                  <a:moveTo>
                    <a:pt x="583" y="41"/>
                  </a:moveTo>
                  <a:cubicBezTo>
                    <a:pt x="568" y="38"/>
                    <a:pt x="553" y="34"/>
                    <a:pt x="536" y="25"/>
                  </a:cubicBezTo>
                  <a:cubicBezTo>
                    <a:pt x="524" y="19"/>
                    <a:pt x="511" y="11"/>
                    <a:pt x="496" y="0"/>
                  </a:cubicBezTo>
                  <a:cubicBezTo>
                    <a:pt x="496" y="0"/>
                    <a:pt x="496" y="0"/>
                    <a:pt x="496" y="0"/>
                  </a:cubicBezTo>
                  <a:cubicBezTo>
                    <a:pt x="474" y="0"/>
                    <a:pt x="474" y="0"/>
                    <a:pt x="474" y="0"/>
                  </a:cubicBezTo>
                  <a:cubicBezTo>
                    <a:pt x="470" y="6"/>
                    <a:pt x="466" y="11"/>
                    <a:pt x="462" y="16"/>
                  </a:cubicBezTo>
                  <a:cubicBezTo>
                    <a:pt x="437" y="44"/>
                    <a:pt x="407" y="70"/>
                    <a:pt x="368" y="72"/>
                  </a:cubicBezTo>
                  <a:cubicBezTo>
                    <a:pt x="329" y="70"/>
                    <a:pt x="300" y="44"/>
                    <a:pt x="275" y="16"/>
                  </a:cubicBezTo>
                  <a:cubicBezTo>
                    <a:pt x="271" y="11"/>
                    <a:pt x="267" y="6"/>
                    <a:pt x="263" y="0"/>
                  </a:cubicBezTo>
                  <a:cubicBezTo>
                    <a:pt x="241" y="0"/>
                    <a:pt x="241" y="0"/>
                    <a:pt x="241" y="0"/>
                  </a:cubicBezTo>
                  <a:cubicBezTo>
                    <a:pt x="203" y="27"/>
                    <a:pt x="180" y="35"/>
                    <a:pt x="153" y="41"/>
                  </a:cubicBezTo>
                  <a:cubicBezTo>
                    <a:pt x="81" y="57"/>
                    <a:pt x="13" y="148"/>
                    <a:pt x="0" y="231"/>
                  </a:cubicBezTo>
                  <a:cubicBezTo>
                    <a:pt x="100" y="301"/>
                    <a:pt x="228" y="342"/>
                    <a:pt x="368" y="342"/>
                  </a:cubicBezTo>
                  <a:cubicBezTo>
                    <a:pt x="508" y="342"/>
                    <a:pt x="636" y="301"/>
                    <a:pt x="736" y="231"/>
                  </a:cubicBezTo>
                  <a:cubicBezTo>
                    <a:pt x="724" y="148"/>
                    <a:pt x="655" y="57"/>
                    <a:pt x="583" y="4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4" name="Freeform 7"/>
            <p:cNvSpPr>
              <a:spLocks noEditPoints="1"/>
            </p:cNvSpPr>
            <p:nvPr/>
          </p:nvSpPr>
          <p:spPr bwMode="auto">
            <a:xfrm>
              <a:off x="3893717" y="1203998"/>
              <a:ext cx="567365" cy="643931"/>
            </a:xfrm>
            <a:custGeom>
              <a:avLst/>
              <a:gdLst/>
              <a:ahLst/>
              <a:cxnLst>
                <a:cxn ang="0">
                  <a:pos x="45" y="482"/>
                </a:cxn>
                <a:cxn ang="0">
                  <a:pos x="122" y="459"/>
                </a:cxn>
                <a:cxn ang="0">
                  <a:pos x="126" y="462"/>
                </a:cxn>
                <a:cxn ang="0">
                  <a:pos x="132" y="400"/>
                </a:cxn>
                <a:cxn ang="0">
                  <a:pos x="132" y="393"/>
                </a:cxn>
                <a:cxn ang="0">
                  <a:pos x="218" y="444"/>
                </a:cxn>
                <a:cxn ang="0">
                  <a:pos x="305" y="393"/>
                </a:cxn>
                <a:cxn ang="0">
                  <a:pos x="305" y="400"/>
                </a:cxn>
                <a:cxn ang="0">
                  <a:pos x="311" y="462"/>
                </a:cxn>
                <a:cxn ang="0">
                  <a:pos x="314" y="459"/>
                </a:cxn>
                <a:cxn ang="0">
                  <a:pos x="391" y="482"/>
                </a:cxn>
                <a:cxn ang="0">
                  <a:pos x="436" y="495"/>
                </a:cxn>
                <a:cxn ang="0">
                  <a:pos x="422" y="333"/>
                </a:cxn>
                <a:cxn ang="0">
                  <a:pos x="397" y="141"/>
                </a:cxn>
                <a:cxn ang="0">
                  <a:pos x="343" y="57"/>
                </a:cxn>
                <a:cxn ang="0">
                  <a:pos x="218" y="0"/>
                </a:cxn>
                <a:cxn ang="0">
                  <a:pos x="93" y="57"/>
                </a:cxn>
                <a:cxn ang="0">
                  <a:pos x="39" y="141"/>
                </a:cxn>
                <a:cxn ang="0">
                  <a:pos x="14" y="333"/>
                </a:cxn>
                <a:cxn ang="0">
                  <a:pos x="0" y="495"/>
                </a:cxn>
                <a:cxn ang="0">
                  <a:pos x="45" y="482"/>
                </a:cxn>
                <a:cxn ang="0">
                  <a:pos x="84" y="228"/>
                </a:cxn>
                <a:cxn ang="0">
                  <a:pos x="218" y="111"/>
                </a:cxn>
                <a:cxn ang="0">
                  <a:pos x="353" y="228"/>
                </a:cxn>
                <a:cxn ang="0">
                  <a:pos x="356" y="251"/>
                </a:cxn>
                <a:cxn ang="0">
                  <a:pos x="351" y="287"/>
                </a:cxn>
                <a:cxn ang="0">
                  <a:pos x="310" y="334"/>
                </a:cxn>
                <a:cxn ang="0">
                  <a:pos x="256" y="360"/>
                </a:cxn>
                <a:cxn ang="0">
                  <a:pos x="229" y="347"/>
                </a:cxn>
                <a:cxn ang="0">
                  <a:pos x="196" y="376"/>
                </a:cxn>
                <a:cxn ang="0">
                  <a:pos x="229" y="405"/>
                </a:cxn>
                <a:cxn ang="0">
                  <a:pos x="262" y="376"/>
                </a:cxn>
                <a:cxn ang="0">
                  <a:pos x="261" y="369"/>
                </a:cxn>
                <a:cxn ang="0">
                  <a:pos x="318" y="341"/>
                </a:cxn>
                <a:cxn ang="0">
                  <a:pos x="339" y="320"/>
                </a:cxn>
                <a:cxn ang="0">
                  <a:pos x="317" y="354"/>
                </a:cxn>
                <a:cxn ang="0">
                  <a:pos x="218" y="429"/>
                </a:cxn>
                <a:cxn ang="0">
                  <a:pos x="119" y="354"/>
                </a:cxn>
                <a:cxn ang="0">
                  <a:pos x="88" y="301"/>
                </a:cxn>
                <a:cxn ang="0">
                  <a:pos x="81" y="251"/>
                </a:cxn>
                <a:cxn ang="0">
                  <a:pos x="84" y="228"/>
                </a:cxn>
              </a:cxnLst>
              <a:rect l="0" t="0" r="r" b="b"/>
              <a:pathLst>
                <a:path w="436" h="495">
                  <a:moveTo>
                    <a:pt x="45" y="482"/>
                  </a:moveTo>
                  <a:cubicBezTo>
                    <a:pt x="57" y="476"/>
                    <a:pt x="87" y="442"/>
                    <a:pt x="122" y="459"/>
                  </a:cubicBezTo>
                  <a:cubicBezTo>
                    <a:pt x="124" y="460"/>
                    <a:pt x="125" y="462"/>
                    <a:pt x="126" y="462"/>
                  </a:cubicBezTo>
                  <a:cubicBezTo>
                    <a:pt x="131" y="460"/>
                    <a:pt x="132" y="431"/>
                    <a:pt x="132" y="400"/>
                  </a:cubicBezTo>
                  <a:cubicBezTo>
                    <a:pt x="132" y="397"/>
                    <a:pt x="132" y="394"/>
                    <a:pt x="132" y="393"/>
                  </a:cubicBezTo>
                  <a:cubicBezTo>
                    <a:pt x="155" y="418"/>
                    <a:pt x="183" y="441"/>
                    <a:pt x="218" y="444"/>
                  </a:cubicBezTo>
                  <a:cubicBezTo>
                    <a:pt x="254" y="441"/>
                    <a:pt x="281" y="418"/>
                    <a:pt x="305" y="393"/>
                  </a:cubicBezTo>
                  <a:cubicBezTo>
                    <a:pt x="305" y="394"/>
                    <a:pt x="305" y="397"/>
                    <a:pt x="305" y="400"/>
                  </a:cubicBezTo>
                  <a:cubicBezTo>
                    <a:pt x="305" y="431"/>
                    <a:pt x="305" y="460"/>
                    <a:pt x="311" y="462"/>
                  </a:cubicBezTo>
                  <a:cubicBezTo>
                    <a:pt x="312" y="462"/>
                    <a:pt x="312" y="460"/>
                    <a:pt x="314" y="459"/>
                  </a:cubicBezTo>
                  <a:cubicBezTo>
                    <a:pt x="349" y="442"/>
                    <a:pt x="379" y="476"/>
                    <a:pt x="391" y="482"/>
                  </a:cubicBezTo>
                  <a:cubicBezTo>
                    <a:pt x="408" y="490"/>
                    <a:pt x="436" y="495"/>
                    <a:pt x="436" y="495"/>
                  </a:cubicBezTo>
                  <a:cubicBezTo>
                    <a:pt x="436" y="495"/>
                    <a:pt x="415" y="388"/>
                    <a:pt x="422" y="333"/>
                  </a:cubicBezTo>
                  <a:cubicBezTo>
                    <a:pt x="428" y="283"/>
                    <a:pt x="432" y="222"/>
                    <a:pt x="397" y="141"/>
                  </a:cubicBezTo>
                  <a:cubicBezTo>
                    <a:pt x="385" y="113"/>
                    <a:pt x="354" y="70"/>
                    <a:pt x="343" y="57"/>
                  </a:cubicBezTo>
                  <a:cubicBezTo>
                    <a:pt x="311" y="22"/>
                    <a:pt x="266" y="3"/>
                    <a:pt x="218" y="0"/>
                  </a:cubicBezTo>
                  <a:cubicBezTo>
                    <a:pt x="171" y="3"/>
                    <a:pt x="126" y="22"/>
                    <a:pt x="93" y="57"/>
                  </a:cubicBezTo>
                  <a:cubicBezTo>
                    <a:pt x="82" y="70"/>
                    <a:pt x="51" y="113"/>
                    <a:pt x="39" y="141"/>
                  </a:cubicBezTo>
                  <a:cubicBezTo>
                    <a:pt x="4" y="222"/>
                    <a:pt x="8" y="283"/>
                    <a:pt x="14" y="333"/>
                  </a:cubicBezTo>
                  <a:cubicBezTo>
                    <a:pt x="21" y="388"/>
                    <a:pt x="0" y="495"/>
                    <a:pt x="0" y="495"/>
                  </a:cubicBezTo>
                  <a:cubicBezTo>
                    <a:pt x="0" y="495"/>
                    <a:pt x="29" y="490"/>
                    <a:pt x="45" y="482"/>
                  </a:cubicBezTo>
                  <a:close/>
                  <a:moveTo>
                    <a:pt x="84" y="228"/>
                  </a:moveTo>
                  <a:cubicBezTo>
                    <a:pt x="107" y="197"/>
                    <a:pt x="192" y="177"/>
                    <a:pt x="218" y="111"/>
                  </a:cubicBezTo>
                  <a:cubicBezTo>
                    <a:pt x="244" y="177"/>
                    <a:pt x="329" y="197"/>
                    <a:pt x="353" y="228"/>
                  </a:cubicBezTo>
                  <a:cubicBezTo>
                    <a:pt x="354" y="230"/>
                    <a:pt x="356" y="251"/>
                    <a:pt x="356" y="251"/>
                  </a:cubicBezTo>
                  <a:cubicBezTo>
                    <a:pt x="355" y="263"/>
                    <a:pt x="353" y="277"/>
                    <a:pt x="351" y="287"/>
                  </a:cubicBezTo>
                  <a:cubicBezTo>
                    <a:pt x="346" y="294"/>
                    <a:pt x="321" y="325"/>
                    <a:pt x="310" y="334"/>
                  </a:cubicBezTo>
                  <a:cubicBezTo>
                    <a:pt x="302" y="341"/>
                    <a:pt x="276" y="352"/>
                    <a:pt x="256" y="360"/>
                  </a:cubicBezTo>
                  <a:cubicBezTo>
                    <a:pt x="250" y="352"/>
                    <a:pt x="240" y="347"/>
                    <a:pt x="229" y="347"/>
                  </a:cubicBezTo>
                  <a:cubicBezTo>
                    <a:pt x="211" y="347"/>
                    <a:pt x="196" y="360"/>
                    <a:pt x="196" y="376"/>
                  </a:cubicBezTo>
                  <a:cubicBezTo>
                    <a:pt x="196" y="392"/>
                    <a:pt x="211" y="405"/>
                    <a:pt x="229" y="405"/>
                  </a:cubicBezTo>
                  <a:cubicBezTo>
                    <a:pt x="247" y="405"/>
                    <a:pt x="262" y="392"/>
                    <a:pt x="262" y="376"/>
                  </a:cubicBezTo>
                  <a:cubicBezTo>
                    <a:pt x="262" y="373"/>
                    <a:pt x="261" y="371"/>
                    <a:pt x="261" y="369"/>
                  </a:cubicBezTo>
                  <a:cubicBezTo>
                    <a:pt x="281" y="360"/>
                    <a:pt x="308" y="349"/>
                    <a:pt x="318" y="341"/>
                  </a:cubicBezTo>
                  <a:cubicBezTo>
                    <a:pt x="323" y="336"/>
                    <a:pt x="331" y="329"/>
                    <a:pt x="339" y="320"/>
                  </a:cubicBezTo>
                  <a:cubicBezTo>
                    <a:pt x="332" y="332"/>
                    <a:pt x="324" y="345"/>
                    <a:pt x="317" y="354"/>
                  </a:cubicBezTo>
                  <a:cubicBezTo>
                    <a:pt x="292" y="385"/>
                    <a:pt x="260" y="425"/>
                    <a:pt x="218" y="429"/>
                  </a:cubicBezTo>
                  <a:cubicBezTo>
                    <a:pt x="176" y="425"/>
                    <a:pt x="144" y="385"/>
                    <a:pt x="119" y="354"/>
                  </a:cubicBezTo>
                  <a:cubicBezTo>
                    <a:pt x="108" y="339"/>
                    <a:pt x="94" y="317"/>
                    <a:pt x="88" y="301"/>
                  </a:cubicBezTo>
                  <a:cubicBezTo>
                    <a:pt x="86" y="293"/>
                    <a:pt x="82" y="271"/>
                    <a:pt x="81" y="251"/>
                  </a:cubicBezTo>
                  <a:cubicBezTo>
                    <a:pt x="81" y="251"/>
                    <a:pt x="82" y="230"/>
                    <a:pt x="84" y="2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85" name="Group 84"/>
          <p:cNvGrpSpPr>
            <a:grpSpLocks noChangeAspect="1"/>
          </p:cNvGrpSpPr>
          <p:nvPr/>
        </p:nvGrpSpPr>
        <p:grpSpPr>
          <a:xfrm>
            <a:off x="7241064" y="2737896"/>
            <a:ext cx="339301" cy="477140"/>
            <a:chOff x="5410778" y="2649654"/>
            <a:chExt cx="605406" cy="851351"/>
          </a:xfrm>
          <a:solidFill>
            <a:schemeClr val="tx2"/>
          </a:solidFill>
        </p:grpSpPr>
        <p:sp>
          <p:nvSpPr>
            <p:cNvPr id="86" name="Freeform 40"/>
            <p:cNvSpPr>
              <a:spLocks noEditPoints="1"/>
            </p:cNvSpPr>
            <p:nvPr/>
          </p:nvSpPr>
          <p:spPr bwMode="auto">
            <a:xfrm>
              <a:off x="5410778" y="2649654"/>
              <a:ext cx="605406" cy="851351"/>
            </a:xfrm>
            <a:custGeom>
              <a:avLst/>
              <a:gdLst/>
              <a:ahLst/>
              <a:cxnLst>
                <a:cxn ang="0">
                  <a:pos x="251" y="846"/>
                </a:cxn>
                <a:cxn ang="0">
                  <a:pos x="382" y="846"/>
                </a:cxn>
                <a:cxn ang="0">
                  <a:pos x="457" y="807"/>
                </a:cxn>
                <a:cxn ang="0">
                  <a:pos x="527" y="770"/>
                </a:cxn>
                <a:cxn ang="0">
                  <a:pos x="317" y="0"/>
                </a:cxn>
                <a:cxn ang="0">
                  <a:pos x="108" y="770"/>
                </a:cxn>
                <a:cxn ang="0">
                  <a:pos x="176" y="807"/>
                </a:cxn>
                <a:cxn ang="0">
                  <a:pos x="410" y="490"/>
                </a:cxn>
                <a:cxn ang="0">
                  <a:pos x="121" y="318"/>
                </a:cxn>
                <a:cxn ang="0">
                  <a:pos x="505" y="261"/>
                </a:cxn>
                <a:cxn ang="0">
                  <a:pos x="448" y="573"/>
                </a:cxn>
                <a:cxn ang="0">
                  <a:pos x="425" y="584"/>
                </a:cxn>
                <a:cxn ang="0">
                  <a:pos x="398" y="566"/>
                </a:cxn>
                <a:cxn ang="0">
                  <a:pos x="413" y="526"/>
                </a:cxn>
                <a:cxn ang="0">
                  <a:pos x="453" y="541"/>
                </a:cxn>
                <a:cxn ang="0">
                  <a:pos x="285" y="545"/>
                </a:cxn>
                <a:cxn ang="0">
                  <a:pos x="280" y="605"/>
                </a:cxn>
                <a:cxn ang="0">
                  <a:pos x="231" y="802"/>
                </a:cxn>
                <a:cxn ang="0">
                  <a:pos x="224" y="621"/>
                </a:cxn>
                <a:cxn ang="0">
                  <a:pos x="409" y="707"/>
                </a:cxn>
                <a:cxn ang="0">
                  <a:pos x="331" y="752"/>
                </a:cxn>
                <a:cxn ang="0">
                  <a:pos x="124" y="494"/>
                </a:cxn>
                <a:cxn ang="0">
                  <a:pos x="177" y="506"/>
                </a:cxn>
                <a:cxn ang="0">
                  <a:pos x="170" y="534"/>
                </a:cxn>
                <a:cxn ang="0">
                  <a:pos x="124" y="494"/>
                </a:cxn>
                <a:cxn ang="0">
                  <a:pos x="527" y="487"/>
                </a:cxn>
                <a:cxn ang="0">
                  <a:pos x="510" y="442"/>
                </a:cxn>
                <a:cxn ang="0">
                  <a:pos x="552" y="432"/>
                </a:cxn>
                <a:cxn ang="0">
                  <a:pos x="607" y="317"/>
                </a:cxn>
                <a:cxn ang="0">
                  <a:pos x="577" y="348"/>
                </a:cxn>
                <a:cxn ang="0">
                  <a:pos x="547" y="317"/>
                </a:cxn>
                <a:cxn ang="0">
                  <a:pos x="519" y="151"/>
                </a:cxn>
                <a:cxn ang="0">
                  <a:pos x="550" y="203"/>
                </a:cxn>
                <a:cxn ang="0">
                  <a:pos x="517" y="152"/>
                </a:cxn>
                <a:cxn ang="0">
                  <a:pos x="437" y="54"/>
                </a:cxn>
                <a:cxn ang="0">
                  <a:pos x="425" y="112"/>
                </a:cxn>
                <a:cxn ang="0">
                  <a:pos x="397" y="69"/>
                </a:cxn>
                <a:cxn ang="0">
                  <a:pos x="310" y="58"/>
                </a:cxn>
                <a:cxn ang="0">
                  <a:pos x="250" y="67"/>
                </a:cxn>
                <a:cxn ang="0">
                  <a:pos x="127" y="99"/>
                </a:cxn>
                <a:cxn ang="0">
                  <a:pos x="167" y="144"/>
                </a:cxn>
                <a:cxn ang="0">
                  <a:pos x="124" y="142"/>
                </a:cxn>
                <a:cxn ang="0">
                  <a:pos x="76" y="216"/>
                </a:cxn>
                <a:cxn ang="0">
                  <a:pos x="68" y="275"/>
                </a:cxn>
                <a:cxn ang="0">
                  <a:pos x="39" y="236"/>
                </a:cxn>
                <a:cxn ang="0">
                  <a:pos x="39" y="400"/>
                </a:cxn>
                <a:cxn ang="0">
                  <a:pos x="97" y="382"/>
                </a:cxn>
              </a:cxnLst>
              <a:rect l="0" t="0" r="r" b="b"/>
              <a:pathLst>
                <a:path w="635" h="892">
                  <a:moveTo>
                    <a:pt x="176" y="880"/>
                  </a:moveTo>
                  <a:cubicBezTo>
                    <a:pt x="176" y="888"/>
                    <a:pt x="185" y="892"/>
                    <a:pt x="191" y="888"/>
                  </a:cubicBezTo>
                  <a:cubicBezTo>
                    <a:pt x="251" y="846"/>
                    <a:pt x="251" y="846"/>
                    <a:pt x="251" y="846"/>
                  </a:cubicBezTo>
                  <a:cubicBezTo>
                    <a:pt x="309" y="805"/>
                    <a:pt x="309" y="805"/>
                    <a:pt x="309" y="805"/>
                  </a:cubicBezTo>
                  <a:cubicBezTo>
                    <a:pt x="313" y="802"/>
                    <a:pt x="319" y="802"/>
                    <a:pt x="324" y="805"/>
                  </a:cubicBezTo>
                  <a:cubicBezTo>
                    <a:pt x="382" y="846"/>
                    <a:pt x="382" y="846"/>
                    <a:pt x="382" y="846"/>
                  </a:cubicBezTo>
                  <a:cubicBezTo>
                    <a:pt x="442" y="888"/>
                    <a:pt x="442" y="888"/>
                    <a:pt x="442" y="888"/>
                  </a:cubicBezTo>
                  <a:cubicBezTo>
                    <a:pt x="448" y="892"/>
                    <a:pt x="457" y="888"/>
                    <a:pt x="457" y="880"/>
                  </a:cubicBezTo>
                  <a:cubicBezTo>
                    <a:pt x="457" y="807"/>
                    <a:pt x="457" y="807"/>
                    <a:pt x="457" y="807"/>
                  </a:cubicBezTo>
                  <a:cubicBezTo>
                    <a:pt x="457" y="737"/>
                    <a:pt x="457" y="737"/>
                    <a:pt x="457" y="737"/>
                  </a:cubicBezTo>
                  <a:cubicBezTo>
                    <a:pt x="517" y="775"/>
                    <a:pt x="517" y="775"/>
                    <a:pt x="517" y="775"/>
                  </a:cubicBezTo>
                  <a:cubicBezTo>
                    <a:pt x="521" y="778"/>
                    <a:pt x="527" y="775"/>
                    <a:pt x="527" y="770"/>
                  </a:cubicBezTo>
                  <a:cubicBezTo>
                    <a:pt x="527" y="556"/>
                    <a:pt x="527" y="556"/>
                    <a:pt x="527" y="556"/>
                  </a:cubicBezTo>
                  <a:cubicBezTo>
                    <a:pt x="593" y="498"/>
                    <a:pt x="635" y="413"/>
                    <a:pt x="635" y="318"/>
                  </a:cubicBezTo>
                  <a:cubicBezTo>
                    <a:pt x="635" y="142"/>
                    <a:pt x="493" y="0"/>
                    <a:pt x="317" y="0"/>
                  </a:cubicBezTo>
                  <a:cubicBezTo>
                    <a:pt x="142" y="0"/>
                    <a:pt x="0" y="142"/>
                    <a:pt x="0" y="318"/>
                  </a:cubicBezTo>
                  <a:cubicBezTo>
                    <a:pt x="0" y="413"/>
                    <a:pt x="41" y="498"/>
                    <a:pt x="108" y="556"/>
                  </a:cubicBezTo>
                  <a:cubicBezTo>
                    <a:pt x="108" y="770"/>
                    <a:pt x="108" y="770"/>
                    <a:pt x="108" y="770"/>
                  </a:cubicBezTo>
                  <a:cubicBezTo>
                    <a:pt x="108" y="775"/>
                    <a:pt x="113" y="778"/>
                    <a:pt x="117" y="775"/>
                  </a:cubicBezTo>
                  <a:cubicBezTo>
                    <a:pt x="176" y="738"/>
                    <a:pt x="176" y="738"/>
                    <a:pt x="176" y="738"/>
                  </a:cubicBezTo>
                  <a:cubicBezTo>
                    <a:pt x="176" y="807"/>
                    <a:pt x="176" y="807"/>
                    <a:pt x="176" y="807"/>
                  </a:cubicBezTo>
                  <a:lnTo>
                    <a:pt x="176" y="880"/>
                  </a:lnTo>
                  <a:close/>
                  <a:moveTo>
                    <a:pt x="513" y="318"/>
                  </a:moveTo>
                  <a:cubicBezTo>
                    <a:pt x="513" y="392"/>
                    <a:pt x="472" y="457"/>
                    <a:pt x="410" y="490"/>
                  </a:cubicBezTo>
                  <a:cubicBezTo>
                    <a:pt x="383" y="505"/>
                    <a:pt x="351" y="514"/>
                    <a:pt x="317" y="514"/>
                  </a:cubicBezTo>
                  <a:cubicBezTo>
                    <a:pt x="283" y="514"/>
                    <a:pt x="252" y="505"/>
                    <a:pt x="224" y="490"/>
                  </a:cubicBezTo>
                  <a:cubicBezTo>
                    <a:pt x="163" y="457"/>
                    <a:pt x="121" y="392"/>
                    <a:pt x="121" y="318"/>
                  </a:cubicBezTo>
                  <a:cubicBezTo>
                    <a:pt x="121" y="298"/>
                    <a:pt x="124" y="279"/>
                    <a:pt x="130" y="261"/>
                  </a:cubicBezTo>
                  <a:cubicBezTo>
                    <a:pt x="154" y="180"/>
                    <a:pt x="229" y="122"/>
                    <a:pt x="317" y="122"/>
                  </a:cubicBezTo>
                  <a:cubicBezTo>
                    <a:pt x="406" y="122"/>
                    <a:pt x="481" y="180"/>
                    <a:pt x="505" y="261"/>
                  </a:cubicBezTo>
                  <a:cubicBezTo>
                    <a:pt x="510" y="279"/>
                    <a:pt x="513" y="298"/>
                    <a:pt x="513" y="318"/>
                  </a:cubicBezTo>
                  <a:close/>
                  <a:moveTo>
                    <a:pt x="453" y="541"/>
                  </a:moveTo>
                  <a:cubicBezTo>
                    <a:pt x="458" y="552"/>
                    <a:pt x="456" y="565"/>
                    <a:pt x="448" y="573"/>
                  </a:cubicBezTo>
                  <a:cubicBezTo>
                    <a:pt x="445" y="577"/>
                    <a:pt x="442" y="579"/>
                    <a:pt x="438" y="581"/>
                  </a:cubicBezTo>
                  <a:cubicBezTo>
                    <a:pt x="436" y="582"/>
                    <a:pt x="434" y="583"/>
                    <a:pt x="433" y="583"/>
                  </a:cubicBezTo>
                  <a:cubicBezTo>
                    <a:pt x="430" y="584"/>
                    <a:pt x="428" y="584"/>
                    <a:pt x="425" y="584"/>
                  </a:cubicBezTo>
                  <a:cubicBezTo>
                    <a:pt x="420" y="584"/>
                    <a:pt x="415" y="583"/>
                    <a:pt x="411" y="580"/>
                  </a:cubicBezTo>
                  <a:cubicBezTo>
                    <a:pt x="410" y="580"/>
                    <a:pt x="410" y="580"/>
                    <a:pt x="409" y="579"/>
                  </a:cubicBezTo>
                  <a:cubicBezTo>
                    <a:pt x="404" y="576"/>
                    <a:pt x="400" y="572"/>
                    <a:pt x="398" y="566"/>
                  </a:cubicBezTo>
                  <a:cubicBezTo>
                    <a:pt x="397" y="566"/>
                    <a:pt x="397" y="565"/>
                    <a:pt x="397" y="565"/>
                  </a:cubicBezTo>
                  <a:cubicBezTo>
                    <a:pt x="393" y="556"/>
                    <a:pt x="395" y="546"/>
                    <a:pt x="399" y="538"/>
                  </a:cubicBezTo>
                  <a:cubicBezTo>
                    <a:pt x="403" y="533"/>
                    <a:pt x="407" y="529"/>
                    <a:pt x="413" y="526"/>
                  </a:cubicBezTo>
                  <a:cubicBezTo>
                    <a:pt x="419" y="523"/>
                    <a:pt x="426" y="523"/>
                    <a:pt x="433" y="524"/>
                  </a:cubicBezTo>
                  <a:cubicBezTo>
                    <a:pt x="441" y="527"/>
                    <a:pt x="448" y="532"/>
                    <a:pt x="452" y="540"/>
                  </a:cubicBezTo>
                  <a:cubicBezTo>
                    <a:pt x="452" y="540"/>
                    <a:pt x="452" y="541"/>
                    <a:pt x="453" y="541"/>
                  </a:cubicBezTo>
                  <a:close/>
                  <a:moveTo>
                    <a:pt x="250" y="570"/>
                  </a:moveTo>
                  <a:cubicBezTo>
                    <a:pt x="251" y="570"/>
                    <a:pt x="251" y="569"/>
                    <a:pt x="251" y="569"/>
                  </a:cubicBezTo>
                  <a:cubicBezTo>
                    <a:pt x="254" y="553"/>
                    <a:pt x="269" y="542"/>
                    <a:pt x="285" y="545"/>
                  </a:cubicBezTo>
                  <a:cubicBezTo>
                    <a:pt x="301" y="547"/>
                    <a:pt x="312" y="561"/>
                    <a:pt x="311" y="577"/>
                  </a:cubicBezTo>
                  <a:cubicBezTo>
                    <a:pt x="311" y="578"/>
                    <a:pt x="310" y="578"/>
                    <a:pt x="310" y="579"/>
                  </a:cubicBezTo>
                  <a:cubicBezTo>
                    <a:pt x="308" y="594"/>
                    <a:pt x="295" y="605"/>
                    <a:pt x="280" y="605"/>
                  </a:cubicBezTo>
                  <a:cubicBezTo>
                    <a:pt x="279" y="605"/>
                    <a:pt x="278" y="605"/>
                    <a:pt x="276" y="605"/>
                  </a:cubicBezTo>
                  <a:cubicBezTo>
                    <a:pt x="260" y="602"/>
                    <a:pt x="248" y="587"/>
                    <a:pt x="250" y="570"/>
                  </a:cubicBezTo>
                  <a:close/>
                  <a:moveTo>
                    <a:pt x="231" y="802"/>
                  </a:moveTo>
                  <a:cubicBezTo>
                    <a:pt x="228" y="804"/>
                    <a:pt x="224" y="801"/>
                    <a:pt x="224" y="798"/>
                  </a:cubicBezTo>
                  <a:cubicBezTo>
                    <a:pt x="224" y="708"/>
                    <a:pt x="224" y="708"/>
                    <a:pt x="224" y="708"/>
                  </a:cubicBezTo>
                  <a:cubicBezTo>
                    <a:pt x="224" y="621"/>
                    <a:pt x="224" y="621"/>
                    <a:pt x="224" y="621"/>
                  </a:cubicBezTo>
                  <a:cubicBezTo>
                    <a:pt x="253" y="630"/>
                    <a:pt x="285" y="635"/>
                    <a:pt x="317" y="635"/>
                  </a:cubicBezTo>
                  <a:cubicBezTo>
                    <a:pt x="349" y="635"/>
                    <a:pt x="380" y="630"/>
                    <a:pt x="409" y="622"/>
                  </a:cubicBezTo>
                  <a:cubicBezTo>
                    <a:pt x="409" y="707"/>
                    <a:pt x="409" y="707"/>
                    <a:pt x="409" y="707"/>
                  </a:cubicBezTo>
                  <a:cubicBezTo>
                    <a:pt x="409" y="798"/>
                    <a:pt x="409" y="798"/>
                    <a:pt x="409" y="798"/>
                  </a:cubicBezTo>
                  <a:cubicBezTo>
                    <a:pt x="409" y="801"/>
                    <a:pt x="405" y="804"/>
                    <a:pt x="402" y="802"/>
                  </a:cubicBezTo>
                  <a:cubicBezTo>
                    <a:pt x="331" y="752"/>
                    <a:pt x="331" y="752"/>
                    <a:pt x="331" y="752"/>
                  </a:cubicBezTo>
                  <a:cubicBezTo>
                    <a:pt x="322" y="746"/>
                    <a:pt x="311" y="746"/>
                    <a:pt x="302" y="752"/>
                  </a:cubicBezTo>
                  <a:lnTo>
                    <a:pt x="231" y="802"/>
                  </a:lnTo>
                  <a:close/>
                  <a:moveTo>
                    <a:pt x="124" y="494"/>
                  </a:moveTo>
                  <a:cubicBezTo>
                    <a:pt x="125" y="494"/>
                    <a:pt x="125" y="493"/>
                    <a:pt x="126" y="493"/>
                  </a:cubicBezTo>
                  <a:cubicBezTo>
                    <a:pt x="137" y="481"/>
                    <a:pt x="155" y="480"/>
                    <a:pt x="167" y="491"/>
                  </a:cubicBezTo>
                  <a:cubicBezTo>
                    <a:pt x="172" y="495"/>
                    <a:pt x="175" y="500"/>
                    <a:pt x="177" y="506"/>
                  </a:cubicBezTo>
                  <a:cubicBezTo>
                    <a:pt x="178" y="511"/>
                    <a:pt x="178" y="517"/>
                    <a:pt x="176" y="523"/>
                  </a:cubicBezTo>
                  <a:cubicBezTo>
                    <a:pt x="175" y="526"/>
                    <a:pt x="174" y="529"/>
                    <a:pt x="171" y="532"/>
                  </a:cubicBezTo>
                  <a:cubicBezTo>
                    <a:pt x="171" y="533"/>
                    <a:pt x="171" y="533"/>
                    <a:pt x="170" y="534"/>
                  </a:cubicBezTo>
                  <a:cubicBezTo>
                    <a:pt x="164" y="541"/>
                    <a:pt x="156" y="544"/>
                    <a:pt x="147" y="544"/>
                  </a:cubicBezTo>
                  <a:cubicBezTo>
                    <a:pt x="140" y="544"/>
                    <a:pt x="133" y="542"/>
                    <a:pt x="128" y="537"/>
                  </a:cubicBezTo>
                  <a:cubicBezTo>
                    <a:pt x="115" y="526"/>
                    <a:pt x="114" y="507"/>
                    <a:pt x="124" y="494"/>
                  </a:cubicBezTo>
                  <a:close/>
                  <a:moveTo>
                    <a:pt x="561" y="474"/>
                  </a:moveTo>
                  <a:cubicBezTo>
                    <a:pt x="555" y="483"/>
                    <a:pt x="546" y="488"/>
                    <a:pt x="536" y="488"/>
                  </a:cubicBezTo>
                  <a:cubicBezTo>
                    <a:pt x="533" y="488"/>
                    <a:pt x="530" y="488"/>
                    <a:pt x="527" y="487"/>
                  </a:cubicBezTo>
                  <a:cubicBezTo>
                    <a:pt x="524" y="486"/>
                    <a:pt x="522" y="485"/>
                    <a:pt x="519" y="483"/>
                  </a:cubicBezTo>
                  <a:cubicBezTo>
                    <a:pt x="519" y="483"/>
                    <a:pt x="518" y="483"/>
                    <a:pt x="518" y="482"/>
                  </a:cubicBezTo>
                  <a:cubicBezTo>
                    <a:pt x="505" y="473"/>
                    <a:pt x="501" y="455"/>
                    <a:pt x="510" y="442"/>
                  </a:cubicBezTo>
                  <a:cubicBezTo>
                    <a:pt x="514" y="435"/>
                    <a:pt x="520" y="431"/>
                    <a:pt x="527" y="429"/>
                  </a:cubicBezTo>
                  <a:cubicBezTo>
                    <a:pt x="535" y="427"/>
                    <a:pt x="543" y="427"/>
                    <a:pt x="550" y="432"/>
                  </a:cubicBezTo>
                  <a:cubicBezTo>
                    <a:pt x="551" y="432"/>
                    <a:pt x="552" y="432"/>
                    <a:pt x="552" y="432"/>
                  </a:cubicBezTo>
                  <a:cubicBezTo>
                    <a:pt x="566" y="442"/>
                    <a:pt x="570" y="460"/>
                    <a:pt x="561" y="474"/>
                  </a:cubicBezTo>
                  <a:close/>
                  <a:moveTo>
                    <a:pt x="577" y="287"/>
                  </a:moveTo>
                  <a:cubicBezTo>
                    <a:pt x="593" y="287"/>
                    <a:pt x="607" y="300"/>
                    <a:pt x="607" y="317"/>
                  </a:cubicBezTo>
                  <a:cubicBezTo>
                    <a:pt x="607" y="317"/>
                    <a:pt x="607" y="317"/>
                    <a:pt x="607" y="317"/>
                  </a:cubicBezTo>
                  <a:cubicBezTo>
                    <a:pt x="607" y="317"/>
                    <a:pt x="607" y="318"/>
                    <a:pt x="607" y="318"/>
                  </a:cubicBezTo>
                  <a:cubicBezTo>
                    <a:pt x="607" y="334"/>
                    <a:pt x="594" y="348"/>
                    <a:pt x="577" y="348"/>
                  </a:cubicBezTo>
                  <a:cubicBezTo>
                    <a:pt x="576" y="348"/>
                    <a:pt x="576" y="348"/>
                    <a:pt x="575" y="348"/>
                  </a:cubicBezTo>
                  <a:cubicBezTo>
                    <a:pt x="559" y="347"/>
                    <a:pt x="547" y="334"/>
                    <a:pt x="547" y="318"/>
                  </a:cubicBezTo>
                  <a:cubicBezTo>
                    <a:pt x="547" y="317"/>
                    <a:pt x="547" y="317"/>
                    <a:pt x="547" y="317"/>
                  </a:cubicBezTo>
                  <a:cubicBezTo>
                    <a:pt x="546" y="301"/>
                    <a:pt x="559" y="288"/>
                    <a:pt x="575" y="287"/>
                  </a:cubicBezTo>
                  <a:cubicBezTo>
                    <a:pt x="576" y="287"/>
                    <a:pt x="576" y="287"/>
                    <a:pt x="577" y="287"/>
                  </a:cubicBezTo>
                  <a:close/>
                  <a:moveTo>
                    <a:pt x="519" y="151"/>
                  </a:moveTo>
                  <a:cubicBezTo>
                    <a:pt x="533" y="142"/>
                    <a:pt x="552" y="146"/>
                    <a:pt x="561" y="160"/>
                  </a:cubicBezTo>
                  <a:cubicBezTo>
                    <a:pt x="570" y="174"/>
                    <a:pt x="566" y="193"/>
                    <a:pt x="552" y="202"/>
                  </a:cubicBezTo>
                  <a:cubicBezTo>
                    <a:pt x="551" y="203"/>
                    <a:pt x="551" y="203"/>
                    <a:pt x="550" y="203"/>
                  </a:cubicBezTo>
                  <a:cubicBezTo>
                    <a:pt x="546" y="206"/>
                    <a:pt x="540" y="207"/>
                    <a:pt x="535" y="207"/>
                  </a:cubicBezTo>
                  <a:cubicBezTo>
                    <a:pt x="525" y="207"/>
                    <a:pt x="516" y="202"/>
                    <a:pt x="510" y="193"/>
                  </a:cubicBezTo>
                  <a:cubicBezTo>
                    <a:pt x="501" y="180"/>
                    <a:pt x="505" y="162"/>
                    <a:pt x="517" y="152"/>
                  </a:cubicBezTo>
                  <a:cubicBezTo>
                    <a:pt x="518" y="152"/>
                    <a:pt x="518" y="152"/>
                    <a:pt x="519" y="151"/>
                  </a:cubicBezTo>
                  <a:close/>
                  <a:moveTo>
                    <a:pt x="397" y="69"/>
                  </a:moveTo>
                  <a:cubicBezTo>
                    <a:pt x="404" y="53"/>
                    <a:pt x="422" y="47"/>
                    <a:pt x="437" y="54"/>
                  </a:cubicBezTo>
                  <a:cubicBezTo>
                    <a:pt x="452" y="61"/>
                    <a:pt x="459" y="79"/>
                    <a:pt x="452" y="94"/>
                  </a:cubicBezTo>
                  <a:cubicBezTo>
                    <a:pt x="452" y="94"/>
                    <a:pt x="452" y="95"/>
                    <a:pt x="451" y="95"/>
                  </a:cubicBezTo>
                  <a:cubicBezTo>
                    <a:pt x="446" y="106"/>
                    <a:pt x="436" y="112"/>
                    <a:pt x="425" y="112"/>
                  </a:cubicBezTo>
                  <a:cubicBezTo>
                    <a:pt x="420" y="112"/>
                    <a:pt x="416" y="111"/>
                    <a:pt x="412" y="109"/>
                  </a:cubicBezTo>
                  <a:cubicBezTo>
                    <a:pt x="397" y="102"/>
                    <a:pt x="391" y="85"/>
                    <a:pt x="396" y="70"/>
                  </a:cubicBezTo>
                  <a:cubicBezTo>
                    <a:pt x="397" y="70"/>
                    <a:pt x="397" y="69"/>
                    <a:pt x="397" y="69"/>
                  </a:cubicBezTo>
                  <a:close/>
                  <a:moveTo>
                    <a:pt x="276" y="31"/>
                  </a:moveTo>
                  <a:cubicBezTo>
                    <a:pt x="292" y="28"/>
                    <a:pt x="307" y="40"/>
                    <a:pt x="310" y="56"/>
                  </a:cubicBezTo>
                  <a:cubicBezTo>
                    <a:pt x="310" y="57"/>
                    <a:pt x="310" y="58"/>
                    <a:pt x="310" y="58"/>
                  </a:cubicBezTo>
                  <a:cubicBezTo>
                    <a:pt x="311" y="74"/>
                    <a:pt x="300" y="88"/>
                    <a:pt x="284" y="91"/>
                  </a:cubicBezTo>
                  <a:cubicBezTo>
                    <a:pt x="283" y="91"/>
                    <a:pt x="281" y="91"/>
                    <a:pt x="280" y="91"/>
                  </a:cubicBezTo>
                  <a:cubicBezTo>
                    <a:pt x="266" y="91"/>
                    <a:pt x="253" y="81"/>
                    <a:pt x="250" y="67"/>
                  </a:cubicBezTo>
                  <a:cubicBezTo>
                    <a:pt x="250" y="66"/>
                    <a:pt x="250" y="66"/>
                    <a:pt x="250" y="65"/>
                  </a:cubicBezTo>
                  <a:cubicBezTo>
                    <a:pt x="247" y="48"/>
                    <a:pt x="259" y="33"/>
                    <a:pt x="276" y="31"/>
                  </a:cubicBezTo>
                  <a:close/>
                  <a:moveTo>
                    <a:pt x="127" y="99"/>
                  </a:moveTo>
                  <a:cubicBezTo>
                    <a:pt x="140" y="88"/>
                    <a:pt x="159" y="89"/>
                    <a:pt x="170" y="102"/>
                  </a:cubicBezTo>
                  <a:cubicBezTo>
                    <a:pt x="170" y="102"/>
                    <a:pt x="171" y="103"/>
                    <a:pt x="171" y="103"/>
                  </a:cubicBezTo>
                  <a:cubicBezTo>
                    <a:pt x="181" y="116"/>
                    <a:pt x="179" y="134"/>
                    <a:pt x="167" y="144"/>
                  </a:cubicBezTo>
                  <a:cubicBezTo>
                    <a:pt x="161" y="149"/>
                    <a:pt x="154" y="152"/>
                    <a:pt x="147" y="152"/>
                  </a:cubicBezTo>
                  <a:cubicBezTo>
                    <a:pt x="139" y="152"/>
                    <a:pt x="131" y="149"/>
                    <a:pt x="125" y="143"/>
                  </a:cubicBezTo>
                  <a:cubicBezTo>
                    <a:pt x="125" y="142"/>
                    <a:pt x="124" y="142"/>
                    <a:pt x="124" y="142"/>
                  </a:cubicBezTo>
                  <a:cubicBezTo>
                    <a:pt x="113" y="129"/>
                    <a:pt x="114" y="110"/>
                    <a:pt x="127" y="99"/>
                  </a:cubicBezTo>
                  <a:close/>
                  <a:moveTo>
                    <a:pt x="39" y="236"/>
                  </a:moveTo>
                  <a:cubicBezTo>
                    <a:pt x="44" y="220"/>
                    <a:pt x="60" y="211"/>
                    <a:pt x="76" y="216"/>
                  </a:cubicBezTo>
                  <a:cubicBezTo>
                    <a:pt x="77" y="216"/>
                    <a:pt x="78" y="216"/>
                    <a:pt x="78" y="216"/>
                  </a:cubicBezTo>
                  <a:cubicBezTo>
                    <a:pt x="93" y="222"/>
                    <a:pt x="102" y="238"/>
                    <a:pt x="97" y="253"/>
                  </a:cubicBezTo>
                  <a:cubicBezTo>
                    <a:pt x="93" y="266"/>
                    <a:pt x="81" y="275"/>
                    <a:pt x="68" y="275"/>
                  </a:cubicBezTo>
                  <a:cubicBezTo>
                    <a:pt x="66" y="275"/>
                    <a:pt x="64" y="275"/>
                    <a:pt x="61" y="274"/>
                  </a:cubicBezTo>
                  <a:cubicBezTo>
                    <a:pt x="61" y="274"/>
                    <a:pt x="60" y="274"/>
                    <a:pt x="59" y="274"/>
                  </a:cubicBezTo>
                  <a:cubicBezTo>
                    <a:pt x="43" y="269"/>
                    <a:pt x="34" y="252"/>
                    <a:pt x="39" y="236"/>
                  </a:cubicBezTo>
                  <a:close/>
                  <a:moveTo>
                    <a:pt x="77" y="420"/>
                  </a:moveTo>
                  <a:cubicBezTo>
                    <a:pt x="74" y="421"/>
                    <a:pt x="71" y="421"/>
                    <a:pt x="68" y="421"/>
                  </a:cubicBezTo>
                  <a:cubicBezTo>
                    <a:pt x="55" y="421"/>
                    <a:pt x="43" y="413"/>
                    <a:pt x="39" y="400"/>
                  </a:cubicBezTo>
                  <a:cubicBezTo>
                    <a:pt x="34" y="383"/>
                    <a:pt x="44" y="367"/>
                    <a:pt x="60" y="362"/>
                  </a:cubicBezTo>
                  <a:cubicBezTo>
                    <a:pt x="60" y="362"/>
                    <a:pt x="61" y="362"/>
                    <a:pt x="61" y="362"/>
                  </a:cubicBezTo>
                  <a:cubicBezTo>
                    <a:pt x="77" y="358"/>
                    <a:pt x="93" y="367"/>
                    <a:pt x="97" y="382"/>
                  </a:cubicBezTo>
                  <a:cubicBezTo>
                    <a:pt x="102" y="398"/>
                    <a:pt x="93" y="414"/>
                    <a:pt x="78" y="419"/>
                  </a:cubicBezTo>
                  <a:cubicBezTo>
                    <a:pt x="78" y="420"/>
                    <a:pt x="77" y="420"/>
                    <a:pt x="77" y="4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7" name="Freeform 41"/>
            <p:cNvSpPr>
              <a:spLocks/>
            </p:cNvSpPr>
            <p:nvPr/>
          </p:nvSpPr>
          <p:spPr bwMode="auto">
            <a:xfrm>
              <a:off x="5591859" y="2805059"/>
              <a:ext cx="243243" cy="266217"/>
            </a:xfrm>
            <a:custGeom>
              <a:avLst/>
              <a:gdLst/>
              <a:ahLst/>
              <a:cxnLst>
                <a:cxn ang="0">
                  <a:pos x="229" y="99"/>
                </a:cxn>
                <a:cxn ang="0">
                  <a:pos x="229" y="99"/>
                </a:cxn>
                <a:cxn ang="0">
                  <a:pos x="178" y="99"/>
                </a:cxn>
                <a:cxn ang="0">
                  <a:pos x="202" y="41"/>
                </a:cxn>
                <a:cxn ang="0">
                  <a:pos x="176" y="2"/>
                </a:cxn>
                <a:cxn ang="0">
                  <a:pos x="160" y="19"/>
                </a:cxn>
                <a:cxn ang="0">
                  <a:pos x="93" y="99"/>
                </a:cxn>
                <a:cxn ang="0">
                  <a:pos x="90" y="100"/>
                </a:cxn>
                <a:cxn ang="0">
                  <a:pos x="77" y="108"/>
                </a:cxn>
                <a:cxn ang="0">
                  <a:pos x="56" y="128"/>
                </a:cxn>
                <a:cxn ang="0">
                  <a:pos x="51" y="135"/>
                </a:cxn>
                <a:cxn ang="0">
                  <a:pos x="50" y="135"/>
                </a:cxn>
                <a:cxn ang="0">
                  <a:pos x="14" y="128"/>
                </a:cxn>
                <a:cxn ang="0">
                  <a:pos x="0" y="139"/>
                </a:cxn>
                <a:cxn ang="0">
                  <a:pos x="0" y="240"/>
                </a:cxn>
                <a:cxn ang="0">
                  <a:pos x="14" y="251"/>
                </a:cxn>
                <a:cxn ang="0">
                  <a:pos x="50" y="244"/>
                </a:cxn>
                <a:cxn ang="0">
                  <a:pos x="51" y="244"/>
                </a:cxn>
                <a:cxn ang="0">
                  <a:pos x="56" y="251"/>
                </a:cxn>
                <a:cxn ang="0">
                  <a:pos x="77" y="271"/>
                </a:cxn>
                <a:cxn ang="0">
                  <a:pos x="100" y="280"/>
                </a:cxn>
                <a:cxn ang="0">
                  <a:pos x="162" y="280"/>
                </a:cxn>
                <a:cxn ang="0">
                  <a:pos x="172" y="280"/>
                </a:cxn>
                <a:cxn ang="0">
                  <a:pos x="187" y="280"/>
                </a:cxn>
                <a:cxn ang="0">
                  <a:pos x="204" y="263"/>
                </a:cxn>
                <a:cxn ang="0">
                  <a:pos x="187" y="247"/>
                </a:cxn>
                <a:cxn ang="0">
                  <a:pos x="199" y="247"/>
                </a:cxn>
                <a:cxn ang="0">
                  <a:pos x="220" y="225"/>
                </a:cxn>
                <a:cxn ang="0">
                  <a:pos x="204" y="204"/>
                </a:cxn>
                <a:cxn ang="0">
                  <a:pos x="216" y="204"/>
                </a:cxn>
                <a:cxn ang="0">
                  <a:pos x="242" y="178"/>
                </a:cxn>
                <a:cxn ang="0">
                  <a:pos x="225" y="154"/>
                </a:cxn>
                <a:cxn ang="0">
                  <a:pos x="229" y="154"/>
                </a:cxn>
                <a:cxn ang="0">
                  <a:pos x="256" y="126"/>
                </a:cxn>
                <a:cxn ang="0">
                  <a:pos x="229" y="99"/>
                </a:cxn>
              </a:cxnLst>
              <a:rect l="0" t="0" r="r" b="b"/>
              <a:pathLst>
                <a:path w="256" h="280">
                  <a:moveTo>
                    <a:pt x="229" y="99"/>
                  </a:moveTo>
                  <a:cubicBezTo>
                    <a:pt x="229" y="99"/>
                    <a:pt x="229" y="99"/>
                    <a:pt x="229" y="99"/>
                  </a:cubicBezTo>
                  <a:cubicBezTo>
                    <a:pt x="178" y="99"/>
                    <a:pt x="178" y="99"/>
                    <a:pt x="178" y="99"/>
                  </a:cubicBezTo>
                  <a:cubicBezTo>
                    <a:pt x="176" y="83"/>
                    <a:pt x="199" y="79"/>
                    <a:pt x="202" y="41"/>
                  </a:cubicBezTo>
                  <a:cubicBezTo>
                    <a:pt x="205" y="18"/>
                    <a:pt x="187" y="6"/>
                    <a:pt x="176" y="2"/>
                  </a:cubicBezTo>
                  <a:cubicBezTo>
                    <a:pt x="170" y="0"/>
                    <a:pt x="166" y="5"/>
                    <a:pt x="160" y="19"/>
                  </a:cubicBezTo>
                  <a:cubicBezTo>
                    <a:pt x="140" y="67"/>
                    <a:pt x="103" y="92"/>
                    <a:pt x="93" y="99"/>
                  </a:cubicBezTo>
                  <a:cubicBezTo>
                    <a:pt x="92" y="100"/>
                    <a:pt x="91" y="100"/>
                    <a:pt x="90" y="100"/>
                  </a:cubicBezTo>
                  <a:cubicBezTo>
                    <a:pt x="85" y="102"/>
                    <a:pt x="81" y="105"/>
                    <a:pt x="77" y="108"/>
                  </a:cubicBezTo>
                  <a:cubicBezTo>
                    <a:pt x="56" y="128"/>
                    <a:pt x="56" y="128"/>
                    <a:pt x="56" y="128"/>
                  </a:cubicBezTo>
                  <a:cubicBezTo>
                    <a:pt x="54" y="130"/>
                    <a:pt x="52" y="132"/>
                    <a:pt x="51" y="135"/>
                  </a:cubicBezTo>
                  <a:cubicBezTo>
                    <a:pt x="51" y="135"/>
                    <a:pt x="50" y="135"/>
                    <a:pt x="50" y="135"/>
                  </a:cubicBezTo>
                  <a:cubicBezTo>
                    <a:pt x="14" y="128"/>
                    <a:pt x="14" y="128"/>
                    <a:pt x="14" y="128"/>
                  </a:cubicBezTo>
                  <a:cubicBezTo>
                    <a:pt x="7" y="127"/>
                    <a:pt x="0" y="132"/>
                    <a:pt x="0" y="139"/>
                  </a:cubicBezTo>
                  <a:cubicBezTo>
                    <a:pt x="0" y="240"/>
                    <a:pt x="0" y="240"/>
                    <a:pt x="0" y="240"/>
                  </a:cubicBezTo>
                  <a:cubicBezTo>
                    <a:pt x="0" y="247"/>
                    <a:pt x="7" y="253"/>
                    <a:pt x="14" y="251"/>
                  </a:cubicBezTo>
                  <a:cubicBezTo>
                    <a:pt x="50" y="244"/>
                    <a:pt x="50" y="244"/>
                    <a:pt x="50" y="244"/>
                  </a:cubicBezTo>
                  <a:cubicBezTo>
                    <a:pt x="50" y="244"/>
                    <a:pt x="51" y="244"/>
                    <a:pt x="51" y="244"/>
                  </a:cubicBezTo>
                  <a:cubicBezTo>
                    <a:pt x="52" y="247"/>
                    <a:pt x="54" y="249"/>
                    <a:pt x="56" y="251"/>
                  </a:cubicBezTo>
                  <a:cubicBezTo>
                    <a:pt x="77" y="271"/>
                    <a:pt x="77" y="271"/>
                    <a:pt x="77" y="271"/>
                  </a:cubicBezTo>
                  <a:cubicBezTo>
                    <a:pt x="83" y="277"/>
                    <a:pt x="91" y="280"/>
                    <a:pt x="100" y="280"/>
                  </a:cubicBezTo>
                  <a:cubicBezTo>
                    <a:pt x="162" y="280"/>
                    <a:pt x="162" y="280"/>
                    <a:pt x="162" y="280"/>
                  </a:cubicBezTo>
                  <a:cubicBezTo>
                    <a:pt x="172" y="280"/>
                    <a:pt x="172" y="280"/>
                    <a:pt x="172" y="280"/>
                  </a:cubicBezTo>
                  <a:cubicBezTo>
                    <a:pt x="187" y="280"/>
                    <a:pt x="187" y="280"/>
                    <a:pt x="187" y="280"/>
                  </a:cubicBezTo>
                  <a:cubicBezTo>
                    <a:pt x="196" y="280"/>
                    <a:pt x="204" y="273"/>
                    <a:pt x="204" y="263"/>
                  </a:cubicBezTo>
                  <a:cubicBezTo>
                    <a:pt x="204" y="254"/>
                    <a:pt x="196" y="247"/>
                    <a:pt x="187" y="247"/>
                  </a:cubicBezTo>
                  <a:cubicBezTo>
                    <a:pt x="199" y="247"/>
                    <a:pt x="199" y="247"/>
                    <a:pt x="199" y="247"/>
                  </a:cubicBezTo>
                  <a:cubicBezTo>
                    <a:pt x="210" y="247"/>
                    <a:pt x="220" y="237"/>
                    <a:pt x="220" y="225"/>
                  </a:cubicBezTo>
                  <a:cubicBezTo>
                    <a:pt x="220" y="215"/>
                    <a:pt x="213" y="207"/>
                    <a:pt x="204" y="204"/>
                  </a:cubicBezTo>
                  <a:cubicBezTo>
                    <a:pt x="216" y="204"/>
                    <a:pt x="216" y="204"/>
                    <a:pt x="216" y="204"/>
                  </a:cubicBezTo>
                  <a:cubicBezTo>
                    <a:pt x="230" y="204"/>
                    <a:pt x="242" y="193"/>
                    <a:pt x="242" y="178"/>
                  </a:cubicBezTo>
                  <a:cubicBezTo>
                    <a:pt x="242" y="167"/>
                    <a:pt x="235" y="158"/>
                    <a:pt x="225" y="154"/>
                  </a:cubicBezTo>
                  <a:cubicBezTo>
                    <a:pt x="229" y="154"/>
                    <a:pt x="229" y="154"/>
                    <a:pt x="229" y="154"/>
                  </a:cubicBezTo>
                  <a:cubicBezTo>
                    <a:pt x="244" y="154"/>
                    <a:pt x="256" y="142"/>
                    <a:pt x="256" y="126"/>
                  </a:cubicBezTo>
                  <a:cubicBezTo>
                    <a:pt x="256" y="111"/>
                    <a:pt x="244" y="99"/>
                    <a:pt x="229" y="9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88" name="Freeform 13"/>
          <p:cNvSpPr>
            <a:spLocks noChangeAspect="1" noEditPoints="1"/>
          </p:cNvSpPr>
          <p:nvPr/>
        </p:nvSpPr>
        <p:spPr bwMode="auto">
          <a:xfrm>
            <a:off x="3258164" y="2771818"/>
            <a:ext cx="423572" cy="369474"/>
          </a:xfrm>
          <a:custGeom>
            <a:avLst/>
            <a:gdLst/>
            <a:ahLst/>
            <a:cxnLst>
              <a:cxn ang="0">
                <a:pos x="134" y="92"/>
              </a:cxn>
              <a:cxn ang="0">
                <a:pos x="50" y="81"/>
              </a:cxn>
              <a:cxn ang="0">
                <a:pos x="50" y="114"/>
              </a:cxn>
              <a:cxn ang="0">
                <a:pos x="187" y="102"/>
              </a:cxn>
              <a:cxn ang="0">
                <a:pos x="50" y="114"/>
              </a:cxn>
              <a:cxn ang="0">
                <a:pos x="187" y="136"/>
              </a:cxn>
              <a:cxn ang="0">
                <a:pos x="50" y="124"/>
              </a:cxn>
              <a:cxn ang="0">
                <a:pos x="23" y="44"/>
              </a:cxn>
              <a:cxn ang="0">
                <a:pos x="134" y="55"/>
              </a:cxn>
              <a:cxn ang="0">
                <a:pos x="33" y="159"/>
              </a:cxn>
              <a:cxn ang="0">
                <a:pos x="204" y="96"/>
              </a:cxn>
              <a:cxn ang="0">
                <a:pos x="214" y="171"/>
              </a:cxn>
              <a:cxn ang="0">
                <a:pos x="23" y="44"/>
              </a:cxn>
              <a:cxn ang="0">
                <a:pos x="87" y="216"/>
              </a:cxn>
              <a:cxn ang="0">
                <a:pos x="150" y="227"/>
              </a:cxn>
              <a:cxn ang="0">
                <a:pos x="204" y="185"/>
              </a:cxn>
              <a:cxn ang="0">
                <a:pos x="25" y="208"/>
              </a:cxn>
              <a:cxn ang="0">
                <a:pos x="204" y="185"/>
              </a:cxn>
              <a:cxn ang="0">
                <a:pos x="214" y="177"/>
              </a:cxn>
              <a:cxn ang="0">
                <a:pos x="237" y="240"/>
              </a:cxn>
              <a:cxn ang="0">
                <a:pos x="0" y="234"/>
              </a:cxn>
              <a:cxn ang="0">
                <a:pos x="141" y="79"/>
              </a:cxn>
              <a:cxn ang="0">
                <a:pos x="189" y="46"/>
              </a:cxn>
              <a:cxn ang="0">
                <a:pos x="275" y="87"/>
              </a:cxn>
              <a:cxn ang="0">
                <a:pos x="146" y="88"/>
              </a:cxn>
              <a:cxn ang="0">
                <a:pos x="195" y="51"/>
              </a:cxn>
              <a:cxn ang="0">
                <a:pos x="222" y="51"/>
              </a:cxn>
              <a:cxn ang="0">
                <a:pos x="276" y="11"/>
              </a:cxn>
              <a:cxn ang="0">
                <a:pos x="228" y="46"/>
              </a:cxn>
              <a:cxn ang="0">
                <a:pos x="146" y="0"/>
              </a:cxn>
              <a:cxn ang="0">
                <a:pos x="275" y="3"/>
              </a:cxn>
              <a:cxn ang="0">
                <a:pos x="198" y="45"/>
              </a:cxn>
              <a:cxn ang="0">
                <a:pos x="146" y="0"/>
              </a:cxn>
            </a:cxnLst>
            <a:rect l="0" t="0" r="r" b="b"/>
            <a:pathLst>
              <a:path w="276" h="240">
                <a:moveTo>
                  <a:pt x="50" y="92"/>
                </a:moveTo>
                <a:cubicBezTo>
                  <a:pt x="134" y="92"/>
                  <a:pt x="134" y="92"/>
                  <a:pt x="134" y="92"/>
                </a:cubicBezTo>
                <a:cubicBezTo>
                  <a:pt x="134" y="81"/>
                  <a:pt x="134" y="81"/>
                  <a:pt x="134" y="81"/>
                </a:cubicBezTo>
                <a:cubicBezTo>
                  <a:pt x="50" y="81"/>
                  <a:pt x="50" y="81"/>
                  <a:pt x="50" y="81"/>
                </a:cubicBezTo>
                <a:cubicBezTo>
                  <a:pt x="50" y="92"/>
                  <a:pt x="50" y="92"/>
                  <a:pt x="50" y="92"/>
                </a:cubicBezTo>
                <a:close/>
                <a:moveTo>
                  <a:pt x="50" y="114"/>
                </a:moveTo>
                <a:cubicBezTo>
                  <a:pt x="187" y="114"/>
                  <a:pt x="187" y="114"/>
                  <a:pt x="187" y="114"/>
                </a:cubicBezTo>
                <a:cubicBezTo>
                  <a:pt x="187" y="102"/>
                  <a:pt x="187" y="102"/>
                  <a:pt x="187" y="102"/>
                </a:cubicBezTo>
                <a:cubicBezTo>
                  <a:pt x="50" y="102"/>
                  <a:pt x="50" y="102"/>
                  <a:pt x="50" y="102"/>
                </a:cubicBezTo>
                <a:cubicBezTo>
                  <a:pt x="50" y="114"/>
                  <a:pt x="50" y="114"/>
                  <a:pt x="50" y="114"/>
                </a:cubicBezTo>
                <a:close/>
                <a:moveTo>
                  <a:pt x="50" y="136"/>
                </a:moveTo>
                <a:cubicBezTo>
                  <a:pt x="187" y="136"/>
                  <a:pt x="187" y="136"/>
                  <a:pt x="187" y="136"/>
                </a:cubicBezTo>
                <a:cubicBezTo>
                  <a:pt x="187" y="124"/>
                  <a:pt x="187" y="124"/>
                  <a:pt x="187" y="124"/>
                </a:cubicBezTo>
                <a:cubicBezTo>
                  <a:pt x="50" y="124"/>
                  <a:pt x="50" y="124"/>
                  <a:pt x="50" y="124"/>
                </a:cubicBezTo>
                <a:cubicBezTo>
                  <a:pt x="50" y="136"/>
                  <a:pt x="50" y="136"/>
                  <a:pt x="50" y="136"/>
                </a:cubicBezTo>
                <a:close/>
                <a:moveTo>
                  <a:pt x="23" y="44"/>
                </a:moveTo>
                <a:cubicBezTo>
                  <a:pt x="134" y="44"/>
                  <a:pt x="134" y="44"/>
                  <a:pt x="134" y="44"/>
                </a:cubicBezTo>
                <a:cubicBezTo>
                  <a:pt x="134" y="55"/>
                  <a:pt x="134" y="55"/>
                  <a:pt x="134" y="55"/>
                </a:cubicBezTo>
                <a:cubicBezTo>
                  <a:pt x="33" y="55"/>
                  <a:pt x="33" y="55"/>
                  <a:pt x="33" y="55"/>
                </a:cubicBezTo>
                <a:cubicBezTo>
                  <a:pt x="33" y="159"/>
                  <a:pt x="33" y="159"/>
                  <a:pt x="33" y="159"/>
                </a:cubicBezTo>
                <a:cubicBezTo>
                  <a:pt x="204" y="159"/>
                  <a:pt x="204" y="159"/>
                  <a:pt x="204" y="159"/>
                </a:cubicBezTo>
                <a:cubicBezTo>
                  <a:pt x="204" y="96"/>
                  <a:pt x="204" y="96"/>
                  <a:pt x="204" y="96"/>
                </a:cubicBezTo>
                <a:cubicBezTo>
                  <a:pt x="214" y="96"/>
                  <a:pt x="214" y="96"/>
                  <a:pt x="214" y="96"/>
                </a:cubicBezTo>
                <a:cubicBezTo>
                  <a:pt x="214" y="171"/>
                  <a:pt x="214" y="171"/>
                  <a:pt x="214" y="171"/>
                </a:cubicBezTo>
                <a:cubicBezTo>
                  <a:pt x="23" y="171"/>
                  <a:pt x="23" y="171"/>
                  <a:pt x="23" y="171"/>
                </a:cubicBezTo>
                <a:cubicBezTo>
                  <a:pt x="23" y="44"/>
                  <a:pt x="23" y="44"/>
                  <a:pt x="23" y="44"/>
                </a:cubicBezTo>
                <a:close/>
                <a:moveTo>
                  <a:pt x="149" y="216"/>
                </a:moveTo>
                <a:cubicBezTo>
                  <a:pt x="87" y="216"/>
                  <a:pt x="87" y="216"/>
                  <a:pt x="87" y="216"/>
                </a:cubicBezTo>
                <a:cubicBezTo>
                  <a:pt x="86" y="227"/>
                  <a:pt x="86" y="227"/>
                  <a:pt x="86" y="227"/>
                </a:cubicBezTo>
                <a:cubicBezTo>
                  <a:pt x="108" y="227"/>
                  <a:pt x="129" y="227"/>
                  <a:pt x="150" y="227"/>
                </a:cubicBezTo>
                <a:cubicBezTo>
                  <a:pt x="149" y="216"/>
                  <a:pt x="149" y="216"/>
                  <a:pt x="149" y="216"/>
                </a:cubicBezTo>
                <a:close/>
                <a:moveTo>
                  <a:pt x="204" y="185"/>
                </a:moveTo>
                <a:cubicBezTo>
                  <a:pt x="33" y="185"/>
                  <a:pt x="33" y="185"/>
                  <a:pt x="33" y="185"/>
                </a:cubicBezTo>
                <a:cubicBezTo>
                  <a:pt x="25" y="208"/>
                  <a:pt x="25" y="208"/>
                  <a:pt x="25" y="208"/>
                </a:cubicBezTo>
                <a:cubicBezTo>
                  <a:pt x="87" y="208"/>
                  <a:pt x="149" y="208"/>
                  <a:pt x="212" y="208"/>
                </a:cubicBezTo>
                <a:cubicBezTo>
                  <a:pt x="209" y="200"/>
                  <a:pt x="206" y="193"/>
                  <a:pt x="204" y="185"/>
                </a:cubicBezTo>
                <a:close/>
                <a:moveTo>
                  <a:pt x="23" y="177"/>
                </a:moveTo>
                <a:cubicBezTo>
                  <a:pt x="86" y="177"/>
                  <a:pt x="150" y="177"/>
                  <a:pt x="214" y="177"/>
                </a:cubicBezTo>
                <a:cubicBezTo>
                  <a:pt x="222" y="196"/>
                  <a:pt x="229" y="215"/>
                  <a:pt x="237" y="234"/>
                </a:cubicBezTo>
                <a:cubicBezTo>
                  <a:pt x="237" y="240"/>
                  <a:pt x="237" y="240"/>
                  <a:pt x="237" y="240"/>
                </a:cubicBezTo>
                <a:cubicBezTo>
                  <a:pt x="0" y="240"/>
                  <a:pt x="0" y="240"/>
                  <a:pt x="0" y="240"/>
                </a:cubicBezTo>
                <a:cubicBezTo>
                  <a:pt x="0" y="234"/>
                  <a:pt x="0" y="234"/>
                  <a:pt x="0" y="234"/>
                </a:cubicBezTo>
                <a:cubicBezTo>
                  <a:pt x="7" y="215"/>
                  <a:pt x="15" y="196"/>
                  <a:pt x="23" y="177"/>
                </a:cubicBezTo>
                <a:close/>
                <a:moveTo>
                  <a:pt x="141" y="79"/>
                </a:moveTo>
                <a:cubicBezTo>
                  <a:pt x="141" y="11"/>
                  <a:pt x="141" y="11"/>
                  <a:pt x="141" y="11"/>
                </a:cubicBezTo>
                <a:cubicBezTo>
                  <a:pt x="189" y="46"/>
                  <a:pt x="189" y="46"/>
                  <a:pt x="189" y="46"/>
                </a:cubicBezTo>
                <a:cubicBezTo>
                  <a:pt x="141" y="79"/>
                  <a:pt x="141" y="79"/>
                  <a:pt x="141" y="79"/>
                </a:cubicBezTo>
                <a:close/>
                <a:moveTo>
                  <a:pt x="275" y="87"/>
                </a:moveTo>
                <a:cubicBezTo>
                  <a:pt x="274" y="88"/>
                  <a:pt x="272" y="88"/>
                  <a:pt x="270" y="88"/>
                </a:cubicBezTo>
                <a:cubicBezTo>
                  <a:pt x="146" y="88"/>
                  <a:pt x="146" y="88"/>
                  <a:pt x="146" y="88"/>
                </a:cubicBezTo>
                <a:cubicBezTo>
                  <a:pt x="145" y="88"/>
                  <a:pt x="143" y="88"/>
                  <a:pt x="142" y="87"/>
                </a:cubicBezTo>
                <a:cubicBezTo>
                  <a:pt x="195" y="51"/>
                  <a:pt x="195" y="51"/>
                  <a:pt x="195" y="51"/>
                </a:cubicBezTo>
                <a:cubicBezTo>
                  <a:pt x="199" y="54"/>
                  <a:pt x="203" y="56"/>
                  <a:pt x="208" y="56"/>
                </a:cubicBezTo>
                <a:cubicBezTo>
                  <a:pt x="214" y="56"/>
                  <a:pt x="218" y="54"/>
                  <a:pt x="222" y="51"/>
                </a:cubicBezTo>
                <a:cubicBezTo>
                  <a:pt x="275" y="87"/>
                  <a:pt x="275" y="87"/>
                  <a:pt x="275" y="87"/>
                </a:cubicBezTo>
                <a:close/>
                <a:moveTo>
                  <a:pt x="276" y="11"/>
                </a:moveTo>
                <a:cubicBezTo>
                  <a:pt x="276" y="79"/>
                  <a:pt x="276" y="79"/>
                  <a:pt x="276" y="79"/>
                </a:cubicBezTo>
                <a:cubicBezTo>
                  <a:pt x="228" y="46"/>
                  <a:pt x="228" y="46"/>
                  <a:pt x="228" y="46"/>
                </a:cubicBezTo>
                <a:cubicBezTo>
                  <a:pt x="276" y="11"/>
                  <a:pt x="276" y="11"/>
                  <a:pt x="276" y="11"/>
                </a:cubicBezTo>
                <a:close/>
                <a:moveTo>
                  <a:pt x="146" y="0"/>
                </a:moveTo>
                <a:cubicBezTo>
                  <a:pt x="270" y="0"/>
                  <a:pt x="270" y="0"/>
                  <a:pt x="270" y="0"/>
                </a:cubicBezTo>
                <a:cubicBezTo>
                  <a:pt x="272" y="0"/>
                  <a:pt x="274" y="1"/>
                  <a:pt x="275" y="3"/>
                </a:cubicBezTo>
                <a:cubicBezTo>
                  <a:pt x="218" y="45"/>
                  <a:pt x="218" y="45"/>
                  <a:pt x="218" y="45"/>
                </a:cubicBezTo>
                <a:cubicBezTo>
                  <a:pt x="211" y="50"/>
                  <a:pt x="206" y="50"/>
                  <a:pt x="198" y="45"/>
                </a:cubicBezTo>
                <a:cubicBezTo>
                  <a:pt x="142" y="3"/>
                  <a:pt x="142" y="3"/>
                  <a:pt x="142" y="3"/>
                </a:cubicBezTo>
                <a:cubicBezTo>
                  <a:pt x="143" y="1"/>
                  <a:pt x="144" y="0"/>
                  <a:pt x="146" y="0"/>
                </a:cubicBezTo>
                <a:close/>
              </a:path>
            </a:pathLst>
          </a:custGeom>
          <a:solidFill>
            <a:schemeClr val="accent5">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620086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648193" y="1092970"/>
            <a:ext cx="1089660" cy="1778500"/>
            <a:chOff x="807495" y="868732"/>
            <a:chExt cx="1089660" cy="1778500"/>
          </a:xfrm>
        </p:grpSpPr>
        <p:sp>
          <p:nvSpPr>
            <p:cNvPr id="8" name="Teardrop 7"/>
            <p:cNvSpPr/>
            <p:nvPr/>
          </p:nvSpPr>
          <p:spPr>
            <a:xfrm rot="8100000">
              <a:off x="807495" y="868732"/>
              <a:ext cx="1089660" cy="1089660"/>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3" name="Group 12"/>
            <p:cNvGrpSpPr/>
            <p:nvPr/>
          </p:nvGrpSpPr>
          <p:grpSpPr>
            <a:xfrm>
              <a:off x="1193023" y="2328628"/>
              <a:ext cx="318604" cy="318604"/>
              <a:chOff x="1193023" y="2401018"/>
              <a:chExt cx="318604" cy="318604"/>
            </a:xfrm>
          </p:grpSpPr>
          <p:sp>
            <p:nvSpPr>
              <p:cNvPr id="11" name="Oval 10"/>
              <p:cNvSpPr/>
              <p:nvPr/>
            </p:nvSpPr>
            <p:spPr>
              <a:xfrm>
                <a:off x="1303020" y="2506980"/>
                <a:ext cx="106680" cy="1066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Circle: Hollow 11"/>
              <p:cNvSpPr/>
              <p:nvPr/>
            </p:nvSpPr>
            <p:spPr>
              <a:xfrm>
                <a:off x="1193023" y="2401018"/>
                <a:ext cx="318604" cy="318604"/>
              </a:xfrm>
              <a:prstGeom prst="donut">
                <a:avLst>
                  <a:gd name="adj" fmla="val 1677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grpSp>
        <p:grpSp>
          <p:nvGrpSpPr>
            <p:cNvPr id="18" name="Group 17"/>
            <p:cNvGrpSpPr/>
            <p:nvPr/>
          </p:nvGrpSpPr>
          <p:grpSpPr>
            <a:xfrm>
              <a:off x="879898" y="937516"/>
              <a:ext cx="944855" cy="944855"/>
              <a:chOff x="879898" y="937516"/>
              <a:chExt cx="944855" cy="944855"/>
            </a:xfrm>
          </p:grpSpPr>
          <p:sp>
            <p:nvSpPr>
              <p:cNvPr id="9" name="Oval 8"/>
              <p:cNvSpPr/>
              <p:nvPr/>
            </p:nvSpPr>
            <p:spPr>
              <a:xfrm>
                <a:off x="879898" y="937516"/>
                <a:ext cx="944855" cy="94485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7" name="Oval 16"/>
              <p:cNvSpPr/>
              <p:nvPr/>
            </p:nvSpPr>
            <p:spPr>
              <a:xfrm>
                <a:off x="907639" y="965257"/>
                <a:ext cx="889371" cy="889371"/>
              </a:xfrm>
              <a:prstGeom prst="ellipse">
                <a:avLst/>
              </a:prstGeom>
              <a:solidFill>
                <a:schemeClr val="bg1"/>
              </a:solidFill>
              <a:ln>
                <a:noFill/>
              </a:ln>
              <a:effectLst>
                <a:innerShdw blurRad="127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grpSp>
      <p:grpSp>
        <p:nvGrpSpPr>
          <p:cNvPr id="20" name="Group 19"/>
          <p:cNvGrpSpPr/>
          <p:nvPr/>
        </p:nvGrpSpPr>
        <p:grpSpPr>
          <a:xfrm>
            <a:off x="2778592" y="1092970"/>
            <a:ext cx="1089660" cy="1778500"/>
            <a:chOff x="807495" y="868732"/>
            <a:chExt cx="1089660" cy="1778500"/>
          </a:xfrm>
        </p:grpSpPr>
        <p:sp>
          <p:nvSpPr>
            <p:cNvPr id="21" name="Teardrop 20"/>
            <p:cNvSpPr/>
            <p:nvPr/>
          </p:nvSpPr>
          <p:spPr>
            <a:xfrm rot="8100000">
              <a:off x="807495" y="868732"/>
              <a:ext cx="1089660" cy="1089660"/>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22" name="Group 21"/>
            <p:cNvGrpSpPr/>
            <p:nvPr/>
          </p:nvGrpSpPr>
          <p:grpSpPr>
            <a:xfrm>
              <a:off x="1193023" y="2328628"/>
              <a:ext cx="318604" cy="318604"/>
              <a:chOff x="1193023" y="2401018"/>
              <a:chExt cx="318604" cy="318604"/>
            </a:xfrm>
          </p:grpSpPr>
          <p:sp>
            <p:nvSpPr>
              <p:cNvPr id="26" name="Oval 25"/>
              <p:cNvSpPr/>
              <p:nvPr/>
            </p:nvSpPr>
            <p:spPr>
              <a:xfrm>
                <a:off x="1303020" y="2506980"/>
                <a:ext cx="106680" cy="10668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Circle: Hollow 26"/>
              <p:cNvSpPr/>
              <p:nvPr/>
            </p:nvSpPr>
            <p:spPr>
              <a:xfrm>
                <a:off x="1193023" y="2401018"/>
                <a:ext cx="318604" cy="318604"/>
              </a:xfrm>
              <a:prstGeom prst="donut">
                <a:avLst>
                  <a:gd name="adj" fmla="val 1677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grpSp>
        <p:grpSp>
          <p:nvGrpSpPr>
            <p:cNvPr id="23" name="Group 22"/>
            <p:cNvGrpSpPr/>
            <p:nvPr/>
          </p:nvGrpSpPr>
          <p:grpSpPr>
            <a:xfrm>
              <a:off x="879898" y="937516"/>
              <a:ext cx="944855" cy="944855"/>
              <a:chOff x="879898" y="937516"/>
              <a:chExt cx="944855" cy="944855"/>
            </a:xfrm>
          </p:grpSpPr>
          <p:sp>
            <p:nvSpPr>
              <p:cNvPr id="24" name="Oval 23"/>
              <p:cNvSpPr/>
              <p:nvPr/>
            </p:nvSpPr>
            <p:spPr>
              <a:xfrm>
                <a:off x="879898" y="937516"/>
                <a:ext cx="944855" cy="94485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5" name="Oval 24"/>
              <p:cNvSpPr/>
              <p:nvPr/>
            </p:nvSpPr>
            <p:spPr>
              <a:xfrm>
                <a:off x="907639" y="965257"/>
                <a:ext cx="889371" cy="889371"/>
              </a:xfrm>
              <a:prstGeom prst="ellipse">
                <a:avLst/>
              </a:prstGeom>
              <a:solidFill>
                <a:schemeClr val="bg1"/>
              </a:solidFill>
              <a:ln>
                <a:noFill/>
              </a:ln>
              <a:effectLst>
                <a:innerShdw blurRad="127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grpSp>
      <p:grpSp>
        <p:nvGrpSpPr>
          <p:cNvPr id="28" name="Group 27"/>
          <p:cNvGrpSpPr/>
          <p:nvPr/>
        </p:nvGrpSpPr>
        <p:grpSpPr>
          <a:xfrm>
            <a:off x="4973475" y="1092970"/>
            <a:ext cx="1089660" cy="1778500"/>
            <a:chOff x="807495" y="868732"/>
            <a:chExt cx="1089660" cy="1778500"/>
          </a:xfrm>
        </p:grpSpPr>
        <p:sp>
          <p:nvSpPr>
            <p:cNvPr id="29" name="Teardrop 28"/>
            <p:cNvSpPr/>
            <p:nvPr/>
          </p:nvSpPr>
          <p:spPr>
            <a:xfrm rot="8100000">
              <a:off x="807495" y="868732"/>
              <a:ext cx="1089660" cy="1089660"/>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nvGrpSpPr>
            <p:cNvPr id="30" name="Group 29"/>
            <p:cNvGrpSpPr/>
            <p:nvPr/>
          </p:nvGrpSpPr>
          <p:grpSpPr>
            <a:xfrm>
              <a:off x="1193023" y="2328628"/>
              <a:ext cx="318604" cy="318604"/>
              <a:chOff x="1193023" y="2401018"/>
              <a:chExt cx="318604" cy="318604"/>
            </a:xfrm>
          </p:grpSpPr>
          <p:sp>
            <p:nvSpPr>
              <p:cNvPr id="34" name="Oval 33"/>
              <p:cNvSpPr/>
              <p:nvPr/>
            </p:nvSpPr>
            <p:spPr>
              <a:xfrm>
                <a:off x="1303020" y="2506980"/>
                <a:ext cx="106680" cy="1066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5" name="Circle: Hollow 34"/>
              <p:cNvSpPr/>
              <p:nvPr/>
            </p:nvSpPr>
            <p:spPr>
              <a:xfrm>
                <a:off x="1193023" y="2401018"/>
                <a:ext cx="318604" cy="318604"/>
              </a:xfrm>
              <a:prstGeom prst="donut">
                <a:avLst>
                  <a:gd name="adj" fmla="val 1677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grpSp>
        <p:grpSp>
          <p:nvGrpSpPr>
            <p:cNvPr id="31" name="Group 30"/>
            <p:cNvGrpSpPr/>
            <p:nvPr/>
          </p:nvGrpSpPr>
          <p:grpSpPr>
            <a:xfrm>
              <a:off x="879898" y="937516"/>
              <a:ext cx="944855" cy="944855"/>
              <a:chOff x="879898" y="937516"/>
              <a:chExt cx="944855" cy="944855"/>
            </a:xfrm>
          </p:grpSpPr>
          <p:sp>
            <p:nvSpPr>
              <p:cNvPr id="32" name="Oval 31"/>
              <p:cNvSpPr/>
              <p:nvPr/>
            </p:nvSpPr>
            <p:spPr>
              <a:xfrm>
                <a:off x="879898" y="937516"/>
                <a:ext cx="944855" cy="94485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3" name="Oval 32"/>
              <p:cNvSpPr/>
              <p:nvPr/>
            </p:nvSpPr>
            <p:spPr>
              <a:xfrm>
                <a:off x="907639" y="965257"/>
                <a:ext cx="889371" cy="889371"/>
              </a:xfrm>
              <a:prstGeom prst="ellipse">
                <a:avLst/>
              </a:prstGeom>
              <a:solidFill>
                <a:schemeClr val="bg1"/>
              </a:solidFill>
              <a:ln>
                <a:noFill/>
              </a:ln>
              <a:effectLst>
                <a:innerShdw blurRad="127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grpSp>
      <p:grpSp>
        <p:nvGrpSpPr>
          <p:cNvPr id="36" name="Group 35"/>
          <p:cNvGrpSpPr/>
          <p:nvPr/>
        </p:nvGrpSpPr>
        <p:grpSpPr>
          <a:xfrm>
            <a:off x="7177154" y="1092970"/>
            <a:ext cx="1089660" cy="1778500"/>
            <a:chOff x="807495" y="868732"/>
            <a:chExt cx="1089660" cy="1778500"/>
          </a:xfrm>
        </p:grpSpPr>
        <p:sp>
          <p:nvSpPr>
            <p:cNvPr id="37" name="Teardrop 36"/>
            <p:cNvSpPr/>
            <p:nvPr/>
          </p:nvSpPr>
          <p:spPr>
            <a:xfrm rot="8100000">
              <a:off x="807495" y="868732"/>
              <a:ext cx="1089660" cy="1089660"/>
            </a:xfrm>
            <a:prstGeom prst="teardrop">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38" name="Group 37"/>
            <p:cNvGrpSpPr/>
            <p:nvPr/>
          </p:nvGrpSpPr>
          <p:grpSpPr>
            <a:xfrm>
              <a:off x="1193023" y="2328628"/>
              <a:ext cx="318604" cy="318604"/>
              <a:chOff x="1193023" y="2401018"/>
              <a:chExt cx="318604" cy="318604"/>
            </a:xfrm>
          </p:grpSpPr>
          <p:sp>
            <p:nvSpPr>
              <p:cNvPr id="42" name="Oval 41"/>
              <p:cNvSpPr/>
              <p:nvPr/>
            </p:nvSpPr>
            <p:spPr>
              <a:xfrm>
                <a:off x="1303020" y="2506980"/>
                <a:ext cx="106680" cy="10668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3" name="Circle: Hollow 42"/>
              <p:cNvSpPr/>
              <p:nvPr/>
            </p:nvSpPr>
            <p:spPr>
              <a:xfrm>
                <a:off x="1193023" y="2401018"/>
                <a:ext cx="318604" cy="318604"/>
              </a:xfrm>
              <a:prstGeom prst="donut">
                <a:avLst>
                  <a:gd name="adj" fmla="val 16770"/>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grpSp>
        <p:grpSp>
          <p:nvGrpSpPr>
            <p:cNvPr id="39" name="Group 38"/>
            <p:cNvGrpSpPr/>
            <p:nvPr/>
          </p:nvGrpSpPr>
          <p:grpSpPr>
            <a:xfrm>
              <a:off x="879898" y="937516"/>
              <a:ext cx="944855" cy="944855"/>
              <a:chOff x="879898" y="937516"/>
              <a:chExt cx="944855" cy="944855"/>
            </a:xfrm>
          </p:grpSpPr>
          <p:sp>
            <p:nvSpPr>
              <p:cNvPr id="40" name="Oval 39"/>
              <p:cNvSpPr/>
              <p:nvPr/>
            </p:nvSpPr>
            <p:spPr>
              <a:xfrm>
                <a:off x="879898" y="937516"/>
                <a:ext cx="944855" cy="94485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41" name="Oval 40"/>
              <p:cNvSpPr/>
              <p:nvPr/>
            </p:nvSpPr>
            <p:spPr>
              <a:xfrm>
                <a:off x="907639" y="965257"/>
                <a:ext cx="889371" cy="889371"/>
              </a:xfrm>
              <a:prstGeom prst="ellipse">
                <a:avLst/>
              </a:prstGeom>
              <a:solidFill>
                <a:schemeClr val="bg1"/>
              </a:solidFill>
              <a:ln>
                <a:noFill/>
              </a:ln>
              <a:effectLst>
                <a:innerShdw blurRad="127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grpSp>
      <p:cxnSp>
        <p:nvCxnSpPr>
          <p:cNvPr id="45" name="Straight Connector 44"/>
          <p:cNvCxnSpPr>
            <a:stCxn id="12" idx="6"/>
            <a:endCxn id="27" idx="2"/>
          </p:cNvCxnSpPr>
          <p:nvPr/>
        </p:nvCxnSpPr>
        <p:spPr>
          <a:xfrm>
            <a:off x="1352325" y="2712168"/>
            <a:ext cx="1811795" cy="0"/>
          </a:xfrm>
          <a:prstGeom prst="line">
            <a:avLst/>
          </a:prstGeom>
          <a:noFill/>
          <a:ln w="25400">
            <a:solidFill>
              <a:schemeClr val="accent5"/>
            </a:solidFill>
            <a:prstDash val="sysDot"/>
            <a:round/>
            <a:headEnd/>
            <a:tailEnd/>
          </a:ln>
          <a:effectLst/>
          <a:extLst>
            <a:ext uri="{909E8E84-426E-40DD-AFC4-6F175D3DCCD1}">
              <a14:hiddenFill xmlns:a14="http://schemas.microsoft.com/office/drawing/2010/main">
                <a:noFill/>
              </a14:hiddenFill>
            </a:ext>
          </a:extLst>
        </p:spPr>
      </p:cxnSp>
      <p:cxnSp>
        <p:nvCxnSpPr>
          <p:cNvPr id="47" name="Straight Connector 46"/>
          <p:cNvCxnSpPr>
            <a:stCxn id="27" idx="6"/>
            <a:endCxn id="35" idx="2"/>
          </p:cNvCxnSpPr>
          <p:nvPr/>
        </p:nvCxnSpPr>
        <p:spPr>
          <a:xfrm>
            <a:off x="3482724" y="2712168"/>
            <a:ext cx="1876279" cy="0"/>
          </a:xfrm>
          <a:prstGeom prst="line">
            <a:avLst/>
          </a:prstGeom>
          <a:noFill/>
          <a:ln w="25400">
            <a:solidFill>
              <a:schemeClr val="accent6"/>
            </a:solidFill>
            <a:prstDash val="sysDot"/>
            <a:round/>
            <a:headEnd/>
            <a:tailEnd/>
          </a:ln>
          <a:effectLst/>
          <a:extLst>
            <a:ext uri="{909E8E84-426E-40DD-AFC4-6F175D3DCCD1}">
              <a14:hiddenFill xmlns:a14="http://schemas.microsoft.com/office/drawing/2010/main">
                <a:noFill/>
              </a14:hiddenFill>
            </a:ext>
          </a:extLst>
        </p:spPr>
      </p:cxnSp>
      <p:cxnSp>
        <p:nvCxnSpPr>
          <p:cNvPr id="49" name="Straight Connector 48"/>
          <p:cNvCxnSpPr>
            <a:stCxn id="35" idx="6"/>
            <a:endCxn id="43" idx="2"/>
          </p:cNvCxnSpPr>
          <p:nvPr/>
        </p:nvCxnSpPr>
        <p:spPr>
          <a:xfrm>
            <a:off x="5677607" y="2712168"/>
            <a:ext cx="1885075" cy="0"/>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Lst>
        </p:spPr>
      </p:cxnSp>
      <p:cxnSp>
        <p:nvCxnSpPr>
          <p:cNvPr id="71" name="Straight Connector 70"/>
          <p:cNvCxnSpPr/>
          <p:nvPr/>
        </p:nvCxnSpPr>
        <p:spPr>
          <a:xfrm>
            <a:off x="1193023" y="2863850"/>
            <a:ext cx="0" cy="316918"/>
          </a:xfrm>
          <a:prstGeom prst="line">
            <a:avLst/>
          </a:prstGeom>
          <a:noFill/>
          <a:ln w="25400">
            <a:solidFill>
              <a:schemeClr val="accent5"/>
            </a:solidFill>
            <a:prstDash val="sysDot"/>
            <a:round/>
            <a:headEnd/>
            <a:tailEnd/>
          </a:ln>
          <a:effectLst/>
          <a:extLst>
            <a:ext uri="{909E8E84-426E-40DD-AFC4-6F175D3DCCD1}">
              <a14:hiddenFill xmlns:a14="http://schemas.microsoft.com/office/drawing/2010/main">
                <a:noFill/>
              </a14:hiddenFill>
            </a:ext>
          </a:extLst>
        </p:spPr>
      </p:cxnSp>
      <p:cxnSp>
        <p:nvCxnSpPr>
          <p:cNvPr id="75" name="Straight Connector 74"/>
          <p:cNvCxnSpPr/>
          <p:nvPr/>
        </p:nvCxnSpPr>
        <p:spPr>
          <a:xfrm flipH="1">
            <a:off x="3323421" y="2863850"/>
            <a:ext cx="1" cy="316918"/>
          </a:xfrm>
          <a:prstGeom prst="line">
            <a:avLst/>
          </a:prstGeom>
          <a:noFill/>
          <a:ln w="25400">
            <a:solidFill>
              <a:schemeClr val="accent6"/>
            </a:solidFill>
            <a:prstDash val="sysDot"/>
            <a:round/>
            <a:headEnd/>
            <a:tailEnd/>
          </a:ln>
          <a:effectLst/>
          <a:extLst>
            <a:ext uri="{909E8E84-426E-40DD-AFC4-6F175D3DCCD1}">
              <a14:hiddenFill xmlns:a14="http://schemas.microsoft.com/office/drawing/2010/main">
                <a:noFill/>
              </a14:hiddenFill>
            </a:ext>
          </a:extLst>
        </p:spPr>
      </p:cxnSp>
      <p:cxnSp>
        <p:nvCxnSpPr>
          <p:cNvPr id="77" name="Straight Connector 76"/>
          <p:cNvCxnSpPr/>
          <p:nvPr/>
        </p:nvCxnSpPr>
        <p:spPr>
          <a:xfrm flipH="1">
            <a:off x="5518303" y="2863850"/>
            <a:ext cx="2" cy="316918"/>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Lst>
        </p:spPr>
      </p:cxnSp>
      <p:cxnSp>
        <p:nvCxnSpPr>
          <p:cNvPr id="79" name="Straight Connector 78"/>
          <p:cNvCxnSpPr/>
          <p:nvPr/>
        </p:nvCxnSpPr>
        <p:spPr>
          <a:xfrm flipH="1">
            <a:off x="7721982" y="2863850"/>
            <a:ext cx="2" cy="316918"/>
          </a:xfrm>
          <a:prstGeom prst="line">
            <a:avLst/>
          </a:prstGeom>
          <a:noFill/>
          <a:ln w="25400">
            <a:solidFill>
              <a:schemeClr val="bg2">
                <a:lumMod val="50000"/>
              </a:schemeClr>
            </a:solidFill>
            <a:prstDash val="sysDot"/>
            <a:round/>
            <a:headEnd/>
            <a:tailEnd/>
          </a:ln>
          <a:effectLst/>
          <a:extLst>
            <a:ext uri="{909E8E84-426E-40DD-AFC4-6F175D3DCCD1}">
              <a14:hiddenFill xmlns:a14="http://schemas.microsoft.com/office/drawing/2010/main">
                <a:noFill/>
              </a14:hiddenFill>
            </a:ext>
          </a:extLst>
        </p:spPr>
      </p:cxnSp>
      <p:sp>
        <p:nvSpPr>
          <p:cNvPr id="80" name="TextBox 79"/>
          <p:cNvSpPr txBox="1"/>
          <p:nvPr/>
        </p:nvSpPr>
        <p:spPr>
          <a:xfrm>
            <a:off x="290938" y="3294350"/>
            <a:ext cx="1818778" cy="1027198"/>
          </a:xfrm>
          <a:prstGeom prst="rect">
            <a:avLst/>
          </a:prstGeom>
          <a:noFill/>
          <a:ln w="6350">
            <a:noFill/>
            <a:prstDash val="dash"/>
          </a:ln>
        </p:spPr>
        <p:txBody>
          <a:bodyPr wrap="square" lIns="0" tIns="0" rIns="0" bIns="0" rtlCol="0" anchor="t">
            <a:noAutofit/>
          </a:bodyPr>
          <a:lstStyle/>
          <a:p>
            <a:pPr algn="ctr">
              <a:spcAft>
                <a:spcPts val="200"/>
              </a:spcAft>
              <a:buSzPct val="100000"/>
            </a:pPr>
            <a:r>
              <a:rPr lang="en-US" sz="1600" b="1" dirty="0">
                <a:solidFill>
                  <a:schemeClr val="accent5"/>
                </a:solidFill>
              </a:rPr>
              <a:t>GATE 1</a:t>
            </a:r>
            <a:endParaRPr lang="en-US" sz="1600" dirty="0">
              <a:cs typeface="Calibri"/>
            </a:endParaRPr>
          </a:p>
          <a:p>
            <a:pPr algn="ctr"/>
            <a:r>
              <a:rPr lang="en-US" sz="1200" b="1" dirty="0"/>
              <a:t>Format </a:t>
            </a:r>
            <a:r>
              <a:rPr lang="en-US" sz="1200" dirty="0"/>
              <a:t>– </a:t>
            </a:r>
            <a:r>
              <a:rPr lang="en-ZA" sz="1200" dirty="0"/>
              <a:t>Electronic data source (Warranty System, OEM Sales database)</a:t>
            </a:r>
            <a:endParaRPr lang="en-US" sz="1200" dirty="0"/>
          </a:p>
        </p:txBody>
      </p:sp>
      <p:sp>
        <p:nvSpPr>
          <p:cNvPr id="82" name="TextBox 81"/>
          <p:cNvSpPr txBox="1"/>
          <p:nvPr/>
        </p:nvSpPr>
        <p:spPr>
          <a:xfrm>
            <a:off x="2421337" y="3294350"/>
            <a:ext cx="1818778" cy="1027198"/>
          </a:xfrm>
          <a:prstGeom prst="rect">
            <a:avLst/>
          </a:prstGeom>
          <a:noFill/>
          <a:ln w="6350">
            <a:noFill/>
            <a:prstDash val="dash"/>
          </a:ln>
        </p:spPr>
        <p:txBody>
          <a:bodyPr wrap="square" lIns="0" tIns="0" rIns="0" bIns="0" rtlCol="0" anchor="t">
            <a:noAutofit/>
          </a:bodyPr>
          <a:lstStyle/>
          <a:p>
            <a:pPr algn="ctr">
              <a:spcAft>
                <a:spcPts val="200"/>
              </a:spcAft>
              <a:buSzPct val="100000"/>
            </a:pPr>
            <a:r>
              <a:rPr lang="en-US" sz="1600" b="1" dirty="0">
                <a:solidFill>
                  <a:schemeClr val="accent6"/>
                </a:solidFill>
              </a:rPr>
              <a:t>GATE 2</a:t>
            </a:r>
            <a:endParaRPr lang="en-US" sz="1600" dirty="0">
              <a:cs typeface="Calibri"/>
            </a:endParaRPr>
          </a:p>
          <a:p>
            <a:pPr algn="ctr"/>
            <a:r>
              <a:rPr lang="en-US" sz="1200" b="1" dirty="0"/>
              <a:t>Pre-Quantity </a:t>
            </a:r>
            <a:r>
              <a:rPr lang="en-US" sz="1200" dirty="0"/>
              <a:t>– </a:t>
            </a:r>
            <a:r>
              <a:rPr lang="en-ZA" sz="1200" dirty="0"/>
              <a:t>Volume of records received, compared to </a:t>
            </a:r>
            <a:r>
              <a:rPr lang="en-ZA" sz="1200" dirty="0" err="1"/>
              <a:t>NAAMSA</a:t>
            </a:r>
            <a:r>
              <a:rPr lang="en-ZA" sz="1200" dirty="0"/>
              <a:t> reported dealer sales may not vary by more than 10%</a:t>
            </a:r>
            <a:endParaRPr lang="en-US" sz="1200" dirty="0"/>
          </a:p>
        </p:txBody>
      </p:sp>
      <p:sp>
        <p:nvSpPr>
          <p:cNvPr id="83" name="TextBox 82"/>
          <p:cNvSpPr txBox="1"/>
          <p:nvPr/>
        </p:nvSpPr>
        <p:spPr>
          <a:xfrm>
            <a:off x="4552718" y="3294350"/>
            <a:ext cx="1936981" cy="1027198"/>
          </a:xfrm>
          <a:prstGeom prst="rect">
            <a:avLst/>
          </a:prstGeom>
          <a:noFill/>
          <a:ln w="6350">
            <a:noFill/>
            <a:prstDash val="dash"/>
          </a:ln>
        </p:spPr>
        <p:txBody>
          <a:bodyPr wrap="square" lIns="0" tIns="0" rIns="0" bIns="0" rtlCol="0" anchor="t">
            <a:noAutofit/>
          </a:bodyPr>
          <a:lstStyle/>
          <a:p>
            <a:pPr algn="ctr">
              <a:spcAft>
                <a:spcPts val="200"/>
              </a:spcAft>
              <a:buSzPct val="100000"/>
            </a:pPr>
            <a:r>
              <a:rPr lang="en-US" sz="1600" b="1" dirty="0">
                <a:solidFill>
                  <a:schemeClr val="tx2"/>
                </a:solidFill>
              </a:rPr>
              <a:t>GATE 3</a:t>
            </a:r>
            <a:endParaRPr lang="en-US" sz="1600" dirty="0">
              <a:cs typeface="Calibri"/>
            </a:endParaRPr>
          </a:p>
          <a:p>
            <a:pPr marL="0" lvl="1">
              <a:lnSpc>
                <a:spcPct val="90000"/>
              </a:lnSpc>
            </a:pPr>
            <a:r>
              <a:rPr lang="en-US" sz="1200" b="1" dirty="0"/>
              <a:t>Pre-Quality </a:t>
            </a:r>
            <a:r>
              <a:rPr lang="en-US" sz="1200" dirty="0"/>
              <a:t>– </a:t>
            </a:r>
            <a:r>
              <a:rPr lang="en-ZA" sz="1200" dirty="0"/>
              <a:t>Record must contain each of the following:</a:t>
            </a:r>
          </a:p>
          <a:p>
            <a:pPr marL="171450" lvl="1" indent="-171450">
              <a:lnSpc>
                <a:spcPct val="90000"/>
              </a:lnSpc>
              <a:buFont typeface="Arial" panose="020B0604020202020204" pitchFamily="34" charset="0"/>
              <a:buChar char="•"/>
            </a:pPr>
            <a:r>
              <a:rPr lang="en-ZA" sz="1200" dirty="0"/>
              <a:t>Individual’s surname</a:t>
            </a:r>
          </a:p>
          <a:p>
            <a:pPr marL="171450" lvl="1" indent="-171450">
              <a:lnSpc>
                <a:spcPct val="90000"/>
              </a:lnSpc>
              <a:buFont typeface="Arial" panose="020B0604020202020204" pitchFamily="34" charset="0"/>
              <a:buChar char="•"/>
            </a:pPr>
            <a:r>
              <a:rPr lang="en-ZA" sz="1200" dirty="0"/>
              <a:t>a valid contact number (mobile or landline)</a:t>
            </a:r>
          </a:p>
          <a:p>
            <a:pPr marL="171450" lvl="1" indent="-171450">
              <a:lnSpc>
                <a:spcPct val="90000"/>
              </a:lnSpc>
              <a:buFont typeface="Arial" panose="020B0604020202020204" pitchFamily="34" charset="0"/>
              <a:buChar char="•"/>
            </a:pPr>
            <a:r>
              <a:rPr lang="en-ZA" sz="1200" dirty="0"/>
              <a:t>a valid OEM model description</a:t>
            </a:r>
            <a:endParaRPr lang="en-US" sz="1200" dirty="0"/>
          </a:p>
        </p:txBody>
      </p:sp>
      <p:sp>
        <p:nvSpPr>
          <p:cNvPr id="84" name="TextBox 83"/>
          <p:cNvSpPr txBox="1"/>
          <p:nvPr/>
        </p:nvSpPr>
        <p:spPr>
          <a:xfrm>
            <a:off x="6743700" y="3294350"/>
            <a:ext cx="1943100" cy="1027198"/>
          </a:xfrm>
          <a:prstGeom prst="rect">
            <a:avLst/>
          </a:prstGeom>
          <a:noFill/>
          <a:ln w="6350">
            <a:noFill/>
            <a:prstDash val="dash"/>
          </a:ln>
        </p:spPr>
        <p:txBody>
          <a:bodyPr wrap="square" lIns="0" tIns="0" rIns="0" bIns="0" rtlCol="0" anchor="t">
            <a:noAutofit/>
          </a:bodyPr>
          <a:lstStyle/>
          <a:p>
            <a:pPr algn="ctr">
              <a:spcAft>
                <a:spcPts val="200"/>
              </a:spcAft>
              <a:buSzPct val="100000"/>
            </a:pPr>
            <a:r>
              <a:rPr lang="en-US" sz="1600" b="1" dirty="0">
                <a:solidFill>
                  <a:schemeClr val="bg2">
                    <a:lumMod val="50000"/>
                  </a:schemeClr>
                </a:solidFill>
              </a:rPr>
              <a:t>GATE 4</a:t>
            </a:r>
            <a:endParaRPr lang="en-US" sz="1600" dirty="0">
              <a:cs typeface="Calibri"/>
            </a:endParaRPr>
          </a:p>
          <a:p>
            <a:r>
              <a:rPr lang="en-US" sz="1200" b="1" dirty="0"/>
              <a:t>Post Quality</a:t>
            </a:r>
            <a:r>
              <a:rPr lang="en-US" sz="1200" dirty="0"/>
              <a:t> – D</a:t>
            </a:r>
            <a:r>
              <a:rPr lang="en-ZA" sz="1200" dirty="0" err="1"/>
              <a:t>eemed</a:t>
            </a:r>
            <a:r>
              <a:rPr lang="en-ZA" sz="1200" dirty="0"/>
              <a:t> to be errors in data:</a:t>
            </a:r>
          </a:p>
          <a:p>
            <a:pPr marL="285750" indent="-285750">
              <a:buFont typeface="Arial" panose="020B0604020202020204" pitchFamily="34" charset="0"/>
              <a:buChar char="•"/>
            </a:pPr>
            <a:r>
              <a:rPr lang="en-ZA" sz="1200" dirty="0"/>
              <a:t>No such person</a:t>
            </a:r>
          </a:p>
          <a:p>
            <a:pPr marL="285750" indent="-285750">
              <a:buFont typeface="Arial" panose="020B0604020202020204" pitchFamily="34" charset="0"/>
              <a:buChar char="•"/>
            </a:pPr>
            <a:r>
              <a:rPr lang="en-ZA" sz="1200" dirty="0"/>
              <a:t>Do not own vehicle</a:t>
            </a:r>
          </a:p>
          <a:p>
            <a:pPr marL="285750" indent="-285750">
              <a:buFont typeface="Arial" panose="020B0604020202020204" pitchFamily="34" charset="0"/>
              <a:buChar char="•"/>
            </a:pPr>
            <a:r>
              <a:rPr lang="en-ZA" sz="1200" dirty="0"/>
              <a:t>Wrong number</a:t>
            </a:r>
            <a:endParaRPr lang="en-US" sz="1200" dirty="0"/>
          </a:p>
        </p:txBody>
      </p:sp>
      <p:sp>
        <p:nvSpPr>
          <p:cNvPr id="70" name="Title 1"/>
          <p:cNvSpPr>
            <a:spLocks noGrp="1"/>
          </p:cNvSpPr>
          <p:nvPr>
            <p:ph type="title"/>
          </p:nvPr>
        </p:nvSpPr>
        <p:spPr/>
        <p:txBody>
          <a:bodyPr/>
          <a:lstStyle/>
          <a:p>
            <a:r>
              <a:rPr lang="en-ZA" dirty="0"/>
              <a:t>Quality Gates</a:t>
            </a:r>
          </a:p>
        </p:txBody>
      </p:sp>
      <p:sp>
        <p:nvSpPr>
          <p:cNvPr id="72" name="Text Placeholder 2"/>
          <p:cNvSpPr>
            <a:spLocks noGrp="1"/>
          </p:cNvSpPr>
          <p:nvPr>
            <p:ph type="body" sz="quarter" idx="13"/>
          </p:nvPr>
        </p:nvSpPr>
        <p:spPr/>
        <p:txBody>
          <a:bodyPr/>
          <a:lstStyle/>
          <a:p>
            <a:r>
              <a:rPr lang="en-ZA" dirty="0"/>
              <a:t>About the research</a:t>
            </a:r>
          </a:p>
        </p:txBody>
      </p:sp>
      <p:sp>
        <p:nvSpPr>
          <p:cNvPr id="97" name="Rectangle 96"/>
          <p:cNvSpPr/>
          <p:nvPr/>
        </p:nvSpPr>
        <p:spPr>
          <a:xfrm>
            <a:off x="1325429" y="2257492"/>
            <a:ext cx="1819865" cy="5502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solidFill>
                  <a:schemeClr val="bg1">
                    <a:lumMod val="75000"/>
                  </a:schemeClr>
                </a:solidFill>
              </a:rPr>
              <a:t>MANUFACTURER</a:t>
            </a:r>
          </a:p>
        </p:txBody>
      </p:sp>
      <p:sp>
        <p:nvSpPr>
          <p:cNvPr id="98" name="Rectangle 97"/>
          <p:cNvSpPr/>
          <p:nvPr/>
        </p:nvSpPr>
        <p:spPr>
          <a:xfrm>
            <a:off x="3514215" y="2249714"/>
            <a:ext cx="1911505" cy="5502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solidFill>
                  <a:schemeClr val="bg1">
                    <a:lumMod val="75000"/>
                  </a:schemeClr>
                </a:solidFill>
              </a:rPr>
              <a:t>IPSOS</a:t>
            </a:r>
          </a:p>
        </p:txBody>
      </p:sp>
      <p:sp>
        <p:nvSpPr>
          <p:cNvPr id="99" name="Rectangle 98"/>
          <p:cNvSpPr/>
          <p:nvPr/>
        </p:nvSpPr>
        <p:spPr>
          <a:xfrm>
            <a:off x="5677607" y="2249714"/>
            <a:ext cx="1876279" cy="5502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solidFill>
                  <a:schemeClr val="bg1">
                    <a:lumMod val="75000"/>
                  </a:schemeClr>
                </a:solidFill>
              </a:rPr>
              <a:t>FIELDWORK</a:t>
            </a:r>
          </a:p>
        </p:txBody>
      </p:sp>
      <p:sp>
        <p:nvSpPr>
          <p:cNvPr id="101" name="Freeform 39"/>
          <p:cNvSpPr/>
          <p:nvPr/>
        </p:nvSpPr>
        <p:spPr>
          <a:xfrm>
            <a:off x="1079152" y="1415984"/>
            <a:ext cx="246277" cy="403140"/>
          </a:xfrm>
          <a:custGeom>
            <a:avLst/>
            <a:gdLst/>
            <a:ahLst/>
            <a:cxnLst/>
            <a:rect l="l" t="t" r="r" b="b"/>
            <a:pathLst>
              <a:path w="1180970" h="1933171">
                <a:moveTo>
                  <a:pt x="634994" y="0"/>
                </a:moveTo>
                <a:cubicBezTo>
                  <a:pt x="672579" y="0"/>
                  <a:pt x="702993" y="742"/>
                  <a:pt x="726237" y="2226"/>
                </a:cubicBezTo>
                <a:cubicBezTo>
                  <a:pt x="749481" y="3709"/>
                  <a:pt x="767037" y="6182"/>
                  <a:pt x="778906" y="9644"/>
                </a:cubicBezTo>
                <a:cubicBezTo>
                  <a:pt x="790775" y="13106"/>
                  <a:pt x="798688" y="17804"/>
                  <a:pt x="802644" y="23738"/>
                </a:cubicBezTo>
                <a:cubicBezTo>
                  <a:pt x="806600" y="29673"/>
                  <a:pt x="808579" y="37091"/>
                  <a:pt x="808579" y="45993"/>
                </a:cubicBezTo>
                <a:lnTo>
                  <a:pt x="808579" y="1631994"/>
                </a:lnTo>
                <a:lnTo>
                  <a:pt x="1121624" y="1631994"/>
                </a:lnTo>
                <a:cubicBezTo>
                  <a:pt x="1130526" y="1631994"/>
                  <a:pt x="1138686" y="1634714"/>
                  <a:pt x="1146104" y="1640154"/>
                </a:cubicBezTo>
                <a:cubicBezTo>
                  <a:pt x="1153523" y="1645594"/>
                  <a:pt x="1159952" y="1654248"/>
                  <a:pt x="1165392" y="1666117"/>
                </a:cubicBezTo>
                <a:cubicBezTo>
                  <a:pt x="1170832" y="1677986"/>
                  <a:pt x="1174788" y="1693564"/>
                  <a:pt x="1177261" y="1712852"/>
                </a:cubicBezTo>
                <a:cubicBezTo>
                  <a:pt x="1179733" y="1732139"/>
                  <a:pt x="1180970" y="1756124"/>
                  <a:pt x="1180970" y="1784808"/>
                </a:cubicBezTo>
                <a:cubicBezTo>
                  <a:pt x="1180970" y="1812502"/>
                  <a:pt x="1179486" y="1835993"/>
                  <a:pt x="1176519" y="1855280"/>
                </a:cubicBezTo>
                <a:cubicBezTo>
                  <a:pt x="1173552" y="1874567"/>
                  <a:pt x="1169348" y="1889898"/>
                  <a:pt x="1163908" y="1901273"/>
                </a:cubicBezTo>
                <a:cubicBezTo>
                  <a:pt x="1158468" y="1912647"/>
                  <a:pt x="1152286" y="1920807"/>
                  <a:pt x="1145363" y="1925753"/>
                </a:cubicBezTo>
                <a:cubicBezTo>
                  <a:pt x="1138439" y="1930698"/>
                  <a:pt x="1130526" y="1933171"/>
                  <a:pt x="1121624" y="1933171"/>
                </a:cubicBezTo>
                <a:lnTo>
                  <a:pt x="62312" y="1933171"/>
                </a:lnTo>
                <a:cubicBezTo>
                  <a:pt x="54400" y="1933171"/>
                  <a:pt x="46982" y="1930698"/>
                  <a:pt x="40058" y="1925753"/>
                </a:cubicBezTo>
                <a:cubicBezTo>
                  <a:pt x="33134" y="1920807"/>
                  <a:pt x="26953" y="1912647"/>
                  <a:pt x="21513" y="1901273"/>
                </a:cubicBezTo>
                <a:cubicBezTo>
                  <a:pt x="16073" y="1889898"/>
                  <a:pt x="11869" y="1874567"/>
                  <a:pt x="8902" y="1855280"/>
                </a:cubicBezTo>
                <a:cubicBezTo>
                  <a:pt x="5934" y="1835993"/>
                  <a:pt x="4451" y="1812502"/>
                  <a:pt x="4451" y="1784808"/>
                </a:cubicBezTo>
                <a:cubicBezTo>
                  <a:pt x="4451" y="1756124"/>
                  <a:pt x="5687" y="1732139"/>
                  <a:pt x="8160" y="1712852"/>
                </a:cubicBezTo>
                <a:cubicBezTo>
                  <a:pt x="10633" y="1693564"/>
                  <a:pt x="14589" y="1677986"/>
                  <a:pt x="20029" y="1666117"/>
                </a:cubicBezTo>
                <a:cubicBezTo>
                  <a:pt x="25469" y="1654248"/>
                  <a:pt x="31651" y="1645594"/>
                  <a:pt x="38574" y="1640154"/>
                </a:cubicBezTo>
                <a:cubicBezTo>
                  <a:pt x="45498" y="1634714"/>
                  <a:pt x="53411" y="1631994"/>
                  <a:pt x="62312" y="1631994"/>
                </a:cubicBezTo>
                <a:lnTo>
                  <a:pt x="419867" y="1631994"/>
                </a:lnTo>
                <a:lnTo>
                  <a:pt x="419867" y="382777"/>
                </a:lnTo>
                <a:lnTo>
                  <a:pt x="111272" y="553394"/>
                </a:lnTo>
                <a:cubicBezTo>
                  <a:pt x="88523" y="564274"/>
                  <a:pt x="69978" y="570951"/>
                  <a:pt x="55636" y="573423"/>
                </a:cubicBezTo>
                <a:cubicBezTo>
                  <a:pt x="41294" y="575896"/>
                  <a:pt x="29920" y="572929"/>
                  <a:pt x="21513" y="564522"/>
                </a:cubicBezTo>
                <a:cubicBezTo>
                  <a:pt x="13105" y="556114"/>
                  <a:pt x="7418" y="541525"/>
                  <a:pt x="4451" y="520755"/>
                </a:cubicBezTo>
                <a:cubicBezTo>
                  <a:pt x="1484" y="499984"/>
                  <a:pt x="0" y="470806"/>
                  <a:pt x="0" y="433220"/>
                </a:cubicBezTo>
                <a:cubicBezTo>
                  <a:pt x="0" y="409482"/>
                  <a:pt x="494" y="389948"/>
                  <a:pt x="1484" y="374617"/>
                </a:cubicBezTo>
                <a:cubicBezTo>
                  <a:pt x="2473" y="359286"/>
                  <a:pt x="4945" y="346181"/>
                  <a:pt x="8902" y="335301"/>
                </a:cubicBezTo>
                <a:cubicBezTo>
                  <a:pt x="12858" y="324421"/>
                  <a:pt x="18298" y="315519"/>
                  <a:pt x="25222" y="308595"/>
                </a:cubicBezTo>
                <a:cubicBezTo>
                  <a:pt x="32145" y="301672"/>
                  <a:pt x="41542" y="294254"/>
                  <a:pt x="53411" y="286341"/>
                </a:cubicBezTo>
                <a:lnTo>
                  <a:pt x="465860" y="19288"/>
                </a:lnTo>
                <a:cubicBezTo>
                  <a:pt x="470805" y="15331"/>
                  <a:pt x="476987" y="12117"/>
                  <a:pt x="484405" y="9644"/>
                </a:cubicBezTo>
                <a:cubicBezTo>
                  <a:pt x="491823" y="7171"/>
                  <a:pt x="501467" y="5193"/>
                  <a:pt x="513336" y="3709"/>
                </a:cubicBezTo>
                <a:cubicBezTo>
                  <a:pt x="525205" y="2226"/>
                  <a:pt x="540783" y="1237"/>
                  <a:pt x="560070" y="742"/>
                </a:cubicBezTo>
                <a:cubicBezTo>
                  <a:pt x="579358" y="248"/>
                  <a:pt x="604332" y="0"/>
                  <a:pt x="634994"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4" name="Freeform 36"/>
          <p:cNvSpPr/>
          <p:nvPr/>
        </p:nvSpPr>
        <p:spPr>
          <a:xfrm>
            <a:off x="3206050" y="1413332"/>
            <a:ext cx="268553" cy="407471"/>
          </a:xfrm>
          <a:custGeom>
            <a:avLst/>
            <a:gdLst/>
            <a:ahLst/>
            <a:cxnLst/>
            <a:rect l="l" t="t" r="r" b="b"/>
            <a:pathLst>
              <a:path w="1287791" h="1953942">
                <a:moveTo>
                  <a:pt x="615707" y="0"/>
                </a:moveTo>
                <a:cubicBezTo>
                  <a:pt x="715605" y="0"/>
                  <a:pt x="802891" y="12611"/>
                  <a:pt x="877568" y="37833"/>
                </a:cubicBezTo>
                <a:cubicBezTo>
                  <a:pt x="952244" y="63055"/>
                  <a:pt x="1014309" y="98167"/>
                  <a:pt x="1063763" y="143171"/>
                </a:cubicBezTo>
                <a:cubicBezTo>
                  <a:pt x="1113217" y="188174"/>
                  <a:pt x="1150061" y="241585"/>
                  <a:pt x="1174294" y="303403"/>
                </a:cubicBezTo>
                <a:cubicBezTo>
                  <a:pt x="1198526" y="365221"/>
                  <a:pt x="1210642" y="431737"/>
                  <a:pt x="1210642" y="502951"/>
                </a:cubicBezTo>
                <a:cubicBezTo>
                  <a:pt x="1210642" y="565264"/>
                  <a:pt x="1204708" y="626587"/>
                  <a:pt x="1192839" y="686921"/>
                </a:cubicBezTo>
                <a:cubicBezTo>
                  <a:pt x="1180970" y="747256"/>
                  <a:pt x="1156243" y="812288"/>
                  <a:pt x="1118657" y="882019"/>
                </a:cubicBezTo>
                <a:cubicBezTo>
                  <a:pt x="1081072" y="951749"/>
                  <a:pt x="1028156" y="1028898"/>
                  <a:pt x="959909" y="1113465"/>
                </a:cubicBezTo>
                <a:cubicBezTo>
                  <a:pt x="891662" y="1198032"/>
                  <a:pt x="801161" y="1296199"/>
                  <a:pt x="688405" y="1407966"/>
                </a:cubicBezTo>
                <a:lnTo>
                  <a:pt x="464376" y="1637928"/>
                </a:lnTo>
                <a:lnTo>
                  <a:pt x="1221028" y="1637928"/>
                </a:lnTo>
                <a:cubicBezTo>
                  <a:pt x="1230919" y="1637928"/>
                  <a:pt x="1240068" y="1640896"/>
                  <a:pt x="1248475" y="1646830"/>
                </a:cubicBezTo>
                <a:cubicBezTo>
                  <a:pt x="1256882" y="1652765"/>
                  <a:pt x="1264053" y="1661914"/>
                  <a:pt x="1269988" y="1674277"/>
                </a:cubicBezTo>
                <a:cubicBezTo>
                  <a:pt x="1275922" y="1686641"/>
                  <a:pt x="1280373" y="1702961"/>
                  <a:pt x="1283340" y="1723237"/>
                </a:cubicBezTo>
                <a:cubicBezTo>
                  <a:pt x="1286308" y="1743513"/>
                  <a:pt x="1287791" y="1767499"/>
                  <a:pt x="1287791" y="1795193"/>
                </a:cubicBezTo>
                <a:cubicBezTo>
                  <a:pt x="1287791" y="1823877"/>
                  <a:pt x="1286555" y="1848357"/>
                  <a:pt x="1284082" y="1868633"/>
                </a:cubicBezTo>
                <a:cubicBezTo>
                  <a:pt x="1281609" y="1888909"/>
                  <a:pt x="1277900" y="1905476"/>
                  <a:pt x="1272955" y="1918335"/>
                </a:cubicBezTo>
                <a:cubicBezTo>
                  <a:pt x="1268010" y="1931193"/>
                  <a:pt x="1261580" y="1940342"/>
                  <a:pt x="1253668" y="1945782"/>
                </a:cubicBezTo>
                <a:cubicBezTo>
                  <a:pt x="1245755" y="1951222"/>
                  <a:pt x="1236853" y="1953942"/>
                  <a:pt x="1226962" y="1953942"/>
                </a:cubicBezTo>
                <a:lnTo>
                  <a:pt x="123141" y="1953942"/>
                </a:lnTo>
                <a:cubicBezTo>
                  <a:pt x="101382" y="1953942"/>
                  <a:pt x="82589" y="1951963"/>
                  <a:pt x="66764" y="1948007"/>
                </a:cubicBezTo>
                <a:cubicBezTo>
                  <a:pt x="50938" y="1944051"/>
                  <a:pt x="38080" y="1936385"/>
                  <a:pt x="28189" y="1925011"/>
                </a:cubicBezTo>
                <a:cubicBezTo>
                  <a:pt x="18298" y="1913636"/>
                  <a:pt x="11127" y="1897069"/>
                  <a:pt x="6676" y="1875309"/>
                </a:cubicBezTo>
                <a:cubicBezTo>
                  <a:pt x="2226" y="1853549"/>
                  <a:pt x="0" y="1825360"/>
                  <a:pt x="0" y="1790742"/>
                </a:cubicBezTo>
                <a:cubicBezTo>
                  <a:pt x="0" y="1758103"/>
                  <a:pt x="1484" y="1730161"/>
                  <a:pt x="4451" y="1706917"/>
                </a:cubicBezTo>
                <a:cubicBezTo>
                  <a:pt x="7418" y="1683674"/>
                  <a:pt x="12858" y="1662903"/>
                  <a:pt x="20771" y="1644605"/>
                </a:cubicBezTo>
                <a:cubicBezTo>
                  <a:pt x="28684" y="1626307"/>
                  <a:pt x="38822" y="1608503"/>
                  <a:pt x="51185" y="1591194"/>
                </a:cubicBezTo>
                <a:cubicBezTo>
                  <a:pt x="63549" y="1573885"/>
                  <a:pt x="79622" y="1554845"/>
                  <a:pt x="99403" y="1534074"/>
                </a:cubicBezTo>
                <a:lnTo>
                  <a:pt x="431737" y="1178003"/>
                </a:lnTo>
                <a:cubicBezTo>
                  <a:pt x="498005" y="1108767"/>
                  <a:pt x="551416" y="1045713"/>
                  <a:pt x="591969" y="988840"/>
                </a:cubicBezTo>
                <a:cubicBezTo>
                  <a:pt x="632521" y="931968"/>
                  <a:pt x="664172" y="880041"/>
                  <a:pt x="686921" y="833059"/>
                </a:cubicBezTo>
                <a:cubicBezTo>
                  <a:pt x="709670" y="786077"/>
                  <a:pt x="725248" y="742805"/>
                  <a:pt x="733655" y="703241"/>
                </a:cubicBezTo>
                <a:cubicBezTo>
                  <a:pt x="742063" y="663678"/>
                  <a:pt x="746266" y="626092"/>
                  <a:pt x="746266" y="590485"/>
                </a:cubicBezTo>
                <a:cubicBezTo>
                  <a:pt x="746266" y="557845"/>
                  <a:pt x="741074" y="526936"/>
                  <a:pt x="730688" y="497758"/>
                </a:cubicBezTo>
                <a:cubicBezTo>
                  <a:pt x="720303" y="468580"/>
                  <a:pt x="704972" y="443111"/>
                  <a:pt x="684696" y="421351"/>
                </a:cubicBezTo>
                <a:cubicBezTo>
                  <a:pt x="664419" y="399591"/>
                  <a:pt x="638950" y="382530"/>
                  <a:pt x="608289" y="370166"/>
                </a:cubicBezTo>
                <a:cubicBezTo>
                  <a:pt x="577627" y="357802"/>
                  <a:pt x="541525" y="351621"/>
                  <a:pt x="499984" y="351621"/>
                </a:cubicBezTo>
                <a:cubicBezTo>
                  <a:pt x="441627" y="351621"/>
                  <a:pt x="389948" y="359039"/>
                  <a:pt x="344944" y="373875"/>
                </a:cubicBezTo>
                <a:cubicBezTo>
                  <a:pt x="299941" y="388711"/>
                  <a:pt x="260377" y="405279"/>
                  <a:pt x="226254" y="423577"/>
                </a:cubicBezTo>
                <a:cubicBezTo>
                  <a:pt x="192130" y="441875"/>
                  <a:pt x="163694" y="458689"/>
                  <a:pt x="140945" y="474020"/>
                </a:cubicBezTo>
                <a:cubicBezTo>
                  <a:pt x="118196" y="489351"/>
                  <a:pt x="100392" y="497017"/>
                  <a:pt x="87534" y="497017"/>
                </a:cubicBezTo>
                <a:cubicBezTo>
                  <a:pt x="78633" y="497017"/>
                  <a:pt x="70967" y="494049"/>
                  <a:pt x="64538" y="488115"/>
                </a:cubicBezTo>
                <a:cubicBezTo>
                  <a:pt x="58109" y="482180"/>
                  <a:pt x="52916" y="472289"/>
                  <a:pt x="48960" y="458442"/>
                </a:cubicBezTo>
                <a:cubicBezTo>
                  <a:pt x="45004" y="444595"/>
                  <a:pt x="41789" y="426049"/>
                  <a:pt x="39316" y="402806"/>
                </a:cubicBezTo>
                <a:cubicBezTo>
                  <a:pt x="36844" y="379562"/>
                  <a:pt x="35607" y="351126"/>
                  <a:pt x="35607" y="317497"/>
                </a:cubicBezTo>
                <a:cubicBezTo>
                  <a:pt x="35607" y="294748"/>
                  <a:pt x="36349" y="275708"/>
                  <a:pt x="37833" y="260377"/>
                </a:cubicBezTo>
                <a:cubicBezTo>
                  <a:pt x="39316" y="245047"/>
                  <a:pt x="41542" y="231694"/>
                  <a:pt x="44509" y="220319"/>
                </a:cubicBezTo>
                <a:cubicBezTo>
                  <a:pt x="47476" y="208945"/>
                  <a:pt x="51433" y="199054"/>
                  <a:pt x="56378" y="190647"/>
                </a:cubicBezTo>
                <a:cubicBezTo>
                  <a:pt x="61324" y="182240"/>
                  <a:pt x="69978" y="172101"/>
                  <a:pt x="82342" y="160232"/>
                </a:cubicBezTo>
                <a:cubicBezTo>
                  <a:pt x="94705" y="148363"/>
                  <a:pt x="117454" y="133280"/>
                  <a:pt x="150589" y="114982"/>
                </a:cubicBezTo>
                <a:cubicBezTo>
                  <a:pt x="183723" y="96684"/>
                  <a:pt x="224523" y="78880"/>
                  <a:pt x="272988" y="61571"/>
                </a:cubicBezTo>
                <a:cubicBezTo>
                  <a:pt x="321453" y="44262"/>
                  <a:pt x="374864" y="29673"/>
                  <a:pt x="433220" y="17804"/>
                </a:cubicBezTo>
                <a:cubicBezTo>
                  <a:pt x="491576" y="5935"/>
                  <a:pt x="552405" y="0"/>
                  <a:pt x="615707"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8" name="Freeform 34"/>
          <p:cNvSpPr/>
          <p:nvPr/>
        </p:nvSpPr>
        <p:spPr>
          <a:xfrm>
            <a:off x="5403419" y="1409760"/>
            <a:ext cx="267625" cy="414588"/>
          </a:xfrm>
          <a:custGeom>
            <a:avLst/>
            <a:gdLst/>
            <a:ahLst/>
            <a:cxnLst/>
            <a:rect l="l" t="t" r="r" b="b"/>
            <a:pathLst>
              <a:path w="1283340" h="1988065">
                <a:moveTo>
                  <a:pt x="618674" y="0"/>
                </a:moveTo>
                <a:cubicBezTo>
                  <a:pt x="711648" y="0"/>
                  <a:pt x="793990" y="10880"/>
                  <a:pt x="865699" y="32640"/>
                </a:cubicBezTo>
                <a:cubicBezTo>
                  <a:pt x="937407" y="54400"/>
                  <a:pt x="997742" y="85804"/>
                  <a:pt x="1046701" y="126851"/>
                </a:cubicBezTo>
                <a:cubicBezTo>
                  <a:pt x="1095661" y="167898"/>
                  <a:pt x="1132752" y="218341"/>
                  <a:pt x="1157974" y="278181"/>
                </a:cubicBezTo>
                <a:cubicBezTo>
                  <a:pt x="1183195" y="338021"/>
                  <a:pt x="1195806" y="405526"/>
                  <a:pt x="1195806" y="480697"/>
                </a:cubicBezTo>
                <a:cubicBezTo>
                  <a:pt x="1195806" y="539053"/>
                  <a:pt x="1188388" y="593453"/>
                  <a:pt x="1173552" y="643896"/>
                </a:cubicBezTo>
                <a:cubicBezTo>
                  <a:pt x="1158716" y="694339"/>
                  <a:pt x="1136956" y="739343"/>
                  <a:pt x="1108272" y="778907"/>
                </a:cubicBezTo>
                <a:cubicBezTo>
                  <a:pt x="1079589" y="818470"/>
                  <a:pt x="1043734" y="852099"/>
                  <a:pt x="1000709" y="879793"/>
                </a:cubicBezTo>
                <a:cubicBezTo>
                  <a:pt x="957684" y="907488"/>
                  <a:pt x="907982" y="928259"/>
                  <a:pt x="851604" y="942106"/>
                </a:cubicBezTo>
                <a:lnTo>
                  <a:pt x="851604" y="946557"/>
                </a:lnTo>
                <a:cubicBezTo>
                  <a:pt x="918862" y="954469"/>
                  <a:pt x="979196" y="971531"/>
                  <a:pt x="1032607" y="997742"/>
                </a:cubicBezTo>
                <a:cubicBezTo>
                  <a:pt x="1086018" y="1023953"/>
                  <a:pt x="1131268" y="1056840"/>
                  <a:pt x="1168359" y="1096403"/>
                </a:cubicBezTo>
                <a:cubicBezTo>
                  <a:pt x="1205450" y="1135967"/>
                  <a:pt x="1233886" y="1180723"/>
                  <a:pt x="1253668" y="1230672"/>
                </a:cubicBezTo>
                <a:cubicBezTo>
                  <a:pt x="1273450" y="1280621"/>
                  <a:pt x="1283340" y="1334279"/>
                  <a:pt x="1283340" y="1391646"/>
                </a:cubicBezTo>
                <a:cubicBezTo>
                  <a:pt x="1283340" y="1487587"/>
                  <a:pt x="1265042" y="1572649"/>
                  <a:pt x="1228446" y="1646830"/>
                </a:cubicBezTo>
                <a:cubicBezTo>
                  <a:pt x="1191850" y="1721012"/>
                  <a:pt x="1140912" y="1783324"/>
                  <a:pt x="1075632" y="1833768"/>
                </a:cubicBezTo>
                <a:cubicBezTo>
                  <a:pt x="1010353" y="1884211"/>
                  <a:pt x="932215" y="1922538"/>
                  <a:pt x="841219" y="1948749"/>
                </a:cubicBezTo>
                <a:cubicBezTo>
                  <a:pt x="750223" y="1974960"/>
                  <a:pt x="650819" y="1988065"/>
                  <a:pt x="543009" y="1988065"/>
                </a:cubicBezTo>
                <a:cubicBezTo>
                  <a:pt x="477729" y="1988065"/>
                  <a:pt x="416406" y="1983367"/>
                  <a:pt x="359039" y="1973971"/>
                </a:cubicBezTo>
                <a:cubicBezTo>
                  <a:pt x="301672" y="1964574"/>
                  <a:pt x="250981" y="1952953"/>
                  <a:pt x="206967" y="1939105"/>
                </a:cubicBezTo>
                <a:cubicBezTo>
                  <a:pt x="162952" y="1925258"/>
                  <a:pt x="126603" y="1910916"/>
                  <a:pt x="97920" y="1896080"/>
                </a:cubicBezTo>
                <a:cubicBezTo>
                  <a:pt x="69236" y="1881244"/>
                  <a:pt x="50444" y="1869869"/>
                  <a:pt x="41542" y="1861957"/>
                </a:cubicBezTo>
                <a:cubicBezTo>
                  <a:pt x="32640" y="1854044"/>
                  <a:pt x="25964" y="1845142"/>
                  <a:pt x="21513" y="1835251"/>
                </a:cubicBezTo>
                <a:cubicBezTo>
                  <a:pt x="17062" y="1825360"/>
                  <a:pt x="13106" y="1813739"/>
                  <a:pt x="9644" y="1800386"/>
                </a:cubicBezTo>
                <a:cubicBezTo>
                  <a:pt x="6182" y="1787033"/>
                  <a:pt x="3709" y="1770219"/>
                  <a:pt x="2226" y="1749943"/>
                </a:cubicBezTo>
                <a:cubicBezTo>
                  <a:pt x="742" y="1729666"/>
                  <a:pt x="0" y="1705186"/>
                  <a:pt x="0" y="1676503"/>
                </a:cubicBezTo>
                <a:cubicBezTo>
                  <a:pt x="0" y="1629027"/>
                  <a:pt x="3957" y="1596139"/>
                  <a:pt x="11869" y="1577841"/>
                </a:cubicBezTo>
                <a:cubicBezTo>
                  <a:pt x="19782" y="1559543"/>
                  <a:pt x="31651" y="1550394"/>
                  <a:pt x="47476" y="1550394"/>
                </a:cubicBezTo>
                <a:cubicBezTo>
                  <a:pt x="57367" y="1550394"/>
                  <a:pt x="74429" y="1557071"/>
                  <a:pt x="98662" y="1570423"/>
                </a:cubicBezTo>
                <a:cubicBezTo>
                  <a:pt x="122894" y="1583776"/>
                  <a:pt x="153803" y="1598118"/>
                  <a:pt x="191389" y="1613449"/>
                </a:cubicBezTo>
                <a:cubicBezTo>
                  <a:pt x="228974" y="1628779"/>
                  <a:pt x="272988" y="1643121"/>
                  <a:pt x="323432" y="1656474"/>
                </a:cubicBezTo>
                <a:cubicBezTo>
                  <a:pt x="373875" y="1669827"/>
                  <a:pt x="431242" y="1676503"/>
                  <a:pt x="495533" y="1676503"/>
                </a:cubicBezTo>
                <a:cubicBezTo>
                  <a:pt x="549933" y="1676503"/>
                  <a:pt x="597903" y="1670074"/>
                  <a:pt x="639445" y="1657216"/>
                </a:cubicBezTo>
                <a:cubicBezTo>
                  <a:pt x="680987" y="1644357"/>
                  <a:pt x="716346" y="1626307"/>
                  <a:pt x="745525" y="1603063"/>
                </a:cubicBezTo>
                <a:cubicBezTo>
                  <a:pt x="774703" y="1579820"/>
                  <a:pt x="796462" y="1551631"/>
                  <a:pt x="810804" y="1518496"/>
                </a:cubicBezTo>
                <a:cubicBezTo>
                  <a:pt x="825146" y="1485362"/>
                  <a:pt x="832317" y="1448518"/>
                  <a:pt x="832317" y="1407966"/>
                </a:cubicBezTo>
                <a:cubicBezTo>
                  <a:pt x="832317" y="1363457"/>
                  <a:pt x="823662" y="1323399"/>
                  <a:pt x="806353" y="1287792"/>
                </a:cubicBezTo>
                <a:cubicBezTo>
                  <a:pt x="789044" y="1252184"/>
                  <a:pt x="763328" y="1221770"/>
                  <a:pt x="729205" y="1196548"/>
                </a:cubicBezTo>
                <a:cubicBezTo>
                  <a:pt x="695081" y="1171327"/>
                  <a:pt x="652056" y="1151792"/>
                  <a:pt x="600129" y="1137945"/>
                </a:cubicBezTo>
                <a:cubicBezTo>
                  <a:pt x="548202" y="1124098"/>
                  <a:pt x="487126" y="1117174"/>
                  <a:pt x="416900" y="1117174"/>
                </a:cubicBezTo>
                <a:lnTo>
                  <a:pt x="250734" y="1117174"/>
                </a:lnTo>
                <a:cubicBezTo>
                  <a:pt x="237876" y="1117174"/>
                  <a:pt x="226996" y="1115443"/>
                  <a:pt x="218094" y="1111981"/>
                </a:cubicBezTo>
                <a:cubicBezTo>
                  <a:pt x="209192" y="1108520"/>
                  <a:pt x="201774" y="1101349"/>
                  <a:pt x="195839" y="1090469"/>
                </a:cubicBezTo>
                <a:cubicBezTo>
                  <a:pt x="189905" y="1079589"/>
                  <a:pt x="185701" y="1064505"/>
                  <a:pt x="183229" y="1045218"/>
                </a:cubicBezTo>
                <a:cubicBezTo>
                  <a:pt x="180756" y="1025931"/>
                  <a:pt x="179519" y="1000957"/>
                  <a:pt x="179519" y="970295"/>
                </a:cubicBezTo>
                <a:cubicBezTo>
                  <a:pt x="179519" y="941611"/>
                  <a:pt x="180756" y="918120"/>
                  <a:pt x="183229" y="899822"/>
                </a:cubicBezTo>
                <a:cubicBezTo>
                  <a:pt x="185701" y="881524"/>
                  <a:pt x="189658" y="867430"/>
                  <a:pt x="195098" y="857539"/>
                </a:cubicBezTo>
                <a:cubicBezTo>
                  <a:pt x="200538" y="847648"/>
                  <a:pt x="207461" y="840724"/>
                  <a:pt x="215868" y="836768"/>
                </a:cubicBezTo>
                <a:cubicBezTo>
                  <a:pt x="224276" y="832812"/>
                  <a:pt x="234414" y="830833"/>
                  <a:pt x="246283" y="830833"/>
                </a:cubicBezTo>
                <a:lnTo>
                  <a:pt x="413933" y="830833"/>
                </a:lnTo>
                <a:cubicBezTo>
                  <a:pt x="471300" y="830833"/>
                  <a:pt x="522238" y="824157"/>
                  <a:pt x="566747" y="810804"/>
                </a:cubicBezTo>
                <a:cubicBezTo>
                  <a:pt x="611256" y="797452"/>
                  <a:pt x="648594" y="778412"/>
                  <a:pt x="678761" y="753685"/>
                </a:cubicBezTo>
                <a:cubicBezTo>
                  <a:pt x="708928" y="728957"/>
                  <a:pt x="731925" y="699038"/>
                  <a:pt x="747750" y="663925"/>
                </a:cubicBezTo>
                <a:cubicBezTo>
                  <a:pt x="763575" y="628812"/>
                  <a:pt x="771488" y="589991"/>
                  <a:pt x="771488" y="547460"/>
                </a:cubicBezTo>
                <a:cubicBezTo>
                  <a:pt x="771488" y="514820"/>
                  <a:pt x="766048" y="483911"/>
                  <a:pt x="755168" y="454733"/>
                </a:cubicBezTo>
                <a:cubicBezTo>
                  <a:pt x="744288" y="425555"/>
                  <a:pt x="728215" y="400333"/>
                  <a:pt x="706950" y="379068"/>
                </a:cubicBezTo>
                <a:cubicBezTo>
                  <a:pt x="685685" y="357803"/>
                  <a:pt x="658238" y="340988"/>
                  <a:pt x="624609" y="328625"/>
                </a:cubicBezTo>
                <a:cubicBezTo>
                  <a:pt x="590980" y="316261"/>
                  <a:pt x="551416" y="310079"/>
                  <a:pt x="505918" y="310079"/>
                </a:cubicBezTo>
                <a:cubicBezTo>
                  <a:pt x="454486" y="310079"/>
                  <a:pt x="406020" y="317745"/>
                  <a:pt x="360522" y="333075"/>
                </a:cubicBezTo>
                <a:cubicBezTo>
                  <a:pt x="315024" y="348406"/>
                  <a:pt x="274225" y="365221"/>
                  <a:pt x="238123" y="383519"/>
                </a:cubicBezTo>
                <a:cubicBezTo>
                  <a:pt x="202021" y="401817"/>
                  <a:pt x="171360" y="418879"/>
                  <a:pt x="146138" y="434704"/>
                </a:cubicBezTo>
                <a:cubicBezTo>
                  <a:pt x="120916" y="450530"/>
                  <a:pt x="102371" y="458442"/>
                  <a:pt x="90502" y="458442"/>
                </a:cubicBezTo>
                <a:cubicBezTo>
                  <a:pt x="82589" y="458442"/>
                  <a:pt x="75665" y="456711"/>
                  <a:pt x="69731" y="453250"/>
                </a:cubicBezTo>
                <a:cubicBezTo>
                  <a:pt x="63796" y="449788"/>
                  <a:pt x="58851" y="443111"/>
                  <a:pt x="54895" y="433221"/>
                </a:cubicBezTo>
                <a:cubicBezTo>
                  <a:pt x="50938" y="423330"/>
                  <a:pt x="47971" y="408988"/>
                  <a:pt x="45993" y="390195"/>
                </a:cubicBezTo>
                <a:cubicBezTo>
                  <a:pt x="44015" y="371403"/>
                  <a:pt x="43026" y="347170"/>
                  <a:pt x="43026" y="317497"/>
                </a:cubicBezTo>
                <a:cubicBezTo>
                  <a:pt x="43026" y="292770"/>
                  <a:pt x="43520" y="272247"/>
                  <a:pt x="44509" y="255927"/>
                </a:cubicBezTo>
                <a:cubicBezTo>
                  <a:pt x="45498" y="239607"/>
                  <a:pt x="47476" y="226007"/>
                  <a:pt x="50444" y="215127"/>
                </a:cubicBezTo>
                <a:cubicBezTo>
                  <a:pt x="53411" y="204247"/>
                  <a:pt x="57120" y="194851"/>
                  <a:pt x="61571" y="186938"/>
                </a:cubicBezTo>
                <a:cubicBezTo>
                  <a:pt x="66022" y="179025"/>
                  <a:pt x="73193" y="170371"/>
                  <a:pt x="83084" y="160974"/>
                </a:cubicBezTo>
                <a:cubicBezTo>
                  <a:pt x="92974" y="151578"/>
                  <a:pt x="113251" y="137483"/>
                  <a:pt x="143912" y="118691"/>
                </a:cubicBezTo>
                <a:cubicBezTo>
                  <a:pt x="174574" y="99898"/>
                  <a:pt x="213148" y="81600"/>
                  <a:pt x="259636" y="63797"/>
                </a:cubicBezTo>
                <a:cubicBezTo>
                  <a:pt x="306123" y="45993"/>
                  <a:pt x="359781" y="30910"/>
                  <a:pt x="420609" y="18546"/>
                </a:cubicBezTo>
                <a:cubicBezTo>
                  <a:pt x="481438" y="6182"/>
                  <a:pt x="547460" y="0"/>
                  <a:pt x="618674"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0" name="Freeform 30"/>
          <p:cNvSpPr/>
          <p:nvPr/>
        </p:nvSpPr>
        <p:spPr>
          <a:xfrm>
            <a:off x="7563613" y="1413332"/>
            <a:ext cx="297019" cy="404069"/>
          </a:xfrm>
          <a:custGeom>
            <a:avLst/>
            <a:gdLst/>
            <a:ahLst/>
            <a:cxnLst/>
            <a:rect l="l" t="t" r="r" b="b"/>
            <a:pathLst>
              <a:path w="1424285" h="1937622">
                <a:moveTo>
                  <a:pt x="919851" y="0"/>
                </a:moveTo>
                <a:cubicBezTo>
                  <a:pt x="970295" y="0"/>
                  <a:pt x="1013320" y="1236"/>
                  <a:pt x="1048927" y="3709"/>
                </a:cubicBezTo>
                <a:cubicBezTo>
                  <a:pt x="1084534" y="6182"/>
                  <a:pt x="1112970" y="10138"/>
                  <a:pt x="1134236" y="15578"/>
                </a:cubicBezTo>
                <a:cubicBezTo>
                  <a:pt x="1155501" y="21018"/>
                  <a:pt x="1171079" y="27694"/>
                  <a:pt x="1180970" y="35607"/>
                </a:cubicBezTo>
                <a:cubicBezTo>
                  <a:pt x="1190861" y="43520"/>
                  <a:pt x="1195806" y="52916"/>
                  <a:pt x="1195806" y="63796"/>
                </a:cubicBezTo>
                <a:lnTo>
                  <a:pt x="1195806" y="1219544"/>
                </a:lnTo>
                <a:lnTo>
                  <a:pt x="1366424" y="1219544"/>
                </a:lnTo>
                <a:cubicBezTo>
                  <a:pt x="1382249" y="1219544"/>
                  <a:pt x="1395849" y="1231661"/>
                  <a:pt x="1407224" y="1255893"/>
                </a:cubicBezTo>
                <a:cubicBezTo>
                  <a:pt x="1418598" y="1280126"/>
                  <a:pt x="1424285" y="1320431"/>
                  <a:pt x="1424285" y="1376809"/>
                </a:cubicBezTo>
                <a:cubicBezTo>
                  <a:pt x="1424285" y="1427253"/>
                  <a:pt x="1419093" y="1465580"/>
                  <a:pt x="1408707" y="1491791"/>
                </a:cubicBezTo>
                <a:cubicBezTo>
                  <a:pt x="1398322" y="1518001"/>
                  <a:pt x="1384227" y="1531107"/>
                  <a:pt x="1366424" y="1531107"/>
                </a:cubicBezTo>
                <a:lnTo>
                  <a:pt x="1195806" y="1531107"/>
                </a:lnTo>
                <a:lnTo>
                  <a:pt x="1195806" y="1878276"/>
                </a:lnTo>
                <a:cubicBezTo>
                  <a:pt x="1195806" y="1888167"/>
                  <a:pt x="1192839" y="1896822"/>
                  <a:pt x="1186905" y="1904240"/>
                </a:cubicBezTo>
                <a:cubicBezTo>
                  <a:pt x="1180970" y="1911658"/>
                  <a:pt x="1170585" y="1917840"/>
                  <a:pt x="1155748" y="1922785"/>
                </a:cubicBezTo>
                <a:cubicBezTo>
                  <a:pt x="1140912" y="1927731"/>
                  <a:pt x="1121625" y="1931440"/>
                  <a:pt x="1097887" y="1933912"/>
                </a:cubicBezTo>
                <a:cubicBezTo>
                  <a:pt x="1074149" y="1936385"/>
                  <a:pt x="1043487" y="1937622"/>
                  <a:pt x="1005902" y="1937622"/>
                </a:cubicBezTo>
                <a:cubicBezTo>
                  <a:pt x="970295" y="1937622"/>
                  <a:pt x="940375" y="1936385"/>
                  <a:pt x="916142" y="1933912"/>
                </a:cubicBezTo>
                <a:cubicBezTo>
                  <a:pt x="891910" y="1931440"/>
                  <a:pt x="872622" y="1927731"/>
                  <a:pt x="858281" y="1922785"/>
                </a:cubicBezTo>
                <a:cubicBezTo>
                  <a:pt x="843939" y="1917840"/>
                  <a:pt x="834048" y="1911658"/>
                  <a:pt x="828608" y="1904240"/>
                </a:cubicBezTo>
                <a:cubicBezTo>
                  <a:pt x="823168" y="1896822"/>
                  <a:pt x="820448" y="1888167"/>
                  <a:pt x="820448" y="1878276"/>
                </a:cubicBezTo>
                <a:lnTo>
                  <a:pt x="820448" y="1531107"/>
                </a:lnTo>
                <a:lnTo>
                  <a:pt x="86051" y="1531107"/>
                </a:lnTo>
                <a:cubicBezTo>
                  <a:pt x="72204" y="1531107"/>
                  <a:pt x="59840" y="1529376"/>
                  <a:pt x="48960" y="1525914"/>
                </a:cubicBezTo>
                <a:cubicBezTo>
                  <a:pt x="38080" y="1522452"/>
                  <a:pt x="28931" y="1514540"/>
                  <a:pt x="21513" y="1502176"/>
                </a:cubicBezTo>
                <a:cubicBezTo>
                  <a:pt x="14095" y="1489812"/>
                  <a:pt x="8655" y="1472009"/>
                  <a:pt x="5193" y="1448765"/>
                </a:cubicBezTo>
                <a:cubicBezTo>
                  <a:pt x="1731" y="1425522"/>
                  <a:pt x="0" y="1394613"/>
                  <a:pt x="0" y="1356038"/>
                </a:cubicBezTo>
                <a:cubicBezTo>
                  <a:pt x="0" y="1324387"/>
                  <a:pt x="742" y="1296940"/>
                  <a:pt x="2226" y="1273697"/>
                </a:cubicBezTo>
                <a:cubicBezTo>
                  <a:pt x="3709" y="1250453"/>
                  <a:pt x="6182" y="1229435"/>
                  <a:pt x="9644" y="1210642"/>
                </a:cubicBezTo>
                <a:cubicBezTo>
                  <a:pt x="13106" y="1191850"/>
                  <a:pt x="18051" y="1174046"/>
                  <a:pt x="24480" y="1157232"/>
                </a:cubicBezTo>
                <a:cubicBezTo>
                  <a:pt x="30909" y="1140417"/>
                  <a:pt x="39069" y="1122614"/>
                  <a:pt x="48960" y="1103821"/>
                </a:cubicBezTo>
                <a:lnTo>
                  <a:pt x="645380" y="51927"/>
                </a:lnTo>
                <a:cubicBezTo>
                  <a:pt x="650325" y="43025"/>
                  <a:pt x="658732" y="35360"/>
                  <a:pt x="670601" y="28931"/>
                </a:cubicBezTo>
                <a:cubicBezTo>
                  <a:pt x="682470" y="22502"/>
                  <a:pt x="699038" y="17062"/>
                  <a:pt x="720303" y="12611"/>
                </a:cubicBezTo>
                <a:cubicBezTo>
                  <a:pt x="741568" y="8160"/>
                  <a:pt x="768521" y="4946"/>
                  <a:pt x="801161" y="2967"/>
                </a:cubicBezTo>
                <a:cubicBezTo>
                  <a:pt x="833801" y="989"/>
                  <a:pt x="873364" y="0"/>
                  <a:pt x="919851" y="0"/>
                </a:cubicBezTo>
                <a:close/>
                <a:moveTo>
                  <a:pt x="817481" y="336784"/>
                </a:moveTo>
                <a:lnTo>
                  <a:pt x="311563" y="1219544"/>
                </a:lnTo>
                <a:lnTo>
                  <a:pt x="820448" y="1219544"/>
                </a:lnTo>
                <a:lnTo>
                  <a:pt x="820448" y="336784"/>
                </a:lnTo>
                <a:lnTo>
                  <a:pt x="817481" y="336784"/>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847317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Oval 66"/>
          <p:cNvSpPr/>
          <p:nvPr/>
        </p:nvSpPr>
        <p:spPr>
          <a:xfrm>
            <a:off x="4393800" y="0"/>
            <a:ext cx="339446" cy="5114925"/>
          </a:xfrm>
          <a:prstGeom prst="ellipse">
            <a:avLst/>
          </a:prstGeom>
          <a:gradFill flip="none" rotWithShape="1">
            <a:gsLst>
              <a:gs pos="80000">
                <a:srgbClr val="09192F">
                  <a:alpha val="0"/>
                </a:srgbClr>
              </a:gs>
              <a:gs pos="20000">
                <a:srgbClr val="070C1E">
                  <a:alpha val="13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68" name="Rectangle 67"/>
          <p:cNvSpPr/>
          <p:nvPr/>
        </p:nvSpPr>
        <p:spPr>
          <a:xfrm>
            <a:off x="0" y="0"/>
            <a:ext cx="4577422" cy="514350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1100">
              <a:solidFill>
                <a:schemeClr val="tx1"/>
              </a:solidFill>
            </a:endParaRPr>
          </a:p>
        </p:txBody>
      </p:sp>
      <p:sp>
        <p:nvSpPr>
          <p:cNvPr id="174" name="Rectangle 173"/>
          <p:cNvSpPr/>
          <p:nvPr/>
        </p:nvSpPr>
        <p:spPr>
          <a:xfrm>
            <a:off x="5350772" y="803287"/>
            <a:ext cx="3620449" cy="553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038" lvl="1" indent="-173038"/>
            <a:r>
              <a:rPr lang="en-US" sz="1350" dirty="0">
                <a:solidFill>
                  <a:schemeClr val="bg2">
                    <a:lumMod val="75000"/>
                  </a:schemeClr>
                </a:solidFill>
                <a:ea typeface="ＭＳ Ｐゴシック" charset="0"/>
                <a:cs typeface="Arail"/>
              </a:rPr>
              <a:t>Customer identity</a:t>
            </a:r>
            <a:endParaRPr lang="en-ZA" sz="1350" b="1" dirty="0">
              <a:solidFill>
                <a:schemeClr val="bg2">
                  <a:lumMod val="75000"/>
                </a:schemeClr>
              </a:solidFill>
            </a:endParaRPr>
          </a:p>
        </p:txBody>
      </p:sp>
      <p:sp>
        <p:nvSpPr>
          <p:cNvPr id="33" name="Title 1"/>
          <p:cNvSpPr>
            <a:spLocks noGrp="1"/>
          </p:cNvSpPr>
          <p:nvPr>
            <p:ph type="title"/>
          </p:nvPr>
        </p:nvSpPr>
        <p:spPr/>
        <p:txBody>
          <a:bodyPr anchor="ctr"/>
          <a:lstStyle/>
          <a:p>
            <a:r>
              <a:rPr lang="en-ZA" dirty="0">
                <a:latin typeface="+mn-lt"/>
                <a:cs typeface="Arial" panose="020B0604020202020204" pitchFamily="34" charset="0"/>
              </a:rPr>
              <a:t>Respondent Selection</a:t>
            </a:r>
          </a:p>
        </p:txBody>
      </p:sp>
      <p:sp>
        <p:nvSpPr>
          <p:cNvPr id="34" name="Text Placeholder 2"/>
          <p:cNvSpPr>
            <a:spLocks noGrp="1"/>
          </p:cNvSpPr>
          <p:nvPr>
            <p:ph type="body" sz="quarter" idx="13"/>
          </p:nvPr>
        </p:nvSpPr>
        <p:spPr/>
        <p:txBody>
          <a:bodyPr anchor="ctr"/>
          <a:lstStyle/>
          <a:p>
            <a:r>
              <a:rPr lang="en-ZA" dirty="0">
                <a:cs typeface="Arial" panose="020B0604020202020204" pitchFamily="34" charset="0"/>
              </a:rPr>
              <a:t>About the research</a:t>
            </a:r>
          </a:p>
        </p:txBody>
      </p:sp>
      <p:sp>
        <p:nvSpPr>
          <p:cNvPr id="8" name="Rectangle 7"/>
          <p:cNvSpPr/>
          <p:nvPr/>
        </p:nvSpPr>
        <p:spPr>
          <a:xfrm>
            <a:off x="4748722" y="146079"/>
            <a:ext cx="4222500" cy="553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b="1" dirty="0">
                <a:solidFill>
                  <a:schemeClr val="tx2"/>
                </a:solidFill>
                <a:ea typeface="ＭＳ Ｐゴシック" charset="0"/>
                <a:cs typeface="Arail"/>
              </a:rPr>
              <a:t>Interviews  only completed if the following is confirmed at the start of the interview:</a:t>
            </a:r>
          </a:p>
          <a:p>
            <a:endParaRPr lang="en-ZA" b="1" dirty="0">
              <a:solidFill>
                <a:schemeClr val="tx2"/>
              </a:solidFill>
            </a:endParaRPr>
          </a:p>
        </p:txBody>
      </p:sp>
      <p:grpSp>
        <p:nvGrpSpPr>
          <p:cNvPr id="47" name="Group 46"/>
          <p:cNvGrpSpPr>
            <a:grpSpLocks noChangeAspect="1"/>
          </p:cNvGrpSpPr>
          <p:nvPr/>
        </p:nvGrpSpPr>
        <p:grpSpPr>
          <a:xfrm>
            <a:off x="4815300" y="823455"/>
            <a:ext cx="519190" cy="519190"/>
            <a:chOff x="1382806" y="3668806"/>
            <a:chExt cx="3025588" cy="3025588"/>
          </a:xfrm>
        </p:grpSpPr>
        <p:sp>
          <p:nvSpPr>
            <p:cNvPr id="48" name="Rectangle 47"/>
            <p:cNvSpPr/>
            <p:nvPr/>
          </p:nvSpPr>
          <p:spPr>
            <a:xfrm>
              <a:off x="1382806" y="3668806"/>
              <a:ext cx="3025588" cy="3025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9" name="Freeform 36"/>
            <p:cNvSpPr/>
            <p:nvPr/>
          </p:nvSpPr>
          <p:spPr>
            <a:xfrm>
              <a:off x="2338093" y="4265700"/>
              <a:ext cx="1180970" cy="1933171"/>
            </a:xfrm>
            <a:custGeom>
              <a:avLst/>
              <a:gdLst/>
              <a:ahLst/>
              <a:cxnLst/>
              <a:rect l="l" t="t" r="r" b="b"/>
              <a:pathLst>
                <a:path w="1180970" h="1933171">
                  <a:moveTo>
                    <a:pt x="634994" y="0"/>
                  </a:moveTo>
                  <a:cubicBezTo>
                    <a:pt x="672579" y="0"/>
                    <a:pt x="702993" y="742"/>
                    <a:pt x="726237" y="2226"/>
                  </a:cubicBezTo>
                  <a:cubicBezTo>
                    <a:pt x="749481" y="3709"/>
                    <a:pt x="767037" y="6182"/>
                    <a:pt x="778906" y="9644"/>
                  </a:cubicBezTo>
                  <a:cubicBezTo>
                    <a:pt x="790775" y="13106"/>
                    <a:pt x="798688" y="17804"/>
                    <a:pt x="802644" y="23738"/>
                  </a:cubicBezTo>
                  <a:cubicBezTo>
                    <a:pt x="806600" y="29673"/>
                    <a:pt x="808579" y="37091"/>
                    <a:pt x="808579" y="45993"/>
                  </a:cubicBezTo>
                  <a:lnTo>
                    <a:pt x="808579" y="1631994"/>
                  </a:lnTo>
                  <a:lnTo>
                    <a:pt x="1121624" y="1631994"/>
                  </a:lnTo>
                  <a:cubicBezTo>
                    <a:pt x="1130526" y="1631994"/>
                    <a:pt x="1138686" y="1634714"/>
                    <a:pt x="1146104" y="1640154"/>
                  </a:cubicBezTo>
                  <a:cubicBezTo>
                    <a:pt x="1153523" y="1645594"/>
                    <a:pt x="1159952" y="1654248"/>
                    <a:pt x="1165392" y="1666117"/>
                  </a:cubicBezTo>
                  <a:cubicBezTo>
                    <a:pt x="1170832" y="1677986"/>
                    <a:pt x="1174788" y="1693564"/>
                    <a:pt x="1177261" y="1712852"/>
                  </a:cubicBezTo>
                  <a:cubicBezTo>
                    <a:pt x="1179733" y="1732139"/>
                    <a:pt x="1180970" y="1756124"/>
                    <a:pt x="1180970" y="1784808"/>
                  </a:cubicBezTo>
                  <a:cubicBezTo>
                    <a:pt x="1180970" y="1812502"/>
                    <a:pt x="1179486" y="1835993"/>
                    <a:pt x="1176519" y="1855280"/>
                  </a:cubicBezTo>
                  <a:cubicBezTo>
                    <a:pt x="1173552" y="1874567"/>
                    <a:pt x="1169348" y="1889898"/>
                    <a:pt x="1163908" y="1901273"/>
                  </a:cubicBezTo>
                  <a:cubicBezTo>
                    <a:pt x="1158468" y="1912647"/>
                    <a:pt x="1152286" y="1920807"/>
                    <a:pt x="1145363" y="1925753"/>
                  </a:cubicBezTo>
                  <a:cubicBezTo>
                    <a:pt x="1138439" y="1930698"/>
                    <a:pt x="1130526" y="1933171"/>
                    <a:pt x="1121624" y="1933171"/>
                  </a:cubicBezTo>
                  <a:lnTo>
                    <a:pt x="62312" y="1933171"/>
                  </a:lnTo>
                  <a:cubicBezTo>
                    <a:pt x="54400" y="1933171"/>
                    <a:pt x="46982" y="1930698"/>
                    <a:pt x="40058" y="1925753"/>
                  </a:cubicBezTo>
                  <a:cubicBezTo>
                    <a:pt x="33134" y="1920807"/>
                    <a:pt x="26953" y="1912647"/>
                    <a:pt x="21513" y="1901273"/>
                  </a:cubicBezTo>
                  <a:cubicBezTo>
                    <a:pt x="16073" y="1889898"/>
                    <a:pt x="11869" y="1874567"/>
                    <a:pt x="8902" y="1855280"/>
                  </a:cubicBezTo>
                  <a:cubicBezTo>
                    <a:pt x="5934" y="1835993"/>
                    <a:pt x="4451" y="1812502"/>
                    <a:pt x="4451" y="1784808"/>
                  </a:cubicBezTo>
                  <a:cubicBezTo>
                    <a:pt x="4451" y="1756124"/>
                    <a:pt x="5687" y="1732139"/>
                    <a:pt x="8160" y="1712852"/>
                  </a:cubicBezTo>
                  <a:cubicBezTo>
                    <a:pt x="10633" y="1693564"/>
                    <a:pt x="14589" y="1677986"/>
                    <a:pt x="20029" y="1666117"/>
                  </a:cubicBezTo>
                  <a:cubicBezTo>
                    <a:pt x="25469" y="1654248"/>
                    <a:pt x="31651" y="1645594"/>
                    <a:pt x="38574" y="1640154"/>
                  </a:cubicBezTo>
                  <a:cubicBezTo>
                    <a:pt x="45498" y="1634714"/>
                    <a:pt x="53411" y="1631994"/>
                    <a:pt x="62312" y="1631994"/>
                  </a:cubicBezTo>
                  <a:lnTo>
                    <a:pt x="419867" y="1631994"/>
                  </a:lnTo>
                  <a:lnTo>
                    <a:pt x="419867" y="382777"/>
                  </a:lnTo>
                  <a:lnTo>
                    <a:pt x="111272" y="553394"/>
                  </a:lnTo>
                  <a:cubicBezTo>
                    <a:pt x="88523" y="564274"/>
                    <a:pt x="69978" y="570951"/>
                    <a:pt x="55636" y="573423"/>
                  </a:cubicBezTo>
                  <a:cubicBezTo>
                    <a:pt x="41294" y="575896"/>
                    <a:pt x="29920" y="572929"/>
                    <a:pt x="21513" y="564522"/>
                  </a:cubicBezTo>
                  <a:cubicBezTo>
                    <a:pt x="13105" y="556114"/>
                    <a:pt x="7418" y="541525"/>
                    <a:pt x="4451" y="520755"/>
                  </a:cubicBezTo>
                  <a:cubicBezTo>
                    <a:pt x="1484" y="499984"/>
                    <a:pt x="0" y="470806"/>
                    <a:pt x="0" y="433220"/>
                  </a:cubicBezTo>
                  <a:cubicBezTo>
                    <a:pt x="0" y="409482"/>
                    <a:pt x="494" y="389948"/>
                    <a:pt x="1484" y="374617"/>
                  </a:cubicBezTo>
                  <a:cubicBezTo>
                    <a:pt x="2473" y="359286"/>
                    <a:pt x="4945" y="346181"/>
                    <a:pt x="8902" y="335301"/>
                  </a:cubicBezTo>
                  <a:cubicBezTo>
                    <a:pt x="12858" y="324421"/>
                    <a:pt x="18298" y="315519"/>
                    <a:pt x="25222" y="308595"/>
                  </a:cubicBezTo>
                  <a:cubicBezTo>
                    <a:pt x="32145" y="301672"/>
                    <a:pt x="41542" y="294254"/>
                    <a:pt x="53411" y="286341"/>
                  </a:cubicBezTo>
                  <a:lnTo>
                    <a:pt x="465860" y="19288"/>
                  </a:lnTo>
                  <a:cubicBezTo>
                    <a:pt x="470805" y="15331"/>
                    <a:pt x="476987" y="12117"/>
                    <a:pt x="484405" y="9644"/>
                  </a:cubicBezTo>
                  <a:cubicBezTo>
                    <a:pt x="491823" y="7171"/>
                    <a:pt x="501467" y="5193"/>
                    <a:pt x="513336" y="3709"/>
                  </a:cubicBezTo>
                  <a:cubicBezTo>
                    <a:pt x="525205" y="2226"/>
                    <a:pt x="540783" y="1237"/>
                    <a:pt x="560070" y="742"/>
                  </a:cubicBezTo>
                  <a:cubicBezTo>
                    <a:pt x="579358" y="248"/>
                    <a:pt x="604332" y="0"/>
                    <a:pt x="6349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0" name="Freeform 37"/>
            <p:cNvSpPr/>
            <p:nvPr/>
          </p:nvSpPr>
          <p:spPr>
            <a:xfrm>
              <a:off x="2361975" y="4296064"/>
              <a:ext cx="2046419" cy="2398330"/>
            </a:xfrm>
            <a:custGeom>
              <a:avLst/>
              <a:gdLst>
                <a:gd name="connsiteX0" fmla="*/ 395986 w 2046419"/>
                <a:gd name="connsiteY0" fmla="*/ 352414 h 2398330"/>
                <a:gd name="connsiteX1" fmla="*/ 395987 w 2046419"/>
                <a:gd name="connsiteY1" fmla="*/ 879025 h 2398330"/>
                <a:gd name="connsiteX2" fmla="*/ 0 w 2046419"/>
                <a:gd name="connsiteY2" fmla="*/ 535520 h 2398330"/>
                <a:gd name="connsiteX3" fmla="*/ 12468 w 2046419"/>
                <a:gd name="connsiteY3" fmla="*/ 542690 h 2398330"/>
                <a:gd name="connsiteX4" fmla="*/ 31755 w 2046419"/>
                <a:gd name="connsiteY4" fmla="*/ 543060 h 2398330"/>
                <a:gd name="connsiteX5" fmla="*/ 87391 w 2046419"/>
                <a:gd name="connsiteY5" fmla="*/ 523032 h 2398330"/>
                <a:gd name="connsiteX6" fmla="*/ 780529 w 2046419"/>
                <a:gd name="connsiteY6" fmla="*/ 0 h 2398330"/>
                <a:gd name="connsiteX7" fmla="*/ 2046419 w 2046419"/>
                <a:gd name="connsiteY7" fmla="*/ 1098117 h 2398330"/>
                <a:gd name="connsiteX8" fmla="*/ 2046419 w 2046419"/>
                <a:gd name="connsiteY8" fmla="*/ 2398330 h 2398330"/>
                <a:gd name="connsiteX9" fmla="*/ 599559 w 2046419"/>
                <a:gd name="connsiteY9" fmla="*/ 2398330 h 2398330"/>
                <a:gd name="connsiteX10" fmla="*/ 22023 w 2046419"/>
                <a:gd name="connsiteY10" fmla="*/ 1897337 h 2398330"/>
                <a:gd name="connsiteX11" fmla="*/ 38430 w 2046419"/>
                <a:gd name="connsiteY11" fmla="*/ 1902806 h 2398330"/>
                <a:gd name="connsiteX12" fmla="*/ 1097742 w 2046419"/>
                <a:gd name="connsiteY12" fmla="*/ 1902806 h 2398330"/>
                <a:gd name="connsiteX13" fmla="*/ 1121481 w 2046419"/>
                <a:gd name="connsiteY13" fmla="*/ 1895388 h 2398330"/>
                <a:gd name="connsiteX14" fmla="*/ 1140026 w 2046419"/>
                <a:gd name="connsiteY14" fmla="*/ 1870908 h 2398330"/>
                <a:gd name="connsiteX15" fmla="*/ 1152637 w 2046419"/>
                <a:gd name="connsiteY15" fmla="*/ 1824915 h 2398330"/>
                <a:gd name="connsiteX16" fmla="*/ 1157088 w 2046419"/>
                <a:gd name="connsiteY16" fmla="*/ 1754443 h 2398330"/>
                <a:gd name="connsiteX17" fmla="*/ 1153379 w 2046419"/>
                <a:gd name="connsiteY17" fmla="*/ 1682487 h 2398330"/>
                <a:gd name="connsiteX18" fmla="*/ 1141510 w 2046419"/>
                <a:gd name="connsiteY18" fmla="*/ 1635752 h 2398330"/>
                <a:gd name="connsiteX19" fmla="*/ 1122222 w 2046419"/>
                <a:gd name="connsiteY19" fmla="*/ 1609789 h 2398330"/>
                <a:gd name="connsiteX20" fmla="*/ 1097742 w 2046419"/>
                <a:gd name="connsiteY20" fmla="*/ 1601629 h 2398330"/>
                <a:gd name="connsiteX21" fmla="*/ 784697 w 2046419"/>
                <a:gd name="connsiteY21" fmla="*/ 1601629 h 2398330"/>
                <a:gd name="connsiteX22" fmla="*/ 784697 w 2046419"/>
                <a:gd name="connsiteY22" fmla="*/ 15628 h 2398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46419" h="2398330">
                  <a:moveTo>
                    <a:pt x="395986" y="352414"/>
                  </a:moveTo>
                  <a:lnTo>
                    <a:pt x="395987" y="879025"/>
                  </a:lnTo>
                  <a:lnTo>
                    <a:pt x="0" y="535520"/>
                  </a:lnTo>
                  <a:lnTo>
                    <a:pt x="12468" y="542690"/>
                  </a:lnTo>
                  <a:cubicBezTo>
                    <a:pt x="18154" y="544173"/>
                    <a:pt x="24585" y="544297"/>
                    <a:pt x="31755" y="543060"/>
                  </a:cubicBezTo>
                  <a:cubicBezTo>
                    <a:pt x="46097" y="540588"/>
                    <a:pt x="64642" y="533911"/>
                    <a:pt x="87391" y="523032"/>
                  </a:cubicBezTo>
                  <a:close/>
                  <a:moveTo>
                    <a:pt x="780529" y="0"/>
                  </a:moveTo>
                  <a:lnTo>
                    <a:pt x="2046419" y="1098117"/>
                  </a:lnTo>
                  <a:lnTo>
                    <a:pt x="2046419" y="2398330"/>
                  </a:lnTo>
                  <a:lnTo>
                    <a:pt x="599559" y="2398330"/>
                  </a:lnTo>
                  <a:lnTo>
                    <a:pt x="22023" y="1897337"/>
                  </a:lnTo>
                  <a:lnTo>
                    <a:pt x="38430" y="1902806"/>
                  </a:lnTo>
                  <a:lnTo>
                    <a:pt x="1097742" y="1902806"/>
                  </a:lnTo>
                  <a:cubicBezTo>
                    <a:pt x="1106644" y="1902806"/>
                    <a:pt x="1114557" y="1900333"/>
                    <a:pt x="1121481" y="1895388"/>
                  </a:cubicBezTo>
                  <a:cubicBezTo>
                    <a:pt x="1128404" y="1890442"/>
                    <a:pt x="1134586" y="1882282"/>
                    <a:pt x="1140026" y="1870908"/>
                  </a:cubicBezTo>
                  <a:cubicBezTo>
                    <a:pt x="1145466" y="1859533"/>
                    <a:pt x="1149670" y="1844202"/>
                    <a:pt x="1152637" y="1824915"/>
                  </a:cubicBezTo>
                  <a:cubicBezTo>
                    <a:pt x="1155604" y="1805628"/>
                    <a:pt x="1157088" y="1782137"/>
                    <a:pt x="1157088" y="1754443"/>
                  </a:cubicBezTo>
                  <a:cubicBezTo>
                    <a:pt x="1157088" y="1725759"/>
                    <a:pt x="1155851" y="1701774"/>
                    <a:pt x="1153379" y="1682487"/>
                  </a:cubicBezTo>
                  <a:cubicBezTo>
                    <a:pt x="1150906" y="1663199"/>
                    <a:pt x="1146950" y="1647621"/>
                    <a:pt x="1141510" y="1635752"/>
                  </a:cubicBezTo>
                  <a:cubicBezTo>
                    <a:pt x="1136070" y="1623883"/>
                    <a:pt x="1129641" y="1615229"/>
                    <a:pt x="1122222" y="1609789"/>
                  </a:cubicBezTo>
                  <a:cubicBezTo>
                    <a:pt x="1114804" y="1604349"/>
                    <a:pt x="1106644" y="1601629"/>
                    <a:pt x="1097742" y="1601629"/>
                  </a:cubicBezTo>
                  <a:lnTo>
                    <a:pt x="784697" y="1601629"/>
                  </a:lnTo>
                  <a:lnTo>
                    <a:pt x="784697" y="15628"/>
                  </a:lnTo>
                  <a:close/>
                </a:path>
              </a:pathLst>
            </a:cu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51" name="Group 50"/>
          <p:cNvGrpSpPr>
            <a:grpSpLocks noChangeAspect="1"/>
          </p:cNvGrpSpPr>
          <p:nvPr/>
        </p:nvGrpSpPr>
        <p:grpSpPr>
          <a:xfrm>
            <a:off x="4815300" y="1596045"/>
            <a:ext cx="519190" cy="519190"/>
            <a:chOff x="1382807" y="174388"/>
            <a:chExt cx="3025589" cy="3025589"/>
          </a:xfrm>
        </p:grpSpPr>
        <p:sp>
          <p:nvSpPr>
            <p:cNvPr id="52" name="Rectangle 51"/>
            <p:cNvSpPr/>
            <p:nvPr/>
          </p:nvSpPr>
          <p:spPr>
            <a:xfrm>
              <a:off x="1382807" y="174388"/>
              <a:ext cx="3025588" cy="302558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53" name="Freeform 33"/>
            <p:cNvSpPr/>
            <p:nvPr/>
          </p:nvSpPr>
          <p:spPr>
            <a:xfrm>
              <a:off x="2249080" y="750510"/>
              <a:ext cx="1287791" cy="1953942"/>
            </a:xfrm>
            <a:custGeom>
              <a:avLst/>
              <a:gdLst/>
              <a:ahLst/>
              <a:cxnLst/>
              <a:rect l="l" t="t" r="r" b="b"/>
              <a:pathLst>
                <a:path w="1287791" h="1953942">
                  <a:moveTo>
                    <a:pt x="615707" y="0"/>
                  </a:moveTo>
                  <a:cubicBezTo>
                    <a:pt x="715605" y="0"/>
                    <a:pt x="802891" y="12611"/>
                    <a:pt x="877568" y="37833"/>
                  </a:cubicBezTo>
                  <a:cubicBezTo>
                    <a:pt x="952244" y="63055"/>
                    <a:pt x="1014309" y="98167"/>
                    <a:pt x="1063763" y="143171"/>
                  </a:cubicBezTo>
                  <a:cubicBezTo>
                    <a:pt x="1113217" y="188174"/>
                    <a:pt x="1150061" y="241585"/>
                    <a:pt x="1174294" y="303403"/>
                  </a:cubicBezTo>
                  <a:cubicBezTo>
                    <a:pt x="1198526" y="365221"/>
                    <a:pt x="1210642" y="431737"/>
                    <a:pt x="1210642" y="502951"/>
                  </a:cubicBezTo>
                  <a:cubicBezTo>
                    <a:pt x="1210642" y="565264"/>
                    <a:pt x="1204708" y="626587"/>
                    <a:pt x="1192839" y="686921"/>
                  </a:cubicBezTo>
                  <a:cubicBezTo>
                    <a:pt x="1180970" y="747256"/>
                    <a:pt x="1156243" y="812288"/>
                    <a:pt x="1118657" y="882019"/>
                  </a:cubicBezTo>
                  <a:cubicBezTo>
                    <a:pt x="1081072" y="951749"/>
                    <a:pt x="1028156" y="1028898"/>
                    <a:pt x="959909" y="1113465"/>
                  </a:cubicBezTo>
                  <a:cubicBezTo>
                    <a:pt x="891662" y="1198032"/>
                    <a:pt x="801161" y="1296199"/>
                    <a:pt x="688405" y="1407966"/>
                  </a:cubicBezTo>
                  <a:lnTo>
                    <a:pt x="464376" y="1637928"/>
                  </a:lnTo>
                  <a:lnTo>
                    <a:pt x="1221028" y="1637928"/>
                  </a:lnTo>
                  <a:cubicBezTo>
                    <a:pt x="1230919" y="1637928"/>
                    <a:pt x="1240068" y="1640896"/>
                    <a:pt x="1248475" y="1646830"/>
                  </a:cubicBezTo>
                  <a:cubicBezTo>
                    <a:pt x="1256882" y="1652765"/>
                    <a:pt x="1264053" y="1661914"/>
                    <a:pt x="1269988" y="1674277"/>
                  </a:cubicBezTo>
                  <a:cubicBezTo>
                    <a:pt x="1275922" y="1686641"/>
                    <a:pt x="1280373" y="1702961"/>
                    <a:pt x="1283340" y="1723237"/>
                  </a:cubicBezTo>
                  <a:cubicBezTo>
                    <a:pt x="1286308" y="1743513"/>
                    <a:pt x="1287791" y="1767499"/>
                    <a:pt x="1287791" y="1795193"/>
                  </a:cubicBezTo>
                  <a:cubicBezTo>
                    <a:pt x="1287791" y="1823877"/>
                    <a:pt x="1286555" y="1848357"/>
                    <a:pt x="1284082" y="1868633"/>
                  </a:cubicBezTo>
                  <a:cubicBezTo>
                    <a:pt x="1281609" y="1888909"/>
                    <a:pt x="1277900" y="1905476"/>
                    <a:pt x="1272955" y="1918335"/>
                  </a:cubicBezTo>
                  <a:cubicBezTo>
                    <a:pt x="1268010" y="1931193"/>
                    <a:pt x="1261580" y="1940342"/>
                    <a:pt x="1253668" y="1945782"/>
                  </a:cubicBezTo>
                  <a:cubicBezTo>
                    <a:pt x="1245755" y="1951222"/>
                    <a:pt x="1236853" y="1953942"/>
                    <a:pt x="1226962" y="1953942"/>
                  </a:cubicBezTo>
                  <a:lnTo>
                    <a:pt x="123141" y="1953942"/>
                  </a:lnTo>
                  <a:cubicBezTo>
                    <a:pt x="101382" y="1953942"/>
                    <a:pt x="82589" y="1951963"/>
                    <a:pt x="66764" y="1948007"/>
                  </a:cubicBezTo>
                  <a:cubicBezTo>
                    <a:pt x="50938" y="1944051"/>
                    <a:pt x="38080" y="1936385"/>
                    <a:pt x="28189" y="1925011"/>
                  </a:cubicBezTo>
                  <a:cubicBezTo>
                    <a:pt x="18298" y="1913636"/>
                    <a:pt x="11127" y="1897069"/>
                    <a:pt x="6676" y="1875309"/>
                  </a:cubicBezTo>
                  <a:cubicBezTo>
                    <a:pt x="2226" y="1853549"/>
                    <a:pt x="0" y="1825360"/>
                    <a:pt x="0" y="1790742"/>
                  </a:cubicBezTo>
                  <a:cubicBezTo>
                    <a:pt x="0" y="1758103"/>
                    <a:pt x="1484" y="1730161"/>
                    <a:pt x="4451" y="1706917"/>
                  </a:cubicBezTo>
                  <a:cubicBezTo>
                    <a:pt x="7418" y="1683674"/>
                    <a:pt x="12858" y="1662903"/>
                    <a:pt x="20771" y="1644605"/>
                  </a:cubicBezTo>
                  <a:cubicBezTo>
                    <a:pt x="28684" y="1626307"/>
                    <a:pt x="38822" y="1608503"/>
                    <a:pt x="51185" y="1591194"/>
                  </a:cubicBezTo>
                  <a:cubicBezTo>
                    <a:pt x="63549" y="1573885"/>
                    <a:pt x="79622" y="1554845"/>
                    <a:pt x="99403" y="1534074"/>
                  </a:cubicBezTo>
                  <a:lnTo>
                    <a:pt x="431737" y="1178003"/>
                  </a:lnTo>
                  <a:cubicBezTo>
                    <a:pt x="498005" y="1108767"/>
                    <a:pt x="551416" y="1045713"/>
                    <a:pt x="591969" y="988840"/>
                  </a:cubicBezTo>
                  <a:cubicBezTo>
                    <a:pt x="632521" y="931968"/>
                    <a:pt x="664172" y="880041"/>
                    <a:pt x="686921" y="833059"/>
                  </a:cubicBezTo>
                  <a:cubicBezTo>
                    <a:pt x="709670" y="786077"/>
                    <a:pt x="725248" y="742805"/>
                    <a:pt x="733655" y="703241"/>
                  </a:cubicBezTo>
                  <a:cubicBezTo>
                    <a:pt x="742063" y="663678"/>
                    <a:pt x="746266" y="626092"/>
                    <a:pt x="746266" y="590485"/>
                  </a:cubicBezTo>
                  <a:cubicBezTo>
                    <a:pt x="746266" y="557845"/>
                    <a:pt x="741074" y="526936"/>
                    <a:pt x="730688" y="497758"/>
                  </a:cubicBezTo>
                  <a:cubicBezTo>
                    <a:pt x="720303" y="468580"/>
                    <a:pt x="704972" y="443111"/>
                    <a:pt x="684696" y="421351"/>
                  </a:cubicBezTo>
                  <a:cubicBezTo>
                    <a:pt x="664419" y="399591"/>
                    <a:pt x="638950" y="382530"/>
                    <a:pt x="608289" y="370166"/>
                  </a:cubicBezTo>
                  <a:cubicBezTo>
                    <a:pt x="577627" y="357802"/>
                    <a:pt x="541525" y="351621"/>
                    <a:pt x="499984" y="351621"/>
                  </a:cubicBezTo>
                  <a:cubicBezTo>
                    <a:pt x="441627" y="351621"/>
                    <a:pt x="389948" y="359039"/>
                    <a:pt x="344944" y="373875"/>
                  </a:cubicBezTo>
                  <a:cubicBezTo>
                    <a:pt x="299941" y="388711"/>
                    <a:pt x="260377" y="405279"/>
                    <a:pt x="226254" y="423577"/>
                  </a:cubicBezTo>
                  <a:cubicBezTo>
                    <a:pt x="192130" y="441875"/>
                    <a:pt x="163694" y="458689"/>
                    <a:pt x="140945" y="474020"/>
                  </a:cubicBezTo>
                  <a:cubicBezTo>
                    <a:pt x="118196" y="489351"/>
                    <a:pt x="100392" y="497017"/>
                    <a:pt x="87534" y="497017"/>
                  </a:cubicBezTo>
                  <a:cubicBezTo>
                    <a:pt x="78633" y="497017"/>
                    <a:pt x="70967" y="494049"/>
                    <a:pt x="64538" y="488115"/>
                  </a:cubicBezTo>
                  <a:cubicBezTo>
                    <a:pt x="58109" y="482180"/>
                    <a:pt x="52916" y="472289"/>
                    <a:pt x="48960" y="458442"/>
                  </a:cubicBezTo>
                  <a:cubicBezTo>
                    <a:pt x="45004" y="444595"/>
                    <a:pt x="41789" y="426049"/>
                    <a:pt x="39316" y="402806"/>
                  </a:cubicBezTo>
                  <a:cubicBezTo>
                    <a:pt x="36844" y="379562"/>
                    <a:pt x="35607" y="351126"/>
                    <a:pt x="35607" y="317497"/>
                  </a:cubicBezTo>
                  <a:cubicBezTo>
                    <a:pt x="35607" y="294748"/>
                    <a:pt x="36349" y="275708"/>
                    <a:pt x="37833" y="260377"/>
                  </a:cubicBezTo>
                  <a:cubicBezTo>
                    <a:pt x="39316" y="245047"/>
                    <a:pt x="41542" y="231694"/>
                    <a:pt x="44509" y="220319"/>
                  </a:cubicBezTo>
                  <a:cubicBezTo>
                    <a:pt x="47476" y="208945"/>
                    <a:pt x="51433" y="199054"/>
                    <a:pt x="56378" y="190647"/>
                  </a:cubicBezTo>
                  <a:cubicBezTo>
                    <a:pt x="61324" y="182240"/>
                    <a:pt x="69978" y="172101"/>
                    <a:pt x="82342" y="160232"/>
                  </a:cubicBezTo>
                  <a:cubicBezTo>
                    <a:pt x="94705" y="148363"/>
                    <a:pt x="117454" y="133280"/>
                    <a:pt x="150589" y="114982"/>
                  </a:cubicBezTo>
                  <a:cubicBezTo>
                    <a:pt x="183723" y="96684"/>
                    <a:pt x="224523" y="78880"/>
                    <a:pt x="272988" y="61571"/>
                  </a:cubicBezTo>
                  <a:cubicBezTo>
                    <a:pt x="321453" y="44262"/>
                    <a:pt x="374864" y="29673"/>
                    <a:pt x="433220" y="17804"/>
                  </a:cubicBezTo>
                  <a:cubicBezTo>
                    <a:pt x="491576" y="5935"/>
                    <a:pt x="552405" y="0"/>
                    <a:pt x="61570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4" name="TextBox 12"/>
            <p:cNvSpPr txBox="1"/>
            <p:nvPr/>
          </p:nvSpPr>
          <p:spPr>
            <a:xfrm>
              <a:off x="2292711" y="898530"/>
              <a:ext cx="2115685" cy="2301447"/>
            </a:xfrm>
            <a:custGeom>
              <a:avLst/>
              <a:gdLst>
                <a:gd name="connsiteX0" fmla="*/ 456353 w 2115685"/>
                <a:gd name="connsiteY0" fmla="*/ 203601 h 2301447"/>
                <a:gd name="connsiteX1" fmla="*/ 564658 w 2115685"/>
                <a:gd name="connsiteY1" fmla="*/ 222146 h 2301447"/>
                <a:gd name="connsiteX2" fmla="*/ 641065 w 2115685"/>
                <a:gd name="connsiteY2" fmla="*/ 273331 h 2301447"/>
                <a:gd name="connsiteX3" fmla="*/ 687057 w 2115685"/>
                <a:gd name="connsiteY3" fmla="*/ 349738 h 2301447"/>
                <a:gd name="connsiteX4" fmla="*/ 702635 w 2115685"/>
                <a:gd name="connsiteY4" fmla="*/ 442465 h 2301447"/>
                <a:gd name="connsiteX5" fmla="*/ 690024 w 2115685"/>
                <a:gd name="connsiteY5" fmla="*/ 555221 h 2301447"/>
                <a:gd name="connsiteX6" fmla="*/ 643290 w 2115685"/>
                <a:gd name="connsiteY6" fmla="*/ 685039 h 2301447"/>
                <a:gd name="connsiteX7" fmla="*/ 602490 w 2115685"/>
                <a:gd name="connsiteY7" fmla="*/ 759221 h 2301447"/>
                <a:gd name="connsiteX8" fmla="*/ 567532 w 2115685"/>
                <a:gd name="connsiteY8" fmla="*/ 811898 h 2301447"/>
                <a:gd name="connsiteX9" fmla="*/ 25852 w 2115685"/>
                <a:gd name="connsiteY9" fmla="*/ 342009 h 2301447"/>
                <a:gd name="connsiteX10" fmla="*/ 43903 w 2115685"/>
                <a:gd name="connsiteY10" fmla="*/ 348997 h 2301447"/>
                <a:gd name="connsiteX11" fmla="*/ 97314 w 2115685"/>
                <a:gd name="connsiteY11" fmla="*/ 326000 h 2301447"/>
                <a:gd name="connsiteX12" fmla="*/ 182623 w 2115685"/>
                <a:gd name="connsiteY12" fmla="*/ 275557 h 2301447"/>
                <a:gd name="connsiteX13" fmla="*/ 301313 w 2115685"/>
                <a:gd name="connsiteY13" fmla="*/ 225855 h 2301447"/>
                <a:gd name="connsiteX14" fmla="*/ 456353 w 2115685"/>
                <a:gd name="connsiteY14" fmla="*/ 203601 h 2301447"/>
                <a:gd name="connsiteX15" fmla="*/ 1024383 w 2115685"/>
                <a:gd name="connsiteY15" fmla="*/ 0 h 2301447"/>
                <a:gd name="connsiteX16" fmla="*/ 2115685 w 2115685"/>
                <a:gd name="connsiteY16" fmla="*/ 946668 h 2301447"/>
                <a:gd name="connsiteX17" fmla="*/ 2115685 w 2115685"/>
                <a:gd name="connsiteY17" fmla="*/ 2301447 h 2301447"/>
                <a:gd name="connsiteX18" fmla="*/ 593970 w 2115685"/>
                <a:gd name="connsiteY18" fmla="*/ 2301447 h 2301447"/>
                <a:gd name="connsiteX19" fmla="*/ 0 w 2115685"/>
                <a:gd name="connsiteY19" fmla="*/ 1786198 h 2301447"/>
                <a:gd name="connsiteX20" fmla="*/ 23133 w 2115685"/>
                <a:gd name="connsiteY20" fmla="*/ 1799988 h 2301447"/>
                <a:gd name="connsiteX21" fmla="*/ 79510 w 2115685"/>
                <a:gd name="connsiteY21" fmla="*/ 1805923 h 2301447"/>
                <a:gd name="connsiteX22" fmla="*/ 1183331 w 2115685"/>
                <a:gd name="connsiteY22" fmla="*/ 1805923 h 2301447"/>
                <a:gd name="connsiteX23" fmla="*/ 1210037 w 2115685"/>
                <a:gd name="connsiteY23" fmla="*/ 1797763 h 2301447"/>
                <a:gd name="connsiteX24" fmla="*/ 1229324 w 2115685"/>
                <a:gd name="connsiteY24" fmla="*/ 1770316 h 2301447"/>
                <a:gd name="connsiteX25" fmla="*/ 1240451 w 2115685"/>
                <a:gd name="connsiteY25" fmla="*/ 1720614 h 2301447"/>
                <a:gd name="connsiteX26" fmla="*/ 1244160 w 2115685"/>
                <a:gd name="connsiteY26" fmla="*/ 1647174 h 2301447"/>
                <a:gd name="connsiteX27" fmla="*/ 1239709 w 2115685"/>
                <a:gd name="connsiteY27" fmla="*/ 1575218 h 2301447"/>
                <a:gd name="connsiteX28" fmla="*/ 1226357 w 2115685"/>
                <a:gd name="connsiteY28" fmla="*/ 1526258 h 2301447"/>
                <a:gd name="connsiteX29" fmla="*/ 1204844 w 2115685"/>
                <a:gd name="connsiteY29" fmla="*/ 1498811 h 2301447"/>
                <a:gd name="connsiteX30" fmla="*/ 1177397 w 2115685"/>
                <a:gd name="connsiteY30" fmla="*/ 1489909 h 2301447"/>
                <a:gd name="connsiteX31" fmla="*/ 420745 w 2115685"/>
                <a:gd name="connsiteY31" fmla="*/ 1489909 h 2301447"/>
                <a:gd name="connsiteX32" fmla="*/ 644774 w 2115685"/>
                <a:gd name="connsiteY32" fmla="*/ 1259947 h 2301447"/>
                <a:gd name="connsiteX33" fmla="*/ 916278 w 2115685"/>
                <a:gd name="connsiteY33" fmla="*/ 965446 h 2301447"/>
                <a:gd name="connsiteX34" fmla="*/ 1075026 w 2115685"/>
                <a:gd name="connsiteY34" fmla="*/ 734000 h 2301447"/>
                <a:gd name="connsiteX35" fmla="*/ 1149208 w 2115685"/>
                <a:gd name="connsiteY35" fmla="*/ 538902 h 2301447"/>
                <a:gd name="connsiteX36" fmla="*/ 1167011 w 2115685"/>
                <a:gd name="connsiteY36" fmla="*/ 354932 h 2301447"/>
                <a:gd name="connsiteX37" fmla="*/ 1130663 w 2115685"/>
                <a:gd name="connsiteY37" fmla="*/ 155384 h 2301447"/>
                <a:gd name="connsiteX38" fmla="*/ 1084855 w 2115685"/>
                <a:gd name="connsiteY38" fmla="*/ 68962 h 230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115685" h="2301447">
                  <a:moveTo>
                    <a:pt x="456353" y="203601"/>
                  </a:moveTo>
                  <a:cubicBezTo>
                    <a:pt x="497894" y="203601"/>
                    <a:pt x="533996" y="209782"/>
                    <a:pt x="564658" y="222146"/>
                  </a:cubicBezTo>
                  <a:cubicBezTo>
                    <a:pt x="595319" y="234510"/>
                    <a:pt x="620788" y="251571"/>
                    <a:pt x="641065" y="273331"/>
                  </a:cubicBezTo>
                  <a:cubicBezTo>
                    <a:pt x="661341" y="295091"/>
                    <a:pt x="676672" y="320560"/>
                    <a:pt x="687057" y="349738"/>
                  </a:cubicBezTo>
                  <a:cubicBezTo>
                    <a:pt x="697443" y="378916"/>
                    <a:pt x="702635" y="409825"/>
                    <a:pt x="702635" y="442465"/>
                  </a:cubicBezTo>
                  <a:cubicBezTo>
                    <a:pt x="702635" y="478072"/>
                    <a:pt x="698432" y="515658"/>
                    <a:pt x="690024" y="555221"/>
                  </a:cubicBezTo>
                  <a:cubicBezTo>
                    <a:pt x="681617" y="594785"/>
                    <a:pt x="666039" y="638057"/>
                    <a:pt x="643290" y="685039"/>
                  </a:cubicBezTo>
                  <a:cubicBezTo>
                    <a:pt x="631916" y="708530"/>
                    <a:pt x="618316" y="733257"/>
                    <a:pt x="602490" y="759221"/>
                  </a:cubicBezTo>
                  <a:lnTo>
                    <a:pt x="567532" y="811898"/>
                  </a:lnTo>
                  <a:lnTo>
                    <a:pt x="25852" y="342009"/>
                  </a:lnTo>
                  <a:lnTo>
                    <a:pt x="43903" y="348997"/>
                  </a:lnTo>
                  <a:cubicBezTo>
                    <a:pt x="56761" y="348997"/>
                    <a:pt x="74565" y="341331"/>
                    <a:pt x="97314" y="326000"/>
                  </a:cubicBezTo>
                  <a:cubicBezTo>
                    <a:pt x="120063" y="310669"/>
                    <a:pt x="148499" y="293855"/>
                    <a:pt x="182623" y="275557"/>
                  </a:cubicBezTo>
                  <a:cubicBezTo>
                    <a:pt x="216746" y="257259"/>
                    <a:pt x="256310" y="240691"/>
                    <a:pt x="301313" y="225855"/>
                  </a:cubicBezTo>
                  <a:cubicBezTo>
                    <a:pt x="346317" y="211019"/>
                    <a:pt x="397996" y="203601"/>
                    <a:pt x="456353" y="203601"/>
                  </a:cubicBezTo>
                  <a:close/>
                  <a:moveTo>
                    <a:pt x="1024383" y="0"/>
                  </a:moveTo>
                  <a:lnTo>
                    <a:pt x="2115685" y="946668"/>
                  </a:lnTo>
                  <a:lnTo>
                    <a:pt x="2115685" y="2301447"/>
                  </a:lnTo>
                  <a:lnTo>
                    <a:pt x="593970" y="2301447"/>
                  </a:lnTo>
                  <a:lnTo>
                    <a:pt x="0" y="1786198"/>
                  </a:lnTo>
                  <a:lnTo>
                    <a:pt x="23133" y="1799988"/>
                  </a:lnTo>
                  <a:cubicBezTo>
                    <a:pt x="38958" y="1803944"/>
                    <a:pt x="57751" y="1805923"/>
                    <a:pt x="79510" y="1805923"/>
                  </a:cubicBezTo>
                  <a:lnTo>
                    <a:pt x="1183331" y="1805923"/>
                  </a:lnTo>
                  <a:cubicBezTo>
                    <a:pt x="1193222" y="1805923"/>
                    <a:pt x="1202124" y="1803203"/>
                    <a:pt x="1210037" y="1797763"/>
                  </a:cubicBezTo>
                  <a:cubicBezTo>
                    <a:pt x="1217949" y="1792323"/>
                    <a:pt x="1224379" y="1783174"/>
                    <a:pt x="1229324" y="1770316"/>
                  </a:cubicBezTo>
                  <a:cubicBezTo>
                    <a:pt x="1234269" y="1757457"/>
                    <a:pt x="1237978" y="1740890"/>
                    <a:pt x="1240451" y="1720614"/>
                  </a:cubicBezTo>
                  <a:cubicBezTo>
                    <a:pt x="1242924" y="1700338"/>
                    <a:pt x="1244160" y="1675858"/>
                    <a:pt x="1244160" y="1647174"/>
                  </a:cubicBezTo>
                  <a:cubicBezTo>
                    <a:pt x="1244160" y="1619480"/>
                    <a:pt x="1242677" y="1595494"/>
                    <a:pt x="1239709" y="1575218"/>
                  </a:cubicBezTo>
                  <a:cubicBezTo>
                    <a:pt x="1236742" y="1554942"/>
                    <a:pt x="1232291" y="1538622"/>
                    <a:pt x="1226357" y="1526258"/>
                  </a:cubicBezTo>
                  <a:cubicBezTo>
                    <a:pt x="1220422" y="1513895"/>
                    <a:pt x="1213251" y="1504746"/>
                    <a:pt x="1204844" y="1498811"/>
                  </a:cubicBezTo>
                  <a:cubicBezTo>
                    <a:pt x="1196437" y="1492877"/>
                    <a:pt x="1187288" y="1489909"/>
                    <a:pt x="1177397" y="1489909"/>
                  </a:cubicBezTo>
                  <a:lnTo>
                    <a:pt x="420745" y="1489909"/>
                  </a:lnTo>
                  <a:lnTo>
                    <a:pt x="644774" y="1259947"/>
                  </a:lnTo>
                  <a:cubicBezTo>
                    <a:pt x="757530" y="1148180"/>
                    <a:pt x="848031" y="1050013"/>
                    <a:pt x="916278" y="965446"/>
                  </a:cubicBezTo>
                  <a:cubicBezTo>
                    <a:pt x="984525" y="880879"/>
                    <a:pt x="1037441" y="803730"/>
                    <a:pt x="1075026" y="734000"/>
                  </a:cubicBezTo>
                  <a:cubicBezTo>
                    <a:pt x="1112612" y="664269"/>
                    <a:pt x="1137339" y="599237"/>
                    <a:pt x="1149208" y="538902"/>
                  </a:cubicBezTo>
                  <a:cubicBezTo>
                    <a:pt x="1161077" y="478568"/>
                    <a:pt x="1167011" y="417245"/>
                    <a:pt x="1167011" y="354932"/>
                  </a:cubicBezTo>
                  <a:cubicBezTo>
                    <a:pt x="1167011" y="283718"/>
                    <a:pt x="1154895" y="217202"/>
                    <a:pt x="1130663" y="155384"/>
                  </a:cubicBezTo>
                  <a:cubicBezTo>
                    <a:pt x="1118547" y="124475"/>
                    <a:pt x="1103277" y="95668"/>
                    <a:pt x="1084855" y="68962"/>
                  </a:cubicBezTo>
                  <a:close/>
                </a:path>
              </a:pathLst>
            </a:cu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dirty="0"/>
            </a:p>
          </p:txBody>
        </p:sp>
      </p:grpSp>
      <p:grpSp>
        <p:nvGrpSpPr>
          <p:cNvPr id="55" name="Group 54"/>
          <p:cNvGrpSpPr>
            <a:grpSpLocks noChangeAspect="1"/>
          </p:cNvGrpSpPr>
          <p:nvPr/>
        </p:nvGrpSpPr>
        <p:grpSpPr>
          <a:xfrm>
            <a:off x="4814849" y="2391804"/>
            <a:ext cx="519190" cy="519190"/>
            <a:chOff x="1382806" y="3668806"/>
            <a:chExt cx="3025589" cy="3025588"/>
          </a:xfrm>
        </p:grpSpPr>
        <p:sp>
          <p:nvSpPr>
            <p:cNvPr id="56" name="Rectangle 55"/>
            <p:cNvSpPr/>
            <p:nvPr/>
          </p:nvSpPr>
          <p:spPr>
            <a:xfrm>
              <a:off x="1382806" y="3668806"/>
              <a:ext cx="3025588" cy="3025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57" name="TextBox 15"/>
            <p:cNvSpPr txBox="1"/>
            <p:nvPr/>
          </p:nvSpPr>
          <p:spPr>
            <a:xfrm>
              <a:off x="2301328" y="4390328"/>
              <a:ext cx="2107067" cy="2304066"/>
            </a:xfrm>
            <a:custGeom>
              <a:avLst/>
              <a:gdLst>
                <a:gd name="connsiteX0" fmla="*/ 163419 w 2107067"/>
                <a:gd name="connsiteY0" fmla="*/ 966904 h 2304066"/>
                <a:gd name="connsiteX1" fmla="*/ 194031 w 2107067"/>
                <a:gd name="connsiteY1" fmla="*/ 971774 h 2304066"/>
                <a:gd name="connsiteX2" fmla="*/ 360197 w 2107067"/>
                <a:gd name="connsiteY2" fmla="*/ 971774 h 2304066"/>
                <a:gd name="connsiteX3" fmla="*/ 543426 w 2107067"/>
                <a:gd name="connsiteY3" fmla="*/ 992545 h 2304066"/>
                <a:gd name="connsiteX4" fmla="*/ 672502 w 2107067"/>
                <a:gd name="connsiteY4" fmla="*/ 1051148 h 2304066"/>
                <a:gd name="connsiteX5" fmla="*/ 749650 w 2107067"/>
                <a:gd name="connsiteY5" fmla="*/ 1142392 h 2304066"/>
                <a:gd name="connsiteX6" fmla="*/ 775614 w 2107067"/>
                <a:gd name="connsiteY6" fmla="*/ 1262566 h 2304066"/>
                <a:gd name="connsiteX7" fmla="*/ 754101 w 2107067"/>
                <a:gd name="connsiteY7" fmla="*/ 1373096 h 2304066"/>
                <a:gd name="connsiteX8" fmla="*/ 727025 w 2107067"/>
                <a:gd name="connsiteY8" fmla="*/ 1419089 h 2304066"/>
                <a:gd name="connsiteX9" fmla="*/ 707462 w 2107067"/>
                <a:gd name="connsiteY9" fmla="*/ 1438843 h 2304066"/>
                <a:gd name="connsiteX10" fmla="*/ 449215 w 2107067"/>
                <a:gd name="connsiteY10" fmla="*/ 164679 h 2304066"/>
                <a:gd name="connsiteX11" fmla="*/ 567906 w 2107067"/>
                <a:gd name="connsiteY11" fmla="*/ 183225 h 2304066"/>
                <a:gd name="connsiteX12" fmla="*/ 650247 w 2107067"/>
                <a:gd name="connsiteY12" fmla="*/ 233668 h 2304066"/>
                <a:gd name="connsiteX13" fmla="*/ 698465 w 2107067"/>
                <a:gd name="connsiteY13" fmla="*/ 309333 h 2304066"/>
                <a:gd name="connsiteX14" fmla="*/ 714785 w 2107067"/>
                <a:gd name="connsiteY14" fmla="*/ 402060 h 2304066"/>
                <a:gd name="connsiteX15" fmla="*/ 691047 w 2107067"/>
                <a:gd name="connsiteY15" fmla="*/ 518525 h 2304066"/>
                <a:gd name="connsiteX16" fmla="*/ 622058 w 2107067"/>
                <a:gd name="connsiteY16" fmla="*/ 608285 h 2304066"/>
                <a:gd name="connsiteX17" fmla="*/ 510044 w 2107067"/>
                <a:gd name="connsiteY17" fmla="*/ 665404 h 2304066"/>
                <a:gd name="connsiteX18" fmla="*/ 447542 w 2107067"/>
                <a:gd name="connsiteY18" fmla="*/ 678520 h 2304066"/>
                <a:gd name="connsiteX19" fmla="*/ 23160 w 2107067"/>
                <a:gd name="connsiteY19" fmla="*/ 310383 h 2304066"/>
                <a:gd name="connsiteX20" fmla="*/ 33799 w 2107067"/>
                <a:gd name="connsiteY20" fmla="*/ 313042 h 2304066"/>
                <a:gd name="connsiteX21" fmla="*/ 89435 w 2107067"/>
                <a:gd name="connsiteY21" fmla="*/ 289304 h 2304066"/>
                <a:gd name="connsiteX22" fmla="*/ 181420 w 2107067"/>
                <a:gd name="connsiteY22" fmla="*/ 238119 h 2304066"/>
                <a:gd name="connsiteX23" fmla="*/ 303819 w 2107067"/>
                <a:gd name="connsiteY23" fmla="*/ 187675 h 2304066"/>
                <a:gd name="connsiteX24" fmla="*/ 449215 w 2107067"/>
                <a:gd name="connsiteY24" fmla="*/ 164679 h 2304066"/>
                <a:gd name="connsiteX25" fmla="*/ 1007444 w 2107067"/>
                <a:gd name="connsiteY25" fmla="*/ 0 h 2304066"/>
                <a:gd name="connsiteX26" fmla="*/ 2107067 w 2107067"/>
                <a:gd name="connsiteY26" fmla="*/ 953887 h 2304066"/>
                <a:gd name="connsiteX27" fmla="*/ 2107067 w 2107067"/>
                <a:gd name="connsiteY27" fmla="*/ 2304066 h 2304066"/>
                <a:gd name="connsiteX28" fmla="*/ 665098 w 2107067"/>
                <a:gd name="connsiteY28" fmla="*/ 2304066 h 2304066"/>
                <a:gd name="connsiteX29" fmla="*/ 0 w 2107067"/>
                <a:gd name="connsiteY29" fmla="*/ 1727116 h 2304066"/>
                <a:gd name="connsiteX30" fmla="*/ 5610 w 2107067"/>
                <a:gd name="connsiteY30" fmla="*/ 1731022 h 2304066"/>
                <a:gd name="connsiteX31" fmla="*/ 41217 w 2107067"/>
                <a:gd name="connsiteY31" fmla="*/ 1750680 h 2304066"/>
                <a:gd name="connsiteX32" fmla="*/ 150264 w 2107067"/>
                <a:gd name="connsiteY32" fmla="*/ 1793705 h 2304066"/>
                <a:gd name="connsiteX33" fmla="*/ 302336 w 2107067"/>
                <a:gd name="connsiteY33" fmla="*/ 1828571 h 2304066"/>
                <a:gd name="connsiteX34" fmla="*/ 486306 w 2107067"/>
                <a:gd name="connsiteY34" fmla="*/ 1842665 h 2304066"/>
                <a:gd name="connsiteX35" fmla="*/ 784516 w 2107067"/>
                <a:gd name="connsiteY35" fmla="*/ 1803349 h 2304066"/>
                <a:gd name="connsiteX36" fmla="*/ 1018929 w 2107067"/>
                <a:gd name="connsiteY36" fmla="*/ 1688368 h 2304066"/>
                <a:gd name="connsiteX37" fmla="*/ 1171743 w 2107067"/>
                <a:gd name="connsiteY37" fmla="*/ 1501430 h 2304066"/>
                <a:gd name="connsiteX38" fmla="*/ 1226637 w 2107067"/>
                <a:gd name="connsiteY38" fmla="*/ 1246246 h 2304066"/>
                <a:gd name="connsiteX39" fmla="*/ 1196965 w 2107067"/>
                <a:gd name="connsiteY39" fmla="*/ 1085272 h 2304066"/>
                <a:gd name="connsiteX40" fmla="*/ 1111656 w 2107067"/>
                <a:gd name="connsiteY40" fmla="*/ 951003 h 2304066"/>
                <a:gd name="connsiteX41" fmla="*/ 975904 w 2107067"/>
                <a:gd name="connsiteY41" fmla="*/ 852342 h 2304066"/>
                <a:gd name="connsiteX42" fmla="*/ 794901 w 2107067"/>
                <a:gd name="connsiteY42" fmla="*/ 801157 h 2304066"/>
                <a:gd name="connsiteX43" fmla="*/ 794901 w 2107067"/>
                <a:gd name="connsiteY43" fmla="*/ 796706 h 2304066"/>
                <a:gd name="connsiteX44" fmla="*/ 944006 w 2107067"/>
                <a:gd name="connsiteY44" fmla="*/ 734393 h 2304066"/>
                <a:gd name="connsiteX45" fmla="*/ 1051569 w 2107067"/>
                <a:gd name="connsiteY45" fmla="*/ 633507 h 2304066"/>
                <a:gd name="connsiteX46" fmla="*/ 1116849 w 2107067"/>
                <a:gd name="connsiteY46" fmla="*/ 498496 h 2304066"/>
                <a:gd name="connsiteX47" fmla="*/ 1139103 w 2107067"/>
                <a:gd name="connsiteY47" fmla="*/ 335297 h 2304066"/>
                <a:gd name="connsiteX48" fmla="*/ 1101271 w 2107067"/>
                <a:gd name="connsiteY48" fmla="*/ 132781 h 2304066"/>
                <a:gd name="connsiteX49" fmla="*/ 1054536 w 2107067"/>
                <a:gd name="connsiteY49" fmla="*/ 50069 h 2304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107067" h="2304066">
                  <a:moveTo>
                    <a:pt x="163419" y="966904"/>
                  </a:moveTo>
                  <a:lnTo>
                    <a:pt x="194031" y="971774"/>
                  </a:lnTo>
                  <a:lnTo>
                    <a:pt x="360197" y="971774"/>
                  </a:lnTo>
                  <a:cubicBezTo>
                    <a:pt x="430423" y="971774"/>
                    <a:pt x="491499" y="978698"/>
                    <a:pt x="543426" y="992545"/>
                  </a:cubicBezTo>
                  <a:cubicBezTo>
                    <a:pt x="595353" y="1006392"/>
                    <a:pt x="638378" y="1025927"/>
                    <a:pt x="672502" y="1051148"/>
                  </a:cubicBezTo>
                  <a:cubicBezTo>
                    <a:pt x="706625" y="1076370"/>
                    <a:pt x="732341" y="1106784"/>
                    <a:pt x="749650" y="1142392"/>
                  </a:cubicBezTo>
                  <a:cubicBezTo>
                    <a:pt x="766959" y="1177999"/>
                    <a:pt x="775614" y="1218057"/>
                    <a:pt x="775614" y="1262566"/>
                  </a:cubicBezTo>
                  <a:cubicBezTo>
                    <a:pt x="775614" y="1303118"/>
                    <a:pt x="768443" y="1339962"/>
                    <a:pt x="754101" y="1373096"/>
                  </a:cubicBezTo>
                  <a:cubicBezTo>
                    <a:pt x="746930" y="1389664"/>
                    <a:pt x="737905" y="1404995"/>
                    <a:pt x="727025" y="1419089"/>
                  </a:cubicBezTo>
                  <a:lnTo>
                    <a:pt x="707462" y="1438843"/>
                  </a:lnTo>
                  <a:close/>
                  <a:moveTo>
                    <a:pt x="449215" y="164679"/>
                  </a:moveTo>
                  <a:cubicBezTo>
                    <a:pt x="494713" y="164679"/>
                    <a:pt x="534277" y="170861"/>
                    <a:pt x="567906" y="183225"/>
                  </a:cubicBezTo>
                  <a:cubicBezTo>
                    <a:pt x="601535" y="195588"/>
                    <a:pt x="628982" y="212403"/>
                    <a:pt x="650247" y="233668"/>
                  </a:cubicBezTo>
                  <a:cubicBezTo>
                    <a:pt x="671512" y="254933"/>
                    <a:pt x="687585" y="280155"/>
                    <a:pt x="698465" y="309333"/>
                  </a:cubicBezTo>
                  <a:cubicBezTo>
                    <a:pt x="709345" y="338511"/>
                    <a:pt x="714785" y="369420"/>
                    <a:pt x="714785" y="402060"/>
                  </a:cubicBezTo>
                  <a:cubicBezTo>
                    <a:pt x="714785" y="444591"/>
                    <a:pt x="706872" y="483412"/>
                    <a:pt x="691047" y="518525"/>
                  </a:cubicBezTo>
                  <a:cubicBezTo>
                    <a:pt x="675222" y="553638"/>
                    <a:pt x="652225" y="583557"/>
                    <a:pt x="622058" y="608285"/>
                  </a:cubicBezTo>
                  <a:cubicBezTo>
                    <a:pt x="591891" y="633012"/>
                    <a:pt x="554553" y="652052"/>
                    <a:pt x="510044" y="665404"/>
                  </a:cubicBezTo>
                  <a:lnTo>
                    <a:pt x="447542" y="678520"/>
                  </a:lnTo>
                  <a:lnTo>
                    <a:pt x="23160" y="310383"/>
                  </a:lnTo>
                  <a:lnTo>
                    <a:pt x="33799" y="313042"/>
                  </a:lnTo>
                  <a:cubicBezTo>
                    <a:pt x="45668" y="313042"/>
                    <a:pt x="64213" y="305130"/>
                    <a:pt x="89435" y="289304"/>
                  </a:cubicBezTo>
                  <a:cubicBezTo>
                    <a:pt x="114657" y="273479"/>
                    <a:pt x="145318" y="256417"/>
                    <a:pt x="181420" y="238119"/>
                  </a:cubicBezTo>
                  <a:cubicBezTo>
                    <a:pt x="217522" y="219821"/>
                    <a:pt x="258321" y="203006"/>
                    <a:pt x="303819" y="187675"/>
                  </a:cubicBezTo>
                  <a:cubicBezTo>
                    <a:pt x="349317" y="172345"/>
                    <a:pt x="397783" y="164679"/>
                    <a:pt x="449215" y="164679"/>
                  </a:cubicBezTo>
                  <a:close/>
                  <a:moveTo>
                    <a:pt x="1007444" y="0"/>
                  </a:moveTo>
                  <a:lnTo>
                    <a:pt x="2107067" y="953887"/>
                  </a:lnTo>
                  <a:lnTo>
                    <a:pt x="2107067" y="2304066"/>
                  </a:lnTo>
                  <a:lnTo>
                    <a:pt x="665098" y="2304066"/>
                  </a:lnTo>
                  <a:lnTo>
                    <a:pt x="0" y="1727116"/>
                  </a:lnTo>
                  <a:lnTo>
                    <a:pt x="5610" y="1731022"/>
                  </a:lnTo>
                  <a:cubicBezTo>
                    <a:pt x="15006" y="1736709"/>
                    <a:pt x="26875" y="1743262"/>
                    <a:pt x="41217" y="1750680"/>
                  </a:cubicBezTo>
                  <a:cubicBezTo>
                    <a:pt x="69900" y="1765516"/>
                    <a:pt x="106249" y="1779858"/>
                    <a:pt x="150264" y="1793705"/>
                  </a:cubicBezTo>
                  <a:cubicBezTo>
                    <a:pt x="194278" y="1807553"/>
                    <a:pt x="244969" y="1819174"/>
                    <a:pt x="302336" y="1828571"/>
                  </a:cubicBezTo>
                  <a:cubicBezTo>
                    <a:pt x="359703" y="1837967"/>
                    <a:pt x="421026" y="1842665"/>
                    <a:pt x="486306" y="1842665"/>
                  </a:cubicBezTo>
                  <a:cubicBezTo>
                    <a:pt x="594116" y="1842665"/>
                    <a:pt x="693520" y="1829560"/>
                    <a:pt x="784516" y="1803349"/>
                  </a:cubicBezTo>
                  <a:cubicBezTo>
                    <a:pt x="875512" y="1777138"/>
                    <a:pt x="953650" y="1738811"/>
                    <a:pt x="1018929" y="1688368"/>
                  </a:cubicBezTo>
                  <a:cubicBezTo>
                    <a:pt x="1084209" y="1637924"/>
                    <a:pt x="1135147" y="1575612"/>
                    <a:pt x="1171743" y="1501430"/>
                  </a:cubicBezTo>
                  <a:cubicBezTo>
                    <a:pt x="1208339" y="1427249"/>
                    <a:pt x="1226637" y="1342187"/>
                    <a:pt x="1226637" y="1246246"/>
                  </a:cubicBezTo>
                  <a:cubicBezTo>
                    <a:pt x="1226637" y="1188879"/>
                    <a:pt x="1216747" y="1135221"/>
                    <a:pt x="1196965" y="1085272"/>
                  </a:cubicBezTo>
                  <a:cubicBezTo>
                    <a:pt x="1177183" y="1035323"/>
                    <a:pt x="1148747" y="990567"/>
                    <a:pt x="1111656" y="951003"/>
                  </a:cubicBezTo>
                  <a:cubicBezTo>
                    <a:pt x="1074565" y="911440"/>
                    <a:pt x="1029315" y="878553"/>
                    <a:pt x="975904" y="852342"/>
                  </a:cubicBezTo>
                  <a:cubicBezTo>
                    <a:pt x="922493" y="826131"/>
                    <a:pt x="862159" y="809069"/>
                    <a:pt x="794901" y="801157"/>
                  </a:cubicBezTo>
                  <a:lnTo>
                    <a:pt x="794901" y="796706"/>
                  </a:lnTo>
                  <a:cubicBezTo>
                    <a:pt x="851279" y="782859"/>
                    <a:pt x="900981" y="762088"/>
                    <a:pt x="944006" y="734393"/>
                  </a:cubicBezTo>
                  <a:cubicBezTo>
                    <a:pt x="987031" y="706699"/>
                    <a:pt x="1022886" y="673070"/>
                    <a:pt x="1051569" y="633507"/>
                  </a:cubicBezTo>
                  <a:cubicBezTo>
                    <a:pt x="1080253" y="593943"/>
                    <a:pt x="1102013" y="548939"/>
                    <a:pt x="1116849" y="498496"/>
                  </a:cubicBezTo>
                  <a:cubicBezTo>
                    <a:pt x="1131685" y="448053"/>
                    <a:pt x="1139103" y="393653"/>
                    <a:pt x="1139103" y="335297"/>
                  </a:cubicBezTo>
                  <a:cubicBezTo>
                    <a:pt x="1139103" y="260126"/>
                    <a:pt x="1126492" y="192621"/>
                    <a:pt x="1101271" y="132781"/>
                  </a:cubicBezTo>
                  <a:cubicBezTo>
                    <a:pt x="1088660" y="102861"/>
                    <a:pt x="1073082" y="75290"/>
                    <a:pt x="1054536" y="50069"/>
                  </a:cubicBezTo>
                  <a:close/>
                </a:path>
              </a:pathLst>
            </a:cu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dirty="0"/>
            </a:p>
          </p:txBody>
        </p:sp>
        <p:sp>
          <p:nvSpPr>
            <p:cNvPr id="58" name="Freeform 31"/>
            <p:cNvSpPr/>
            <p:nvPr/>
          </p:nvSpPr>
          <p:spPr>
            <a:xfrm>
              <a:off x="2244624" y="4244929"/>
              <a:ext cx="1283340" cy="1988065"/>
            </a:xfrm>
            <a:custGeom>
              <a:avLst/>
              <a:gdLst/>
              <a:ahLst/>
              <a:cxnLst/>
              <a:rect l="l" t="t" r="r" b="b"/>
              <a:pathLst>
                <a:path w="1283340" h="1988065">
                  <a:moveTo>
                    <a:pt x="618674" y="0"/>
                  </a:moveTo>
                  <a:cubicBezTo>
                    <a:pt x="711648" y="0"/>
                    <a:pt x="793990" y="10880"/>
                    <a:pt x="865699" y="32640"/>
                  </a:cubicBezTo>
                  <a:cubicBezTo>
                    <a:pt x="937407" y="54400"/>
                    <a:pt x="997742" y="85804"/>
                    <a:pt x="1046701" y="126851"/>
                  </a:cubicBezTo>
                  <a:cubicBezTo>
                    <a:pt x="1095661" y="167898"/>
                    <a:pt x="1132752" y="218341"/>
                    <a:pt x="1157974" y="278181"/>
                  </a:cubicBezTo>
                  <a:cubicBezTo>
                    <a:pt x="1183195" y="338021"/>
                    <a:pt x="1195806" y="405526"/>
                    <a:pt x="1195806" y="480697"/>
                  </a:cubicBezTo>
                  <a:cubicBezTo>
                    <a:pt x="1195806" y="539053"/>
                    <a:pt x="1188388" y="593453"/>
                    <a:pt x="1173552" y="643896"/>
                  </a:cubicBezTo>
                  <a:cubicBezTo>
                    <a:pt x="1158716" y="694339"/>
                    <a:pt x="1136956" y="739343"/>
                    <a:pt x="1108272" y="778907"/>
                  </a:cubicBezTo>
                  <a:cubicBezTo>
                    <a:pt x="1079589" y="818470"/>
                    <a:pt x="1043734" y="852099"/>
                    <a:pt x="1000709" y="879793"/>
                  </a:cubicBezTo>
                  <a:cubicBezTo>
                    <a:pt x="957684" y="907488"/>
                    <a:pt x="907982" y="928259"/>
                    <a:pt x="851604" y="942106"/>
                  </a:cubicBezTo>
                  <a:lnTo>
                    <a:pt x="851604" y="946557"/>
                  </a:lnTo>
                  <a:cubicBezTo>
                    <a:pt x="918862" y="954469"/>
                    <a:pt x="979196" y="971531"/>
                    <a:pt x="1032607" y="997742"/>
                  </a:cubicBezTo>
                  <a:cubicBezTo>
                    <a:pt x="1086018" y="1023953"/>
                    <a:pt x="1131268" y="1056840"/>
                    <a:pt x="1168359" y="1096403"/>
                  </a:cubicBezTo>
                  <a:cubicBezTo>
                    <a:pt x="1205450" y="1135967"/>
                    <a:pt x="1233886" y="1180723"/>
                    <a:pt x="1253668" y="1230672"/>
                  </a:cubicBezTo>
                  <a:cubicBezTo>
                    <a:pt x="1273450" y="1280621"/>
                    <a:pt x="1283340" y="1334279"/>
                    <a:pt x="1283340" y="1391646"/>
                  </a:cubicBezTo>
                  <a:cubicBezTo>
                    <a:pt x="1283340" y="1487587"/>
                    <a:pt x="1265042" y="1572649"/>
                    <a:pt x="1228446" y="1646830"/>
                  </a:cubicBezTo>
                  <a:cubicBezTo>
                    <a:pt x="1191850" y="1721012"/>
                    <a:pt x="1140912" y="1783324"/>
                    <a:pt x="1075632" y="1833768"/>
                  </a:cubicBezTo>
                  <a:cubicBezTo>
                    <a:pt x="1010353" y="1884211"/>
                    <a:pt x="932215" y="1922538"/>
                    <a:pt x="841219" y="1948749"/>
                  </a:cubicBezTo>
                  <a:cubicBezTo>
                    <a:pt x="750223" y="1974960"/>
                    <a:pt x="650819" y="1988065"/>
                    <a:pt x="543009" y="1988065"/>
                  </a:cubicBezTo>
                  <a:cubicBezTo>
                    <a:pt x="477729" y="1988065"/>
                    <a:pt x="416406" y="1983367"/>
                    <a:pt x="359039" y="1973971"/>
                  </a:cubicBezTo>
                  <a:cubicBezTo>
                    <a:pt x="301672" y="1964574"/>
                    <a:pt x="250981" y="1952953"/>
                    <a:pt x="206967" y="1939105"/>
                  </a:cubicBezTo>
                  <a:cubicBezTo>
                    <a:pt x="162952" y="1925258"/>
                    <a:pt x="126603" y="1910916"/>
                    <a:pt x="97920" y="1896080"/>
                  </a:cubicBezTo>
                  <a:cubicBezTo>
                    <a:pt x="69236" y="1881244"/>
                    <a:pt x="50444" y="1869869"/>
                    <a:pt x="41542" y="1861957"/>
                  </a:cubicBezTo>
                  <a:cubicBezTo>
                    <a:pt x="32640" y="1854044"/>
                    <a:pt x="25964" y="1845142"/>
                    <a:pt x="21513" y="1835251"/>
                  </a:cubicBezTo>
                  <a:cubicBezTo>
                    <a:pt x="17062" y="1825360"/>
                    <a:pt x="13106" y="1813739"/>
                    <a:pt x="9644" y="1800386"/>
                  </a:cubicBezTo>
                  <a:cubicBezTo>
                    <a:pt x="6182" y="1787033"/>
                    <a:pt x="3709" y="1770219"/>
                    <a:pt x="2226" y="1749943"/>
                  </a:cubicBezTo>
                  <a:cubicBezTo>
                    <a:pt x="742" y="1729666"/>
                    <a:pt x="0" y="1705186"/>
                    <a:pt x="0" y="1676503"/>
                  </a:cubicBezTo>
                  <a:cubicBezTo>
                    <a:pt x="0" y="1629027"/>
                    <a:pt x="3957" y="1596139"/>
                    <a:pt x="11869" y="1577841"/>
                  </a:cubicBezTo>
                  <a:cubicBezTo>
                    <a:pt x="19782" y="1559543"/>
                    <a:pt x="31651" y="1550394"/>
                    <a:pt x="47476" y="1550394"/>
                  </a:cubicBezTo>
                  <a:cubicBezTo>
                    <a:pt x="57367" y="1550394"/>
                    <a:pt x="74429" y="1557071"/>
                    <a:pt x="98662" y="1570423"/>
                  </a:cubicBezTo>
                  <a:cubicBezTo>
                    <a:pt x="122894" y="1583776"/>
                    <a:pt x="153803" y="1598118"/>
                    <a:pt x="191389" y="1613449"/>
                  </a:cubicBezTo>
                  <a:cubicBezTo>
                    <a:pt x="228974" y="1628779"/>
                    <a:pt x="272988" y="1643121"/>
                    <a:pt x="323432" y="1656474"/>
                  </a:cubicBezTo>
                  <a:cubicBezTo>
                    <a:pt x="373875" y="1669827"/>
                    <a:pt x="431242" y="1676503"/>
                    <a:pt x="495533" y="1676503"/>
                  </a:cubicBezTo>
                  <a:cubicBezTo>
                    <a:pt x="549933" y="1676503"/>
                    <a:pt x="597903" y="1670074"/>
                    <a:pt x="639445" y="1657216"/>
                  </a:cubicBezTo>
                  <a:cubicBezTo>
                    <a:pt x="680987" y="1644357"/>
                    <a:pt x="716346" y="1626307"/>
                    <a:pt x="745525" y="1603063"/>
                  </a:cubicBezTo>
                  <a:cubicBezTo>
                    <a:pt x="774703" y="1579820"/>
                    <a:pt x="796462" y="1551631"/>
                    <a:pt x="810804" y="1518496"/>
                  </a:cubicBezTo>
                  <a:cubicBezTo>
                    <a:pt x="825146" y="1485362"/>
                    <a:pt x="832317" y="1448518"/>
                    <a:pt x="832317" y="1407966"/>
                  </a:cubicBezTo>
                  <a:cubicBezTo>
                    <a:pt x="832317" y="1363457"/>
                    <a:pt x="823662" y="1323399"/>
                    <a:pt x="806353" y="1287792"/>
                  </a:cubicBezTo>
                  <a:cubicBezTo>
                    <a:pt x="789044" y="1252184"/>
                    <a:pt x="763328" y="1221770"/>
                    <a:pt x="729205" y="1196548"/>
                  </a:cubicBezTo>
                  <a:cubicBezTo>
                    <a:pt x="695081" y="1171327"/>
                    <a:pt x="652056" y="1151792"/>
                    <a:pt x="600129" y="1137945"/>
                  </a:cubicBezTo>
                  <a:cubicBezTo>
                    <a:pt x="548202" y="1124098"/>
                    <a:pt x="487126" y="1117174"/>
                    <a:pt x="416900" y="1117174"/>
                  </a:cubicBezTo>
                  <a:lnTo>
                    <a:pt x="250734" y="1117174"/>
                  </a:lnTo>
                  <a:cubicBezTo>
                    <a:pt x="237876" y="1117174"/>
                    <a:pt x="226996" y="1115443"/>
                    <a:pt x="218094" y="1111981"/>
                  </a:cubicBezTo>
                  <a:cubicBezTo>
                    <a:pt x="209192" y="1108520"/>
                    <a:pt x="201774" y="1101349"/>
                    <a:pt x="195839" y="1090469"/>
                  </a:cubicBezTo>
                  <a:cubicBezTo>
                    <a:pt x="189905" y="1079589"/>
                    <a:pt x="185701" y="1064505"/>
                    <a:pt x="183229" y="1045218"/>
                  </a:cubicBezTo>
                  <a:cubicBezTo>
                    <a:pt x="180756" y="1025931"/>
                    <a:pt x="179519" y="1000957"/>
                    <a:pt x="179519" y="970295"/>
                  </a:cubicBezTo>
                  <a:cubicBezTo>
                    <a:pt x="179519" y="941611"/>
                    <a:pt x="180756" y="918120"/>
                    <a:pt x="183229" y="899822"/>
                  </a:cubicBezTo>
                  <a:cubicBezTo>
                    <a:pt x="185701" y="881524"/>
                    <a:pt x="189658" y="867430"/>
                    <a:pt x="195098" y="857539"/>
                  </a:cubicBezTo>
                  <a:cubicBezTo>
                    <a:pt x="200538" y="847648"/>
                    <a:pt x="207461" y="840724"/>
                    <a:pt x="215868" y="836768"/>
                  </a:cubicBezTo>
                  <a:cubicBezTo>
                    <a:pt x="224276" y="832812"/>
                    <a:pt x="234414" y="830833"/>
                    <a:pt x="246283" y="830833"/>
                  </a:cubicBezTo>
                  <a:lnTo>
                    <a:pt x="413933" y="830833"/>
                  </a:lnTo>
                  <a:cubicBezTo>
                    <a:pt x="471300" y="830833"/>
                    <a:pt x="522238" y="824157"/>
                    <a:pt x="566747" y="810804"/>
                  </a:cubicBezTo>
                  <a:cubicBezTo>
                    <a:pt x="611256" y="797452"/>
                    <a:pt x="648594" y="778412"/>
                    <a:pt x="678761" y="753685"/>
                  </a:cubicBezTo>
                  <a:cubicBezTo>
                    <a:pt x="708928" y="728957"/>
                    <a:pt x="731925" y="699038"/>
                    <a:pt x="747750" y="663925"/>
                  </a:cubicBezTo>
                  <a:cubicBezTo>
                    <a:pt x="763575" y="628812"/>
                    <a:pt x="771488" y="589991"/>
                    <a:pt x="771488" y="547460"/>
                  </a:cubicBezTo>
                  <a:cubicBezTo>
                    <a:pt x="771488" y="514820"/>
                    <a:pt x="766048" y="483911"/>
                    <a:pt x="755168" y="454733"/>
                  </a:cubicBezTo>
                  <a:cubicBezTo>
                    <a:pt x="744288" y="425555"/>
                    <a:pt x="728215" y="400333"/>
                    <a:pt x="706950" y="379068"/>
                  </a:cubicBezTo>
                  <a:cubicBezTo>
                    <a:pt x="685685" y="357803"/>
                    <a:pt x="658238" y="340988"/>
                    <a:pt x="624609" y="328625"/>
                  </a:cubicBezTo>
                  <a:cubicBezTo>
                    <a:pt x="590980" y="316261"/>
                    <a:pt x="551416" y="310079"/>
                    <a:pt x="505918" y="310079"/>
                  </a:cubicBezTo>
                  <a:cubicBezTo>
                    <a:pt x="454486" y="310079"/>
                    <a:pt x="406020" y="317745"/>
                    <a:pt x="360522" y="333075"/>
                  </a:cubicBezTo>
                  <a:cubicBezTo>
                    <a:pt x="315024" y="348406"/>
                    <a:pt x="274225" y="365221"/>
                    <a:pt x="238123" y="383519"/>
                  </a:cubicBezTo>
                  <a:cubicBezTo>
                    <a:pt x="202021" y="401817"/>
                    <a:pt x="171360" y="418879"/>
                    <a:pt x="146138" y="434704"/>
                  </a:cubicBezTo>
                  <a:cubicBezTo>
                    <a:pt x="120916" y="450530"/>
                    <a:pt x="102371" y="458442"/>
                    <a:pt x="90502" y="458442"/>
                  </a:cubicBezTo>
                  <a:cubicBezTo>
                    <a:pt x="82589" y="458442"/>
                    <a:pt x="75665" y="456711"/>
                    <a:pt x="69731" y="453250"/>
                  </a:cubicBezTo>
                  <a:cubicBezTo>
                    <a:pt x="63796" y="449788"/>
                    <a:pt x="58851" y="443111"/>
                    <a:pt x="54895" y="433221"/>
                  </a:cubicBezTo>
                  <a:cubicBezTo>
                    <a:pt x="50938" y="423330"/>
                    <a:pt x="47971" y="408988"/>
                    <a:pt x="45993" y="390195"/>
                  </a:cubicBezTo>
                  <a:cubicBezTo>
                    <a:pt x="44015" y="371403"/>
                    <a:pt x="43026" y="347170"/>
                    <a:pt x="43026" y="317497"/>
                  </a:cubicBezTo>
                  <a:cubicBezTo>
                    <a:pt x="43026" y="292770"/>
                    <a:pt x="43520" y="272247"/>
                    <a:pt x="44509" y="255927"/>
                  </a:cubicBezTo>
                  <a:cubicBezTo>
                    <a:pt x="45498" y="239607"/>
                    <a:pt x="47476" y="226007"/>
                    <a:pt x="50444" y="215127"/>
                  </a:cubicBezTo>
                  <a:cubicBezTo>
                    <a:pt x="53411" y="204247"/>
                    <a:pt x="57120" y="194851"/>
                    <a:pt x="61571" y="186938"/>
                  </a:cubicBezTo>
                  <a:cubicBezTo>
                    <a:pt x="66022" y="179025"/>
                    <a:pt x="73193" y="170371"/>
                    <a:pt x="83084" y="160974"/>
                  </a:cubicBezTo>
                  <a:cubicBezTo>
                    <a:pt x="92974" y="151578"/>
                    <a:pt x="113251" y="137483"/>
                    <a:pt x="143912" y="118691"/>
                  </a:cubicBezTo>
                  <a:cubicBezTo>
                    <a:pt x="174574" y="99898"/>
                    <a:pt x="213148" y="81600"/>
                    <a:pt x="259636" y="63797"/>
                  </a:cubicBezTo>
                  <a:cubicBezTo>
                    <a:pt x="306123" y="45993"/>
                    <a:pt x="359781" y="30910"/>
                    <a:pt x="420609" y="18546"/>
                  </a:cubicBezTo>
                  <a:cubicBezTo>
                    <a:pt x="481438" y="6182"/>
                    <a:pt x="547460" y="0"/>
                    <a:pt x="6186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59" name="Group 58"/>
          <p:cNvGrpSpPr>
            <a:grpSpLocks noChangeAspect="1"/>
          </p:cNvGrpSpPr>
          <p:nvPr/>
        </p:nvGrpSpPr>
        <p:grpSpPr>
          <a:xfrm>
            <a:off x="4813252" y="3192839"/>
            <a:ext cx="519190" cy="519190"/>
            <a:chOff x="1382807" y="174388"/>
            <a:chExt cx="3025588" cy="3025588"/>
          </a:xfrm>
        </p:grpSpPr>
        <p:sp>
          <p:nvSpPr>
            <p:cNvPr id="60" name="Rectangle 59"/>
            <p:cNvSpPr/>
            <p:nvPr/>
          </p:nvSpPr>
          <p:spPr>
            <a:xfrm>
              <a:off x="1382807" y="174388"/>
              <a:ext cx="3025588" cy="3025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1" name="Freeform 27"/>
            <p:cNvSpPr/>
            <p:nvPr/>
          </p:nvSpPr>
          <p:spPr>
            <a:xfrm>
              <a:off x="2171931" y="775732"/>
              <a:ext cx="1424285" cy="1937622"/>
            </a:xfrm>
            <a:custGeom>
              <a:avLst/>
              <a:gdLst/>
              <a:ahLst/>
              <a:cxnLst/>
              <a:rect l="l" t="t" r="r" b="b"/>
              <a:pathLst>
                <a:path w="1424285" h="1937622">
                  <a:moveTo>
                    <a:pt x="919851" y="0"/>
                  </a:moveTo>
                  <a:cubicBezTo>
                    <a:pt x="970295" y="0"/>
                    <a:pt x="1013320" y="1236"/>
                    <a:pt x="1048927" y="3709"/>
                  </a:cubicBezTo>
                  <a:cubicBezTo>
                    <a:pt x="1084534" y="6182"/>
                    <a:pt x="1112970" y="10138"/>
                    <a:pt x="1134236" y="15578"/>
                  </a:cubicBezTo>
                  <a:cubicBezTo>
                    <a:pt x="1155501" y="21018"/>
                    <a:pt x="1171079" y="27694"/>
                    <a:pt x="1180970" y="35607"/>
                  </a:cubicBezTo>
                  <a:cubicBezTo>
                    <a:pt x="1190861" y="43520"/>
                    <a:pt x="1195806" y="52916"/>
                    <a:pt x="1195806" y="63796"/>
                  </a:cubicBezTo>
                  <a:lnTo>
                    <a:pt x="1195806" y="1219544"/>
                  </a:lnTo>
                  <a:lnTo>
                    <a:pt x="1366424" y="1219544"/>
                  </a:lnTo>
                  <a:cubicBezTo>
                    <a:pt x="1382249" y="1219544"/>
                    <a:pt x="1395849" y="1231661"/>
                    <a:pt x="1407224" y="1255893"/>
                  </a:cubicBezTo>
                  <a:cubicBezTo>
                    <a:pt x="1418598" y="1280126"/>
                    <a:pt x="1424285" y="1320431"/>
                    <a:pt x="1424285" y="1376809"/>
                  </a:cubicBezTo>
                  <a:cubicBezTo>
                    <a:pt x="1424285" y="1427253"/>
                    <a:pt x="1419093" y="1465580"/>
                    <a:pt x="1408707" y="1491791"/>
                  </a:cubicBezTo>
                  <a:cubicBezTo>
                    <a:pt x="1398322" y="1518001"/>
                    <a:pt x="1384227" y="1531107"/>
                    <a:pt x="1366424" y="1531107"/>
                  </a:cubicBezTo>
                  <a:lnTo>
                    <a:pt x="1195806" y="1531107"/>
                  </a:lnTo>
                  <a:lnTo>
                    <a:pt x="1195806" y="1878276"/>
                  </a:lnTo>
                  <a:cubicBezTo>
                    <a:pt x="1195806" y="1888167"/>
                    <a:pt x="1192839" y="1896822"/>
                    <a:pt x="1186905" y="1904240"/>
                  </a:cubicBezTo>
                  <a:cubicBezTo>
                    <a:pt x="1180970" y="1911658"/>
                    <a:pt x="1170585" y="1917840"/>
                    <a:pt x="1155748" y="1922785"/>
                  </a:cubicBezTo>
                  <a:cubicBezTo>
                    <a:pt x="1140912" y="1927731"/>
                    <a:pt x="1121625" y="1931440"/>
                    <a:pt x="1097887" y="1933912"/>
                  </a:cubicBezTo>
                  <a:cubicBezTo>
                    <a:pt x="1074149" y="1936385"/>
                    <a:pt x="1043487" y="1937622"/>
                    <a:pt x="1005902" y="1937622"/>
                  </a:cubicBezTo>
                  <a:cubicBezTo>
                    <a:pt x="970295" y="1937622"/>
                    <a:pt x="940375" y="1936385"/>
                    <a:pt x="916142" y="1933912"/>
                  </a:cubicBezTo>
                  <a:cubicBezTo>
                    <a:pt x="891910" y="1931440"/>
                    <a:pt x="872622" y="1927731"/>
                    <a:pt x="858281" y="1922785"/>
                  </a:cubicBezTo>
                  <a:cubicBezTo>
                    <a:pt x="843939" y="1917840"/>
                    <a:pt x="834048" y="1911658"/>
                    <a:pt x="828608" y="1904240"/>
                  </a:cubicBezTo>
                  <a:cubicBezTo>
                    <a:pt x="823168" y="1896822"/>
                    <a:pt x="820448" y="1888167"/>
                    <a:pt x="820448" y="1878276"/>
                  </a:cubicBezTo>
                  <a:lnTo>
                    <a:pt x="820448" y="1531107"/>
                  </a:lnTo>
                  <a:lnTo>
                    <a:pt x="86051" y="1531107"/>
                  </a:lnTo>
                  <a:cubicBezTo>
                    <a:pt x="72204" y="1531107"/>
                    <a:pt x="59840" y="1529376"/>
                    <a:pt x="48960" y="1525914"/>
                  </a:cubicBezTo>
                  <a:cubicBezTo>
                    <a:pt x="38080" y="1522452"/>
                    <a:pt x="28931" y="1514540"/>
                    <a:pt x="21513" y="1502176"/>
                  </a:cubicBezTo>
                  <a:cubicBezTo>
                    <a:pt x="14095" y="1489812"/>
                    <a:pt x="8655" y="1472009"/>
                    <a:pt x="5193" y="1448765"/>
                  </a:cubicBezTo>
                  <a:cubicBezTo>
                    <a:pt x="1731" y="1425522"/>
                    <a:pt x="0" y="1394613"/>
                    <a:pt x="0" y="1356038"/>
                  </a:cubicBezTo>
                  <a:cubicBezTo>
                    <a:pt x="0" y="1324387"/>
                    <a:pt x="742" y="1296940"/>
                    <a:pt x="2226" y="1273697"/>
                  </a:cubicBezTo>
                  <a:cubicBezTo>
                    <a:pt x="3709" y="1250453"/>
                    <a:pt x="6182" y="1229435"/>
                    <a:pt x="9644" y="1210642"/>
                  </a:cubicBezTo>
                  <a:cubicBezTo>
                    <a:pt x="13106" y="1191850"/>
                    <a:pt x="18051" y="1174046"/>
                    <a:pt x="24480" y="1157232"/>
                  </a:cubicBezTo>
                  <a:cubicBezTo>
                    <a:pt x="30909" y="1140417"/>
                    <a:pt x="39069" y="1122614"/>
                    <a:pt x="48960" y="1103821"/>
                  </a:cubicBezTo>
                  <a:lnTo>
                    <a:pt x="645380" y="51927"/>
                  </a:lnTo>
                  <a:cubicBezTo>
                    <a:pt x="650325" y="43025"/>
                    <a:pt x="658732" y="35360"/>
                    <a:pt x="670601" y="28931"/>
                  </a:cubicBezTo>
                  <a:cubicBezTo>
                    <a:pt x="682470" y="22502"/>
                    <a:pt x="699038" y="17062"/>
                    <a:pt x="720303" y="12611"/>
                  </a:cubicBezTo>
                  <a:cubicBezTo>
                    <a:pt x="741568" y="8160"/>
                    <a:pt x="768521" y="4946"/>
                    <a:pt x="801161" y="2967"/>
                  </a:cubicBezTo>
                  <a:cubicBezTo>
                    <a:pt x="833801" y="989"/>
                    <a:pt x="873364" y="0"/>
                    <a:pt x="919851" y="0"/>
                  </a:cubicBezTo>
                  <a:close/>
                  <a:moveTo>
                    <a:pt x="817481" y="336784"/>
                  </a:moveTo>
                  <a:lnTo>
                    <a:pt x="311563" y="1219544"/>
                  </a:lnTo>
                  <a:lnTo>
                    <a:pt x="820448" y="1219544"/>
                  </a:lnTo>
                  <a:lnTo>
                    <a:pt x="820448" y="336784"/>
                  </a:lnTo>
                  <a:lnTo>
                    <a:pt x="817481" y="33678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2" name="Freeform 28"/>
            <p:cNvSpPr/>
            <p:nvPr/>
          </p:nvSpPr>
          <p:spPr>
            <a:xfrm>
              <a:off x="2222756" y="818764"/>
              <a:ext cx="2185638" cy="2381212"/>
            </a:xfrm>
            <a:custGeom>
              <a:avLst/>
              <a:gdLst>
                <a:gd name="connsiteX0" fmla="*/ 766655 w 2185638"/>
                <a:gd name="connsiteY0" fmla="*/ 293752 h 2381212"/>
                <a:gd name="connsiteX1" fmla="*/ 769622 w 2185638"/>
                <a:gd name="connsiteY1" fmla="*/ 293752 h 2381212"/>
                <a:gd name="connsiteX2" fmla="*/ 769622 w 2185638"/>
                <a:gd name="connsiteY2" fmla="*/ 1176512 h 2381212"/>
                <a:gd name="connsiteX3" fmla="*/ 260737 w 2185638"/>
                <a:gd name="connsiteY3" fmla="*/ 1176512 h 2381212"/>
                <a:gd name="connsiteX4" fmla="*/ 1134051 w 2185638"/>
                <a:gd name="connsiteY4" fmla="*/ 0 h 2381212"/>
                <a:gd name="connsiteX5" fmla="*/ 2185638 w 2185638"/>
                <a:gd name="connsiteY5" fmla="*/ 912217 h 2381212"/>
                <a:gd name="connsiteX6" fmla="*/ 2185638 w 2185638"/>
                <a:gd name="connsiteY6" fmla="*/ 2381212 h 2381212"/>
                <a:gd name="connsiteX7" fmla="*/ 1035278 w 2185638"/>
                <a:gd name="connsiteY7" fmla="*/ 2381212 h 2381212"/>
                <a:gd name="connsiteX8" fmla="*/ 0 w 2185638"/>
                <a:gd name="connsiteY8" fmla="*/ 1483143 h 2381212"/>
                <a:gd name="connsiteX9" fmla="*/ 35224 w 2185638"/>
                <a:gd name="connsiteY9" fmla="*/ 1488075 h 2381212"/>
                <a:gd name="connsiteX10" fmla="*/ 769621 w 2185638"/>
                <a:gd name="connsiteY10" fmla="*/ 1488075 h 2381212"/>
                <a:gd name="connsiteX11" fmla="*/ 769621 w 2185638"/>
                <a:gd name="connsiteY11" fmla="*/ 1835244 h 2381212"/>
                <a:gd name="connsiteX12" fmla="*/ 777781 w 2185638"/>
                <a:gd name="connsiteY12" fmla="*/ 1861208 h 2381212"/>
                <a:gd name="connsiteX13" fmla="*/ 807454 w 2185638"/>
                <a:gd name="connsiteY13" fmla="*/ 1879753 h 2381212"/>
                <a:gd name="connsiteX14" fmla="*/ 865315 w 2185638"/>
                <a:gd name="connsiteY14" fmla="*/ 1890880 h 2381212"/>
                <a:gd name="connsiteX15" fmla="*/ 955075 w 2185638"/>
                <a:gd name="connsiteY15" fmla="*/ 1894590 h 2381212"/>
                <a:gd name="connsiteX16" fmla="*/ 1047060 w 2185638"/>
                <a:gd name="connsiteY16" fmla="*/ 1890880 h 2381212"/>
                <a:gd name="connsiteX17" fmla="*/ 1104921 w 2185638"/>
                <a:gd name="connsiteY17" fmla="*/ 1879753 h 2381212"/>
                <a:gd name="connsiteX18" fmla="*/ 1136078 w 2185638"/>
                <a:gd name="connsiteY18" fmla="*/ 1861208 h 2381212"/>
                <a:gd name="connsiteX19" fmla="*/ 1144979 w 2185638"/>
                <a:gd name="connsiteY19" fmla="*/ 1835244 h 2381212"/>
                <a:gd name="connsiteX20" fmla="*/ 1144979 w 2185638"/>
                <a:gd name="connsiteY20" fmla="*/ 1488075 h 2381212"/>
                <a:gd name="connsiteX21" fmla="*/ 1315597 w 2185638"/>
                <a:gd name="connsiteY21" fmla="*/ 1488075 h 2381212"/>
                <a:gd name="connsiteX22" fmla="*/ 1357880 w 2185638"/>
                <a:gd name="connsiteY22" fmla="*/ 1448759 h 2381212"/>
                <a:gd name="connsiteX23" fmla="*/ 1373458 w 2185638"/>
                <a:gd name="connsiteY23" fmla="*/ 1333777 h 2381212"/>
                <a:gd name="connsiteX24" fmla="*/ 1356397 w 2185638"/>
                <a:gd name="connsiteY24" fmla="*/ 1212861 h 2381212"/>
                <a:gd name="connsiteX25" fmla="*/ 1315597 w 2185638"/>
                <a:gd name="connsiteY25" fmla="*/ 1176512 h 2381212"/>
                <a:gd name="connsiteX26" fmla="*/ 1144979 w 2185638"/>
                <a:gd name="connsiteY26" fmla="*/ 1176512 h 2381212"/>
                <a:gd name="connsiteX27" fmla="*/ 1144979 w 2185638"/>
                <a:gd name="connsiteY27" fmla="*/ 20764 h 238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185638" h="2381212">
                  <a:moveTo>
                    <a:pt x="766655" y="293752"/>
                  </a:moveTo>
                  <a:lnTo>
                    <a:pt x="769622" y="293752"/>
                  </a:lnTo>
                  <a:lnTo>
                    <a:pt x="769622" y="1176512"/>
                  </a:lnTo>
                  <a:lnTo>
                    <a:pt x="260737" y="1176512"/>
                  </a:lnTo>
                  <a:close/>
                  <a:moveTo>
                    <a:pt x="1134051" y="0"/>
                  </a:moveTo>
                  <a:lnTo>
                    <a:pt x="2185638" y="912217"/>
                  </a:lnTo>
                  <a:lnTo>
                    <a:pt x="2185638" y="2381212"/>
                  </a:lnTo>
                  <a:lnTo>
                    <a:pt x="1035278" y="2381212"/>
                  </a:lnTo>
                  <a:lnTo>
                    <a:pt x="0" y="1483143"/>
                  </a:lnTo>
                  <a:lnTo>
                    <a:pt x="35224" y="1488075"/>
                  </a:lnTo>
                  <a:lnTo>
                    <a:pt x="769621" y="1488075"/>
                  </a:lnTo>
                  <a:lnTo>
                    <a:pt x="769621" y="1835244"/>
                  </a:lnTo>
                  <a:cubicBezTo>
                    <a:pt x="769621" y="1845135"/>
                    <a:pt x="772341" y="1853790"/>
                    <a:pt x="777781" y="1861208"/>
                  </a:cubicBezTo>
                  <a:cubicBezTo>
                    <a:pt x="783221" y="1868626"/>
                    <a:pt x="793112" y="1874808"/>
                    <a:pt x="807454" y="1879753"/>
                  </a:cubicBezTo>
                  <a:cubicBezTo>
                    <a:pt x="821795" y="1884699"/>
                    <a:pt x="841083" y="1888408"/>
                    <a:pt x="865315" y="1890880"/>
                  </a:cubicBezTo>
                  <a:cubicBezTo>
                    <a:pt x="889548" y="1893353"/>
                    <a:pt x="919468" y="1894590"/>
                    <a:pt x="955075" y="1894590"/>
                  </a:cubicBezTo>
                  <a:cubicBezTo>
                    <a:pt x="992660" y="1894590"/>
                    <a:pt x="1023322" y="1893353"/>
                    <a:pt x="1047060" y="1890880"/>
                  </a:cubicBezTo>
                  <a:cubicBezTo>
                    <a:pt x="1070798" y="1888408"/>
                    <a:pt x="1090085" y="1884699"/>
                    <a:pt x="1104921" y="1879753"/>
                  </a:cubicBezTo>
                  <a:cubicBezTo>
                    <a:pt x="1119758" y="1874808"/>
                    <a:pt x="1130143" y="1868626"/>
                    <a:pt x="1136078" y="1861208"/>
                  </a:cubicBezTo>
                  <a:cubicBezTo>
                    <a:pt x="1142012" y="1853790"/>
                    <a:pt x="1144979" y="1845135"/>
                    <a:pt x="1144979" y="1835244"/>
                  </a:cubicBezTo>
                  <a:lnTo>
                    <a:pt x="1144979" y="1488075"/>
                  </a:lnTo>
                  <a:lnTo>
                    <a:pt x="1315597" y="1488075"/>
                  </a:lnTo>
                  <a:cubicBezTo>
                    <a:pt x="1333400" y="1488075"/>
                    <a:pt x="1347495" y="1474969"/>
                    <a:pt x="1357880" y="1448759"/>
                  </a:cubicBezTo>
                  <a:cubicBezTo>
                    <a:pt x="1368266" y="1422548"/>
                    <a:pt x="1373458" y="1384221"/>
                    <a:pt x="1373458" y="1333777"/>
                  </a:cubicBezTo>
                  <a:cubicBezTo>
                    <a:pt x="1373458" y="1277399"/>
                    <a:pt x="1367771" y="1237094"/>
                    <a:pt x="1356397" y="1212861"/>
                  </a:cubicBezTo>
                  <a:cubicBezTo>
                    <a:pt x="1345022" y="1188629"/>
                    <a:pt x="1331422" y="1176512"/>
                    <a:pt x="1315597" y="1176512"/>
                  </a:cubicBezTo>
                  <a:lnTo>
                    <a:pt x="1144979" y="1176512"/>
                  </a:lnTo>
                  <a:lnTo>
                    <a:pt x="1144979" y="20764"/>
                  </a:lnTo>
                  <a:close/>
                </a:path>
              </a:pathLst>
            </a:cu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63" name="Group 62"/>
          <p:cNvGrpSpPr>
            <a:grpSpLocks noChangeAspect="1"/>
          </p:cNvGrpSpPr>
          <p:nvPr/>
        </p:nvGrpSpPr>
        <p:grpSpPr>
          <a:xfrm>
            <a:off x="4819959" y="3988598"/>
            <a:ext cx="519190" cy="519190"/>
            <a:chOff x="1382806" y="3668806"/>
            <a:chExt cx="3025589" cy="3025589"/>
          </a:xfrm>
        </p:grpSpPr>
        <p:sp>
          <p:nvSpPr>
            <p:cNvPr id="64" name="Rectangle 63"/>
            <p:cNvSpPr/>
            <p:nvPr/>
          </p:nvSpPr>
          <p:spPr>
            <a:xfrm>
              <a:off x="1382806" y="3668806"/>
              <a:ext cx="3025588" cy="3025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5" name="Freeform 24"/>
            <p:cNvSpPr/>
            <p:nvPr/>
          </p:nvSpPr>
          <p:spPr>
            <a:xfrm>
              <a:off x="2260945" y="4279053"/>
              <a:ext cx="1258119" cy="1953941"/>
            </a:xfrm>
            <a:custGeom>
              <a:avLst/>
              <a:gdLst/>
              <a:ahLst/>
              <a:cxnLst/>
              <a:rect l="l" t="t" r="r" b="b"/>
              <a:pathLst>
                <a:path w="1258119" h="1953941">
                  <a:moveTo>
                    <a:pt x="172101" y="0"/>
                  </a:moveTo>
                  <a:lnTo>
                    <a:pt x="1081567" y="0"/>
                  </a:lnTo>
                  <a:cubicBezTo>
                    <a:pt x="1090468" y="0"/>
                    <a:pt x="1098876" y="2967"/>
                    <a:pt x="1106788" y="8902"/>
                  </a:cubicBezTo>
                  <a:cubicBezTo>
                    <a:pt x="1114701" y="14836"/>
                    <a:pt x="1121377" y="24233"/>
                    <a:pt x="1126817" y="37091"/>
                  </a:cubicBezTo>
                  <a:cubicBezTo>
                    <a:pt x="1132257" y="49949"/>
                    <a:pt x="1136214" y="67011"/>
                    <a:pt x="1138686" y="88276"/>
                  </a:cubicBezTo>
                  <a:cubicBezTo>
                    <a:pt x="1141159" y="109541"/>
                    <a:pt x="1142396" y="135010"/>
                    <a:pt x="1142396" y="164683"/>
                  </a:cubicBezTo>
                  <a:cubicBezTo>
                    <a:pt x="1142396" y="224028"/>
                    <a:pt x="1137203" y="267053"/>
                    <a:pt x="1126817" y="293759"/>
                  </a:cubicBezTo>
                  <a:cubicBezTo>
                    <a:pt x="1116432" y="320464"/>
                    <a:pt x="1101348" y="333817"/>
                    <a:pt x="1081567" y="333817"/>
                  </a:cubicBezTo>
                  <a:lnTo>
                    <a:pt x="399097" y="333817"/>
                  </a:lnTo>
                  <a:lnTo>
                    <a:pt x="399097" y="744782"/>
                  </a:lnTo>
                  <a:cubicBezTo>
                    <a:pt x="433715" y="740826"/>
                    <a:pt x="468086" y="738353"/>
                    <a:pt x="502209" y="737364"/>
                  </a:cubicBezTo>
                  <a:cubicBezTo>
                    <a:pt x="536333" y="736375"/>
                    <a:pt x="572187" y="735881"/>
                    <a:pt x="609772" y="735881"/>
                  </a:cubicBezTo>
                  <a:cubicBezTo>
                    <a:pt x="713626" y="735881"/>
                    <a:pt x="805859" y="747997"/>
                    <a:pt x="886469" y="772230"/>
                  </a:cubicBezTo>
                  <a:cubicBezTo>
                    <a:pt x="967080" y="796462"/>
                    <a:pt x="1034832" y="832069"/>
                    <a:pt x="1089727" y="879051"/>
                  </a:cubicBezTo>
                  <a:cubicBezTo>
                    <a:pt x="1144621" y="926033"/>
                    <a:pt x="1186410" y="984389"/>
                    <a:pt x="1215093" y="1054119"/>
                  </a:cubicBezTo>
                  <a:cubicBezTo>
                    <a:pt x="1243777" y="1123850"/>
                    <a:pt x="1258119" y="1204708"/>
                    <a:pt x="1258119" y="1296693"/>
                  </a:cubicBezTo>
                  <a:cubicBezTo>
                    <a:pt x="1258119" y="1400547"/>
                    <a:pt x="1240068" y="1493274"/>
                    <a:pt x="1203966" y="1574874"/>
                  </a:cubicBezTo>
                  <a:cubicBezTo>
                    <a:pt x="1167865" y="1656473"/>
                    <a:pt x="1116926" y="1725215"/>
                    <a:pt x="1051152" y="1781098"/>
                  </a:cubicBezTo>
                  <a:cubicBezTo>
                    <a:pt x="985378" y="1836982"/>
                    <a:pt x="906251" y="1879760"/>
                    <a:pt x="813771" y="1909432"/>
                  </a:cubicBezTo>
                  <a:cubicBezTo>
                    <a:pt x="721292" y="1939105"/>
                    <a:pt x="618674" y="1953941"/>
                    <a:pt x="505918" y="1953941"/>
                  </a:cubicBezTo>
                  <a:cubicBezTo>
                    <a:pt x="446573" y="1953941"/>
                    <a:pt x="390195" y="1950232"/>
                    <a:pt x="336784" y="1942814"/>
                  </a:cubicBezTo>
                  <a:cubicBezTo>
                    <a:pt x="283374" y="1935396"/>
                    <a:pt x="235403" y="1925999"/>
                    <a:pt x="192872" y="1914625"/>
                  </a:cubicBezTo>
                  <a:cubicBezTo>
                    <a:pt x="150341" y="1903250"/>
                    <a:pt x="115476" y="1891876"/>
                    <a:pt x="88276" y="1880502"/>
                  </a:cubicBezTo>
                  <a:cubicBezTo>
                    <a:pt x="61076" y="1869127"/>
                    <a:pt x="43273" y="1859731"/>
                    <a:pt x="34865" y="1852313"/>
                  </a:cubicBezTo>
                  <a:cubicBezTo>
                    <a:pt x="26458" y="1844894"/>
                    <a:pt x="20276" y="1836734"/>
                    <a:pt x="16320" y="1827833"/>
                  </a:cubicBezTo>
                  <a:cubicBezTo>
                    <a:pt x="12364" y="1818931"/>
                    <a:pt x="9149" y="1808298"/>
                    <a:pt x="6677" y="1795935"/>
                  </a:cubicBezTo>
                  <a:cubicBezTo>
                    <a:pt x="4204" y="1783571"/>
                    <a:pt x="2473" y="1767993"/>
                    <a:pt x="1484" y="1749200"/>
                  </a:cubicBezTo>
                  <a:cubicBezTo>
                    <a:pt x="495" y="1730408"/>
                    <a:pt x="0" y="1708153"/>
                    <a:pt x="0" y="1682437"/>
                  </a:cubicBezTo>
                  <a:cubicBezTo>
                    <a:pt x="0" y="1654742"/>
                    <a:pt x="989" y="1631252"/>
                    <a:pt x="2967" y="1611964"/>
                  </a:cubicBezTo>
                  <a:cubicBezTo>
                    <a:pt x="4946" y="1592677"/>
                    <a:pt x="8160" y="1577099"/>
                    <a:pt x="12611" y="1565230"/>
                  </a:cubicBezTo>
                  <a:cubicBezTo>
                    <a:pt x="17062" y="1553361"/>
                    <a:pt x="22255" y="1544954"/>
                    <a:pt x="28189" y="1540008"/>
                  </a:cubicBezTo>
                  <a:cubicBezTo>
                    <a:pt x="34124" y="1535063"/>
                    <a:pt x="41047" y="1532590"/>
                    <a:pt x="48960" y="1532590"/>
                  </a:cubicBezTo>
                  <a:cubicBezTo>
                    <a:pt x="58851" y="1532590"/>
                    <a:pt x="73934" y="1538277"/>
                    <a:pt x="94211" y="1549652"/>
                  </a:cubicBezTo>
                  <a:cubicBezTo>
                    <a:pt x="114487" y="1561026"/>
                    <a:pt x="141192" y="1573637"/>
                    <a:pt x="174327" y="1587485"/>
                  </a:cubicBezTo>
                  <a:cubicBezTo>
                    <a:pt x="207461" y="1601332"/>
                    <a:pt x="247766" y="1613943"/>
                    <a:pt x="295243" y="1625317"/>
                  </a:cubicBezTo>
                  <a:cubicBezTo>
                    <a:pt x="342719" y="1636691"/>
                    <a:pt x="399591" y="1642379"/>
                    <a:pt x="465860" y="1642379"/>
                  </a:cubicBezTo>
                  <a:cubicBezTo>
                    <a:pt x="523227" y="1642379"/>
                    <a:pt x="575402" y="1636444"/>
                    <a:pt x="622383" y="1624575"/>
                  </a:cubicBezTo>
                  <a:cubicBezTo>
                    <a:pt x="669365" y="1612706"/>
                    <a:pt x="709176" y="1593666"/>
                    <a:pt x="741815" y="1567456"/>
                  </a:cubicBezTo>
                  <a:cubicBezTo>
                    <a:pt x="774455" y="1541245"/>
                    <a:pt x="799677" y="1508357"/>
                    <a:pt x="817481" y="1468794"/>
                  </a:cubicBezTo>
                  <a:cubicBezTo>
                    <a:pt x="835284" y="1429231"/>
                    <a:pt x="844186" y="1381754"/>
                    <a:pt x="844186" y="1326365"/>
                  </a:cubicBezTo>
                  <a:cubicBezTo>
                    <a:pt x="844186" y="1278889"/>
                    <a:pt x="836768" y="1236606"/>
                    <a:pt x="821931" y="1199515"/>
                  </a:cubicBezTo>
                  <a:cubicBezTo>
                    <a:pt x="807095" y="1162424"/>
                    <a:pt x="783852" y="1131021"/>
                    <a:pt x="752201" y="1105305"/>
                  </a:cubicBezTo>
                  <a:cubicBezTo>
                    <a:pt x="720550" y="1079588"/>
                    <a:pt x="679503" y="1060301"/>
                    <a:pt x="629059" y="1047443"/>
                  </a:cubicBezTo>
                  <a:cubicBezTo>
                    <a:pt x="578616" y="1034585"/>
                    <a:pt x="517293" y="1028156"/>
                    <a:pt x="445089" y="1028156"/>
                  </a:cubicBezTo>
                  <a:cubicBezTo>
                    <a:pt x="387722" y="1028156"/>
                    <a:pt x="335548" y="1031123"/>
                    <a:pt x="288566" y="1037058"/>
                  </a:cubicBezTo>
                  <a:cubicBezTo>
                    <a:pt x="241585" y="1042992"/>
                    <a:pt x="197323" y="1045959"/>
                    <a:pt x="155781" y="1045959"/>
                  </a:cubicBezTo>
                  <a:cubicBezTo>
                    <a:pt x="127098" y="1045959"/>
                    <a:pt x="106574" y="1038789"/>
                    <a:pt x="94211" y="1024447"/>
                  </a:cubicBezTo>
                  <a:cubicBezTo>
                    <a:pt x="81847" y="1010105"/>
                    <a:pt x="75665" y="983647"/>
                    <a:pt x="75665" y="945073"/>
                  </a:cubicBezTo>
                  <a:lnTo>
                    <a:pt x="75665" y="111272"/>
                  </a:lnTo>
                  <a:cubicBezTo>
                    <a:pt x="75665" y="71709"/>
                    <a:pt x="83331" y="43272"/>
                    <a:pt x="98662" y="25964"/>
                  </a:cubicBezTo>
                  <a:cubicBezTo>
                    <a:pt x="113992" y="8655"/>
                    <a:pt x="138472" y="0"/>
                    <a:pt x="1721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6" name="Freeform 25"/>
            <p:cNvSpPr/>
            <p:nvPr/>
          </p:nvSpPr>
          <p:spPr>
            <a:xfrm>
              <a:off x="2325672" y="4294612"/>
              <a:ext cx="2082723" cy="2399783"/>
            </a:xfrm>
            <a:custGeom>
              <a:avLst/>
              <a:gdLst>
                <a:gd name="connsiteX0" fmla="*/ 380362 w 2082723"/>
                <a:gd name="connsiteY0" fmla="*/ 1012596 h 2399783"/>
                <a:gd name="connsiteX1" fmla="*/ 564332 w 2082723"/>
                <a:gd name="connsiteY1" fmla="*/ 1031883 h 2399783"/>
                <a:gd name="connsiteX2" fmla="*/ 687474 w 2082723"/>
                <a:gd name="connsiteY2" fmla="*/ 1089745 h 2399783"/>
                <a:gd name="connsiteX3" fmla="*/ 757204 w 2082723"/>
                <a:gd name="connsiteY3" fmla="*/ 1183955 h 2399783"/>
                <a:gd name="connsiteX4" fmla="*/ 779459 w 2082723"/>
                <a:gd name="connsiteY4" fmla="*/ 1310805 h 2399783"/>
                <a:gd name="connsiteX5" fmla="*/ 752754 w 2082723"/>
                <a:gd name="connsiteY5" fmla="*/ 1453234 h 2399783"/>
                <a:gd name="connsiteX6" fmla="*/ 677088 w 2082723"/>
                <a:gd name="connsiteY6" fmla="*/ 1551896 h 2399783"/>
                <a:gd name="connsiteX7" fmla="*/ 666374 w 2082723"/>
                <a:gd name="connsiteY7" fmla="*/ 1558588 h 2399783"/>
                <a:gd name="connsiteX8" fmla="*/ 42518 w 2082723"/>
                <a:gd name="connsiteY8" fmla="*/ 1017413 h 2399783"/>
                <a:gd name="connsiteX9" fmla="*/ 54149 w 2082723"/>
                <a:gd name="connsiteY9" fmla="*/ 1025021 h 2399783"/>
                <a:gd name="connsiteX10" fmla="*/ 91054 w 2082723"/>
                <a:gd name="connsiteY10" fmla="*/ 1030399 h 2399783"/>
                <a:gd name="connsiteX11" fmla="*/ 223839 w 2082723"/>
                <a:gd name="connsiteY11" fmla="*/ 1021498 h 2399783"/>
                <a:gd name="connsiteX12" fmla="*/ 380362 w 2082723"/>
                <a:gd name="connsiteY12" fmla="*/ 1012596 h 2399783"/>
                <a:gd name="connsiteX13" fmla="*/ 1046791 w 2082723"/>
                <a:gd name="connsiteY13" fmla="*/ 0 h 2399783"/>
                <a:gd name="connsiteX14" fmla="*/ 2082723 w 2082723"/>
                <a:gd name="connsiteY14" fmla="*/ 898637 h 2399783"/>
                <a:gd name="connsiteX15" fmla="*/ 2082723 w 2082723"/>
                <a:gd name="connsiteY15" fmla="*/ 2399783 h 2399783"/>
                <a:gd name="connsiteX16" fmla="*/ 629084 w 2082723"/>
                <a:gd name="connsiteY16" fmla="*/ 2399783 h 2399783"/>
                <a:gd name="connsiteX17" fmla="*/ 0 w 2082723"/>
                <a:gd name="connsiteY17" fmla="*/ 1854074 h 2399783"/>
                <a:gd name="connsiteX18" fmla="*/ 23549 w 2082723"/>
                <a:gd name="connsiteY18" fmla="*/ 1864943 h 2399783"/>
                <a:gd name="connsiteX19" fmla="*/ 128145 w 2082723"/>
                <a:gd name="connsiteY19" fmla="*/ 1899066 h 2399783"/>
                <a:gd name="connsiteX20" fmla="*/ 272057 w 2082723"/>
                <a:gd name="connsiteY20" fmla="*/ 1927255 h 2399783"/>
                <a:gd name="connsiteX21" fmla="*/ 441191 w 2082723"/>
                <a:gd name="connsiteY21" fmla="*/ 1938382 h 2399783"/>
                <a:gd name="connsiteX22" fmla="*/ 749044 w 2082723"/>
                <a:gd name="connsiteY22" fmla="*/ 1893873 h 2399783"/>
                <a:gd name="connsiteX23" fmla="*/ 986425 w 2082723"/>
                <a:gd name="connsiteY23" fmla="*/ 1765539 h 2399783"/>
                <a:gd name="connsiteX24" fmla="*/ 1139239 w 2082723"/>
                <a:gd name="connsiteY24" fmla="*/ 1559315 h 2399783"/>
                <a:gd name="connsiteX25" fmla="*/ 1193392 w 2082723"/>
                <a:gd name="connsiteY25" fmla="*/ 1281134 h 2399783"/>
                <a:gd name="connsiteX26" fmla="*/ 1150366 w 2082723"/>
                <a:gd name="connsiteY26" fmla="*/ 1038560 h 2399783"/>
                <a:gd name="connsiteX27" fmla="*/ 1025000 w 2082723"/>
                <a:gd name="connsiteY27" fmla="*/ 863492 h 2399783"/>
                <a:gd name="connsiteX28" fmla="*/ 821742 w 2082723"/>
                <a:gd name="connsiteY28" fmla="*/ 756671 h 2399783"/>
                <a:gd name="connsiteX29" fmla="*/ 545045 w 2082723"/>
                <a:gd name="connsiteY29" fmla="*/ 720322 h 2399783"/>
                <a:gd name="connsiteX30" fmla="*/ 437482 w 2082723"/>
                <a:gd name="connsiteY30" fmla="*/ 721805 h 2399783"/>
                <a:gd name="connsiteX31" fmla="*/ 334370 w 2082723"/>
                <a:gd name="connsiteY31" fmla="*/ 729223 h 2399783"/>
                <a:gd name="connsiteX32" fmla="*/ 334370 w 2082723"/>
                <a:gd name="connsiteY32" fmla="*/ 318258 h 2399783"/>
                <a:gd name="connsiteX33" fmla="*/ 1016840 w 2082723"/>
                <a:gd name="connsiteY33" fmla="*/ 318258 h 2399783"/>
                <a:gd name="connsiteX34" fmla="*/ 1062090 w 2082723"/>
                <a:gd name="connsiteY34" fmla="*/ 278200 h 2399783"/>
                <a:gd name="connsiteX35" fmla="*/ 1077669 w 2082723"/>
                <a:gd name="connsiteY35" fmla="*/ 149124 h 2399783"/>
                <a:gd name="connsiteX36" fmla="*/ 1073959 w 2082723"/>
                <a:gd name="connsiteY36" fmla="*/ 72717 h 2399783"/>
                <a:gd name="connsiteX37" fmla="*/ 1062090 w 2082723"/>
                <a:gd name="connsiteY37" fmla="*/ 21532 h 239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82723" h="2399783">
                  <a:moveTo>
                    <a:pt x="380362" y="1012596"/>
                  </a:moveTo>
                  <a:cubicBezTo>
                    <a:pt x="452566" y="1012596"/>
                    <a:pt x="513889" y="1019025"/>
                    <a:pt x="564332" y="1031883"/>
                  </a:cubicBezTo>
                  <a:cubicBezTo>
                    <a:pt x="614776" y="1044741"/>
                    <a:pt x="655823" y="1064028"/>
                    <a:pt x="687474" y="1089745"/>
                  </a:cubicBezTo>
                  <a:cubicBezTo>
                    <a:pt x="719125" y="1115461"/>
                    <a:pt x="742368" y="1146864"/>
                    <a:pt x="757204" y="1183955"/>
                  </a:cubicBezTo>
                  <a:cubicBezTo>
                    <a:pt x="772041" y="1221046"/>
                    <a:pt x="779459" y="1263329"/>
                    <a:pt x="779459" y="1310805"/>
                  </a:cubicBezTo>
                  <a:cubicBezTo>
                    <a:pt x="779459" y="1366194"/>
                    <a:pt x="770557" y="1413671"/>
                    <a:pt x="752754" y="1453234"/>
                  </a:cubicBezTo>
                  <a:cubicBezTo>
                    <a:pt x="734950" y="1492797"/>
                    <a:pt x="709728" y="1525685"/>
                    <a:pt x="677088" y="1551896"/>
                  </a:cubicBezTo>
                  <a:lnTo>
                    <a:pt x="666374" y="1558588"/>
                  </a:lnTo>
                  <a:lnTo>
                    <a:pt x="42518" y="1017413"/>
                  </a:lnTo>
                  <a:lnTo>
                    <a:pt x="54149" y="1025021"/>
                  </a:lnTo>
                  <a:cubicBezTo>
                    <a:pt x="64411" y="1028607"/>
                    <a:pt x="76713" y="1030399"/>
                    <a:pt x="91054" y="1030399"/>
                  </a:cubicBezTo>
                  <a:cubicBezTo>
                    <a:pt x="132596" y="1030399"/>
                    <a:pt x="176858" y="1027432"/>
                    <a:pt x="223839" y="1021498"/>
                  </a:cubicBezTo>
                  <a:cubicBezTo>
                    <a:pt x="270821" y="1015563"/>
                    <a:pt x="322995" y="1012596"/>
                    <a:pt x="380362" y="1012596"/>
                  </a:cubicBezTo>
                  <a:close/>
                  <a:moveTo>
                    <a:pt x="1046791" y="0"/>
                  </a:moveTo>
                  <a:lnTo>
                    <a:pt x="2082723" y="898637"/>
                  </a:lnTo>
                  <a:lnTo>
                    <a:pt x="2082723" y="2399783"/>
                  </a:lnTo>
                  <a:lnTo>
                    <a:pt x="629084" y="2399783"/>
                  </a:lnTo>
                  <a:lnTo>
                    <a:pt x="0" y="1854074"/>
                  </a:lnTo>
                  <a:lnTo>
                    <a:pt x="23549" y="1864943"/>
                  </a:lnTo>
                  <a:cubicBezTo>
                    <a:pt x="50749" y="1876317"/>
                    <a:pt x="85614" y="1887691"/>
                    <a:pt x="128145" y="1899066"/>
                  </a:cubicBezTo>
                  <a:cubicBezTo>
                    <a:pt x="170676" y="1910440"/>
                    <a:pt x="218647" y="1919837"/>
                    <a:pt x="272057" y="1927255"/>
                  </a:cubicBezTo>
                  <a:cubicBezTo>
                    <a:pt x="325468" y="1934673"/>
                    <a:pt x="381846" y="1938382"/>
                    <a:pt x="441191" y="1938382"/>
                  </a:cubicBezTo>
                  <a:cubicBezTo>
                    <a:pt x="553947" y="1938382"/>
                    <a:pt x="656565" y="1923546"/>
                    <a:pt x="749044" y="1893873"/>
                  </a:cubicBezTo>
                  <a:cubicBezTo>
                    <a:pt x="841524" y="1864201"/>
                    <a:pt x="920651" y="1821423"/>
                    <a:pt x="986425" y="1765539"/>
                  </a:cubicBezTo>
                  <a:cubicBezTo>
                    <a:pt x="1052199" y="1709656"/>
                    <a:pt x="1103138" y="1640914"/>
                    <a:pt x="1139239" y="1559315"/>
                  </a:cubicBezTo>
                  <a:cubicBezTo>
                    <a:pt x="1175341" y="1477715"/>
                    <a:pt x="1193392" y="1384988"/>
                    <a:pt x="1193392" y="1281134"/>
                  </a:cubicBezTo>
                  <a:cubicBezTo>
                    <a:pt x="1193392" y="1189149"/>
                    <a:pt x="1179050" y="1108291"/>
                    <a:pt x="1150366" y="1038560"/>
                  </a:cubicBezTo>
                  <a:cubicBezTo>
                    <a:pt x="1121683" y="968830"/>
                    <a:pt x="1079894" y="910474"/>
                    <a:pt x="1025000" y="863492"/>
                  </a:cubicBezTo>
                  <a:cubicBezTo>
                    <a:pt x="970105" y="816510"/>
                    <a:pt x="902353" y="780903"/>
                    <a:pt x="821742" y="756671"/>
                  </a:cubicBezTo>
                  <a:cubicBezTo>
                    <a:pt x="741132" y="732438"/>
                    <a:pt x="648899" y="720322"/>
                    <a:pt x="545045" y="720322"/>
                  </a:cubicBezTo>
                  <a:cubicBezTo>
                    <a:pt x="507460" y="720322"/>
                    <a:pt x="471606" y="720816"/>
                    <a:pt x="437482" y="721805"/>
                  </a:cubicBezTo>
                  <a:cubicBezTo>
                    <a:pt x="403359" y="722794"/>
                    <a:pt x="368988" y="725267"/>
                    <a:pt x="334370" y="729223"/>
                  </a:cubicBezTo>
                  <a:lnTo>
                    <a:pt x="334370" y="318258"/>
                  </a:lnTo>
                  <a:lnTo>
                    <a:pt x="1016840" y="318258"/>
                  </a:lnTo>
                  <a:cubicBezTo>
                    <a:pt x="1036621" y="318258"/>
                    <a:pt x="1051705" y="304905"/>
                    <a:pt x="1062090" y="278200"/>
                  </a:cubicBezTo>
                  <a:cubicBezTo>
                    <a:pt x="1072476" y="251494"/>
                    <a:pt x="1077669" y="208469"/>
                    <a:pt x="1077669" y="149124"/>
                  </a:cubicBezTo>
                  <a:cubicBezTo>
                    <a:pt x="1077669" y="119451"/>
                    <a:pt x="1076432" y="93982"/>
                    <a:pt x="1073959" y="72717"/>
                  </a:cubicBezTo>
                  <a:cubicBezTo>
                    <a:pt x="1071487" y="51452"/>
                    <a:pt x="1067530" y="34390"/>
                    <a:pt x="1062090" y="21532"/>
                  </a:cubicBezTo>
                  <a:close/>
                </a:path>
              </a:pathLst>
            </a:cu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69" name="Freeform 18"/>
          <p:cNvSpPr>
            <a:spLocks/>
          </p:cNvSpPr>
          <p:nvPr/>
        </p:nvSpPr>
        <p:spPr bwMode="auto">
          <a:xfrm rot="5400000">
            <a:off x="4502487" y="279383"/>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70" name="Rectangle 69"/>
          <p:cNvSpPr/>
          <p:nvPr/>
        </p:nvSpPr>
        <p:spPr>
          <a:xfrm>
            <a:off x="5339149" y="1568180"/>
            <a:ext cx="3620449" cy="553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sz="1350" dirty="0">
                <a:solidFill>
                  <a:schemeClr val="bg2">
                    <a:lumMod val="75000"/>
                  </a:schemeClr>
                </a:solidFill>
                <a:ea typeface="ＭＳ Ｐゴシック" charset="0"/>
                <a:cs typeface="Arail"/>
              </a:rPr>
              <a:t>Transaction Date</a:t>
            </a:r>
          </a:p>
        </p:txBody>
      </p:sp>
      <p:sp>
        <p:nvSpPr>
          <p:cNvPr id="71" name="Rectangle 70"/>
          <p:cNvSpPr/>
          <p:nvPr/>
        </p:nvSpPr>
        <p:spPr>
          <a:xfrm>
            <a:off x="5339148" y="2378867"/>
            <a:ext cx="3620449" cy="553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sz="1350" dirty="0">
                <a:solidFill>
                  <a:schemeClr val="bg2">
                    <a:lumMod val="75000"/>
                  </a:schemeClr>
                </a:solidFill>
                <a:ea typeface="ＭＳ Ｐゴシック" charset="0"/>
                <a:cs typeface="Arail"/>
              </a:rPr>
              <a:t>Dealership name</a:t>
            </a:r>
          </a:p>
        </p:txBody>
      </p:sp>
      <p:sp>
        <p:nvSpPr>
          <p:cNvPr id="72" name="Rectangle 71"/>
          <p:cNvSpPr/>
          <p:nvPr/>
        </p:nvSpPr>
        <p:spPr>
          <a:xfrm>
            <a:off x="5337207" y="3177911"/>
            <a:ext cx="3620449" cy="553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ZA" sz="1350" dirty="0">
                <a:solidFill>
                  <a:schemeClr val="bg2">
                    <a:lumMod val="75000"/>
                  </a:schemeClr>
                </a:solidFill>
                <a:ea typeface="ＭＳ Ｐゴシック" charset="0"/>
                <a:cs typeface="Arail"/>
              </a:rPr>
              <a:t>Personal involvement in the entire Purchasing / Servicing process</a:t>
            </a:r>
          </a:p>
        </p:txBody>
      </p:sp>
      <p:sp>
        <p:nvSpPr>
          <p:cNvPr id="73" name="Rectangle 72"/>
          <p:cNvSpPr/>
          <p:nvPr/>
        </p:nvSpPr>
        <p:spPr>
          <a:xfrm>
            <a:off x="5337207" y="3979126"/>
            <a:ext cx="3620449" cy="553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ZA" sz="1350" dirty="0">
                <a:solidFill>
                  <a:schemeClr val="bg2">
                    <a:lumMod val="75000"/>
                  </a:schemeClr>
                </a:solidFill>
                <a:ea typeface="ＭＳ Ｐゴシック" charset="0"/>
                <a:cs typeface="Arail"/>
              </a:rPr>
              <a:t>Not employed by a motor manufacturer or any of their dealers</a:t>
            </a:r>
          </a:p>
        </p:txBody>
      </p:sp>
      <p:sp>
        <p:nvSpPr>
          <p:cNvPr id="3" name="Rectangle 2"/>
          <p:cNvSpPr/>
          <p:nvPr/>
        </p:nvSpPr>
        <p:spPr>
          <a:xfrm>
            <a:off x="146215" y="1156014"/>
            <a:ext cx="4247585" cy="3400638"/>
          </a:xfrm>
          <a:prstGeom prst="rect">
            <a:avLst/>
          </a:prstGeom>
        </p:spPr>
        <p:txBody>
          <a:bodyPr wrap="square" anchor="ctr">
            <a:noAutofit/>
          </a:bodyPr>
          <a:lstStyle/>
          <a:p>
            <a:pPr>
              <a:lnSpc>
                <a:spcPct val="150000"/>
              </a:lnSpc>
            </a:pPr>
            <a:r>
              <a:rPr lang="en-ZA" sz="2000" b="1" dirty="0">
                <a:solidFill>
                  <a:schemeClr val="accent6"/>
                </a:solidFill>
              </a:rPr>
              <a:t>Random selection of respondents via an automated algorithm built  into the </a:t>
            </a:r>
            <a:r>
              <a:rPr lang="en-ZA" sz="2000" b="1" dirty="0" err="1">
                <a:solidFill>
                  <a:schemeClr val="accent6"/>
                </a:solidFill>
              </a:rPr>
              <a:t>CATI</a:t>
            </a:r>
            <a:r>
              <a:rPr lang="en-ZA" sz="2000" b="1" dirty="0">
                <a:solidFill>
                  <a:schemeClr val="accent6"/>
                </a:solidFill>
              </a:rPr>
              <a:t> system.</a:t>
            </a:r>
          </a:p>
          <a:p>
            <a:pPr>
              <a:lnSpc>
                <a:spcPct val="150000"/>
              </a:lnSpc>
            </a:pPr>
            <a:endParaRPr lang="en-ZA" sz="2000" b="1" dirty="0">
              <a:solidFill>
                <a:schemeClr val="accent6"/>
              </a:solidFill>
            </a:endParaRPr>
          </a:p>
          <a:p>
            <a:pPr>
              <a:lnSpc>
                <a:spcPct val="150000"/>
              </a:lnSpc>
            </a:pPr>
            <a:r>
              <a:rPr lang="en-ZA" sz="2000" b="1" dirty="0">
                <a:solidFill>
                  <a:schemeClr val="accent6"/>
                </a:solidFill>
              </a:rPr>
              <a:t>All interviews are recorded.</a:t>
            </a:r>
          </a:p>
        </p:txBody>
      </p:sp>
      <p:sp>
        <p:nvSpPr>
          <p:cNvPr id="36" name="TextBox 35">
            <a:extLst>
              <a:ext uri="{FF2B5EF4-FFF2-40B4-BE49-F238E27FC236}">
                <a16:creationId xmlns:a16="http://schemas.microsoft.com/office/drawing/2014/main" id="{3AFCAB67-D5A8-4AAF-BE45-FF9B97A79B91}"/>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lumMod val="50000"/>
                  </a:schemeClr>
                </a:solidFill>
                <a:latin typeface="+mn-lt"/>
                <a:ea typeface="+mn-ea"/>
                <a:cs typeface="+mn-cs"/>
              </a:rPr>
              <a:pPr marL="0" algn="l" defTabSz="924282" rtl="0" eaLnBrk="1" latinLnBrk="0" hangingPunct="1">
                <a:lnSpc>
                  <a:spcPct val="85000"/>
                </a:lnSpc>
                <a:spcBef>
                  <a:spcPts val="204"/>
                </a:spcBef>
              </a:pPr>
              <a:t>11</a:t>
            </a:fld>
            <a:endParaRPr lang="en-GB" sz="800" kern="1200" dirty="0">
              <a:solidFill>
                <a:schemeClr val="bg1">
                  <a:lumMod val="50000"/>
                </a:schemeClr>
              </a:solidFill>
              <a:latin typeface="+mn-lt"/>
              <a:ea typeface="+mn-ea"/>
              <a:cs typeface="+mn-cs"/>
            </a:endParaRPr>
          </a:p>
        </p:txBody>
      </p:sp>
      <p:sp>
        <p:nvSpPr>
          <p:cNvPr id="37" name="TextBox 36">
            <a:extLst>
              <a:ext uri="{FF2B5EF4-FFF2-40B4-BE49-F238E27FC236}">
                <a16:creationId xmlns:a16="http://schemas.microsoft.com/office/drawing/2014/main" id="{B972381C-D7E5-4C50-B41F-43FBC6E60EBD}"/>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lumMod val="50000"/>
                  </a:schemeClr>
                </a:solidFill>
                <a:latin typeface="+mn-lt"/>
                <a:ea typeface="+mn-ea"/>
                <a:cs typeface="+mn-cs"/>
              </a:rPr>
              <a:t>© 2018 </a:t>
            </a:r>
            <a:r>
              <a:rPr lang="en-GB" sz="800" kern="1200" dirty="0">
                <a:solidFill>
                  <a:schemeClr val="bg1">
                    <a:lumMod val="50000"/>
                  </a:schemeClr>
                </a:solidFill>
              </a:rPr>
              <a:t>Ipsos.</a:t>
            </a:r>
            <a:endParaRPr lang="en-GB" sz="1200" dirty="0">
              <a:solidFill>
                <a:schemeClr val="bg1">
                  <a:lumMod val="50000"/>
                </a:schemeClr>
              </a:solidFill>
            </a:endParaRPr>
          </a:p>
        </p:txBody>
      </p:sp>
    </p:spTree>
    <p:extLst>
      <p:ext uri="{BB962C8B-B14F-4D97-AF65-F5344CB8AC3E}">
        <p14:creationId xmlns:p14="http://schemas.microsoft.com/office/powerpoint/2010/main" val="1034381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792" y="556144"/>
            <a:ext cx="2283194" cy="107513"/>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354" rtl="0" eaLnBrk="1" latinLnBrk="0" hangingPunct="1">
              <a:defRPr sz="1800" kern="1200">
                <a:solidFill>
                  <a:schemeClr val="lt1"/>
                </a:solidFill>
                <a:latin typeface="+mn-lt"/>
                <a:ea typeface="+mn-ea"/>
                <a:cs typeface="+mn-cs"/>
              </a:defRPr>
            </a:lvl1pPr>
            <a:lvl2pPr marL="457178" algn="l" defTabSz="914354" rtl="0" eaLnBrk="1" latinLnBrk="0" hangingPunct="1">
              <a:defRPr sz="1800" kern="1200">
                <a:solidFill>
                  <a:schemeClr val="lt1"/>
                </a:solidFill>
                <a:latin typeface="+mn-lt"/>
                <a:ea typeface="+mn-ea"/>
                <a:cs typeface="+mn-cs"/>
              </a:defRPr>
            </a:lvl2pPr>
            <a:lvl3pPr marL="914354" algn="l" defTabSz="914354" rtl="0" eaLnBrk="1" latinLnBrk="0" hangingPunct="1">
              <a:defRPr sz="1800" kern="1200">
                <a:solidFill>
                  <a:schemeClr val="lt1"/>
                </a:solidFill>
                <a:latin typeface="+mn-lt"/>
                <a:ea typeface="+mn-ea"/>
                <a:cs typeface="+mn-cs"/>
              </a:defRPr>
            </a:lvl3pPr>
            <a:lvl4pPr marL="1371532" algn="l" defTabSz="914354" rtl="0" eaLnBrk="1" latinLnBrk="0" hangingPunct="1">
              <a:defRPr sz="1800" kern="1200">
                <a:solidFill>
                  <a:schemeClr val="lt1"/>
                </a:solidFill>
                <a:latin typeface="+mn-lt"/>
                <a:ea typeface="+mn-ea"/>
                <a:cs typeface="+mn-cs"/>
              </a:defRPr>
            </a:lvl4pPr>
            <a:lvl5pPr marL="1828709" algn="l" defTabSz="914354" rtl="0" eaLnBrk="1" latinLnBrk="0" hangingPunct="1">
              <a:defRPr sz="1800" kern="1200">
                <a:solidFill>
                  <a:schemeClr val="lt1"/>
                </a:solidFill>
                <a:latin typeface="+mn-lt"/>
                <a:ea typeface="+mn-ea"/>
                <a:cs typeface="+mn-cs"/>
              </a:defRPr>
            </a:lvl5pPr>
            <a:lvl6pPr marL="2285886" algn="l" defTabSz="914354" rtl="0" eaLnBrk="1" latinLnBrk="0" hangingPunct="1">
              <a:defRPr sz="1800" kern="1200">
                <a:solidFill>
                  <a:schemeClr val="lt1"/>
                </a:solidFill>
                <a:latin typeface="+mn-lt"/>
                <a:ea typeface="+mn-ea"/>
                <a:cs typeface="+mn-cs"/>
              </a:defRPr>
            </a:lvl6pPr>
            <a:lvl7pPr marL="2743062" algn="l" defTabSz="914354" rtl="0" eaLnBrk="1" latinLnBrk="0" hangingPunct="1">
              <a:defRPr sz="1800" kern="1200">
                <a:solidFill>
                  <a:schemeClr val="lt1"/>
                </a:solidFill>
                <a:latin typeface="+mn-lt"/>
                <a:ea typeface="+mn-ea"/>
                <a:cs typeface="+mn-cs"/>
              </a:defRPr>
            </a:lvl7pPr>
            <a:lvl8pPr marL="3200240" algn="l" defTabSz="914354" rtl="0" eaLnBrk="1" latinLnBrk="0" hangingPunct="1">
              <a:defRPr sz="1800" kern="1200">
                <a:solidFill>
                  <a:schemeClr val="lt1"/>
                </a:solidFill>
                <a:latin typeface="+mn-lt"/>
                <a:ea typeface="+mn-ea"/>
                <a:cs typeface="+mn-cs"/>
              </a:defRPr>
            </a:lvl8pPr>
            <a:lvl9pPr marL="3657418" algn="l" defTabSz="914354" rtl="0" eaLnBrk="1" latinLnBrk="0" hangingPunct="1">
              <a:defRPr sz="1800" kern="1200">
                <a:solidFill>
                  <a:schemeClr val="lt1"/>
                </a:solidFill>
                <a:latin typeface="+mn-lt"/>
                <a:ea typeface="+mn-ea"/>
                <a:cs typeface="+mn-cs"/>
              </a:defRPr>
            </a:lvl9pPr>
          </a:lstStyle>
          <a:p>
            <a:pPr algn="ctr"/>
            <a:endParaRPr lang="en-US" sz="2000">
              <a:latin typeface="Calibri" panose="020F0502020204030204" pitchFamily="34" charset="0"/>
              <a:cs typeface="Helvetica Neue"/>
            </a:endParaRPr>
          </a:p>
        </p:txBody>
      </p:sp>
      <p:sp>
        <p:nvSpPr>
          <p:cNvPr id="7" name="Rectangle 6"/>
          <p:cNvSpPr/>
          <p:nvPr/>
        </p:nvSpPr>
        <p:spPr>
          <a:xfrm>
            <a:off x="2278401" y="556144"/>
            <a:ext cx="2283194" cy="10751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354" rtl="0" eaLnBrk="1" latinLnBrk="0" hangingPunct="1">
              <a:defRPr sz="1800" kern="1200">
                <a:solidFill>
                  <a:schemeClr val="lt1"/>
                </a:solidFill>
                <a:latin typeface="+mn-lt"/>
                <a:ea typeface="+mn-ea"/>
                <a:cs typeface="+mn-cs"/>
              </a:defRPr>
            </a:lvl1pPr>
            <a:lvl2pPr marL="457178" algn="l" defTabSz="914354" rtl="0" eaLnBrk="1" latinLnBrk="0" hangingPunct="1">
              <a:defRPr sz="1800" kern="1200">
                <a:solidFill>
                  <a:schemeClr val="lt1"/>
                </a:solidFill>
                <a:latin typeface="+mn-lt"/>
                <a:ea typeface="+mn-ea"/>
                <a:cs typeface="+mn-cs"/>
              </a:defRPr>
            </a:lvl2pPr>
            <a:lvl3pPr marL="914354" algn="l" defTabSz="914354" rtl="0" eaLnBrk="1" latinLnBrk="0" hangingPunct="1">
              <a:defRPr sz="1800" kern="1200">
                <a:solidFill>
                  <a:schemeClr val="lt1"/>
                </a:solidFill>
                <a:latin typeface="+mn-lt"/>
                <a:ea typeface="+mn-ea"/>
                <a:cs typeface="+mn-cs"/>
              </a:defRPr>
            </a:lvl3pPr>
            <a:lvl4pPr marL="1371532" algn="l" defTabSz="914354" rtl="0" eaLnBrk="1" latinLnBrk="0" hangingPunct="1">
              <a:defRPr sz="1800" kern="1200">
                <a:solidFill>
                  <a:schemeClr val="lt1"/>
                </a:solidFill>
                <a:latin typeface="+mn-lt"/>
                <a:ea typeface="+mn-ea"/>
                <a:cs typeface="+mn-cs"/>
              </a:defRPr>
            </a:lvl4pPr>
            <a:lvl5pPr marL="1828709" algn="l" defTabSz="914354" rtl="0" eaLnBrk="1" latinLnBrk="0" hangingPunct="1">
              <a:defRPr sz="1800" kern="1200">
                <a:solidFill>
                  <a:schemeClr val="lt1"/>
                </a:solidFill>
                <a:latin typeface="+mn-lt"/>
                <a:ea typeface="+mn-ea"/>
                <a:cs typeface="+mn-cs"/>
              </a:defRPr>
            </a:lvl5pPr>
            <a:lvl6pPr marL="2285886" algn="l" defTabSz="914354" rtl="0" eaLnBrk="1" latinLnBrk="0" hangingPunct="1">
              <a:defRPr sz="1800" kern="1200">
                <a:solidFill>
                  <a:schemeClr val="lt1"/>
                </a:solidFill>
                <a:latin typeface="+mn-lt"/>
                <a:ea typeface="+mn-ea"/>
                <a:cs typeface="+mn-cs"/>
              </a:defRPr>
            </a:lvl6pPr>
            <a:lvl7pPr marL="2743062" algn="l" defTabSz="914354" rtl="0" eaLnBrk="1" latinLnBrk="0" hangingPunct="1">
              <a:defRPr sz="1800" kern="1200">
                <a:solidFill>
                  <a:schemeClr val="lt1"/>
                </a:solidFill>
                <a:latin typeface="+mn-lt"/>
                <a:ea typeface="+mn-ea"/>
                <a:cs typeface="+mn-cs"/>
              </a:defRPr>
            </a:lvl7pPr>
            <a:lvl8pPr marL="3200240" algn="l" defTabSz="914354" rtl="0" eaLnBrk="1" latinLnBrk="0" hangingPunct="1">
              <a:defRPr sz="1800" kern="1200">
                <a:solidFill>
                  <a:schemeClr val="lt1"/>
                </a:solidFill>
                <a:latin typeface="+mn-lt"/>
                <a:ea typeface="+mn-ea"/>
                <a:cs typeface="+mn-cs"/>
              </a:defRPr>
            </a:lvl8pPr>
            <a:lvl9pPr marL="3657418" algn="l" defTabSz="914354" rtl="0" eaLnBrk="1" latinLnBrk="0" hangingPunct="1">
              <a:defRPr sz="1800" kern="1200">
                <a:solidFill>
                  <a:schemeClr val="lt1"/>
                </a:solidFill>
                <a:latin typeface="+mn-lt"/>
                <a:ea typeface="+mn-ea"/>
                <a:cs typeface="+mn-cs"/>
              </a:defRPr>
            </a:lvl9pPr>
          </a:lstStyle>
          <a:p>
            <a:pPr algn="ctr"/>
            <a:endParaRPr lang="en-US" sz="2000">
              <a:latin typeface="Calibri" panose="020F0502020204030204" pitchFamily="34" charset="0"/>
              <a:cs typeface="Helvetica Neue"/>
            </a:endParaRPr>
          </a:p>
        </p:txBody>
      </p:sp>
      <p:sp>
        <p:nvSpPr>
          <p:cNvPr id="8" name="Rectangle 7"/>
          <p:cNvSpPr/>
          <p:nvPr/>
        </p:nvSpPr>
        <p:spPr>
          <a:xfrm>
            <a:off x="4561596" y="556144"/>
            <a:ext cx="2283194" cy="107513"/>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354" rtl="0" eaLnBrk="1" latinLnBrk="0" hangingPunct="1">
              <a:defRPr sz="1800" kern="1200">
                <a:solidFill>
                  <a:schemeClr val="lt1"/>
                </a:solidFill>
                <a:latin typeface="+mn-lt"/>
                <a:ea typeface="+mn-ea"/>
                <a:cs typeface="+mn-cs"/>
              </a:defRPr>
            </a:lvl1pPr>
            <a:lvl2pPr marL="457178" algn="l" defTabSz="914354" rtl="0" eaLnBrk="1" latinLnBrk="0" hangingPunct="1">
              <a:defRPr sz="1800" kern="1200">
                <a:solidFill>
                  <a:schemeClr val="lt1"/>
                </a:solidFill>
                <a:latin typeface="+mn-lt"/>
                <a:ea typeface="+mn-ea"/>
                <a:cs typeface="+mn-cs"/>
              </a:defRPr>
            </a:lvl2pPr>
            <a:lvl3pPr marL="914354" algn="l" defTabSz="914354" rtl="0" eaLnBrk="1" latinLnBrk="0" hangingPunct="1">
              <a:defRPr sz="1800" kern="1200">
                <a:solidFill>
                  <a:schemeClr val="lt1"/>
                </a:solidFill>
                <a:latin typeface="+mn-lt"/>
                <a:ea typeface="+mn-ea"/>
                <a:cs typeface="+mn-cs"/>
              </a:defRPr>
            </a:lvl3pPr>
            <a:lvl4pPr marL="1371532" algn="l" defTabSz="914354" rtl="0" eaLnBrk="1" latinLnBrk="0" hangingPunct="1">
              <a:defRPr sz="1800" kern="1200">
                <a:solidFill>
                  <a:schemeClr val="lt1"/>
                </a:solidFill>
                <a:latin typeface="+mn-lt"/>
                <a:ea typeface="+mn-ea"/>
                <a:cs typeface="+mn-cs"/>
              </a:defRPr>
            </a:lvl4pPr>
            <a:lvl5pPr marL="1828709" algn="l" defTabSz="914354" rtl="0" eaLnBrk="1" latinLnBrk="0" hangingPunct="1">
              <a:defRPr sz="1800" kern="1200">
                <a:solidFill>
                  <a:schemeClr val="lt1"/>
                </a:solidFill>
                <a:latin typeface="+mn-lt"/>
                <a:ea typeface="+mn-ea"/>
                <a:cs typeface="+mn-cs"/>
              </a:defRPr>
            </a:lvl5pPr>
            <a:lvl6pPr marL="2285886" algn="l" defTabSz="914354" rtl="0" eaLnBrk="1" latinLnBrk="0" hangingPunct="1">
              <a:defRPr sz="1800" kern="1200">
                <a:solidFill>
                  <a:schemeClr val="lt1"/>
                </a:solidFill>
                <a:latin typeface="+mn-lt"/>
                <a:ea typeface="+mn-ea"/>
                <a:cs typeface="+mn-cs"/>
              </a:defRPr>
            </a:lvl6pPr>
            <a:lvl7pPr marL="2743062" algn="l" defTabSz="914354" rtl="0" eaLnBrk="1" latinLnBrk="0" hangingPunct="1">
              <a:defRPr sz="1800" kern="1200">
                <a:solidFill>
                  <a:schemeClr val="lt1"/>
                </a:solidFill>
                <a:latin typeface="+mn-lt"/>
                <a:ea typeface="+mn-ea"/>
                <a:cs typeface="+mn-cs"/>
              </a:defRPr>
            </a:lvl7pPr>
            <a:lvl8pPr marL="3200240" algn="l" defTabSz="914354" rtl="0" eaLnBrk="1" latinLnBrk="0" hangingPunct="1">
              <a:defRPr sz="1800" kern="1200">
                <a:solidFill>
                  <a:schemeClr val="lt1"/>
                </a:solidFill>
                <a:latin typeface="+mn-lt"/>
                <a:ea typeface="+mn-ea"/>
                <a:cs typeface="+mn-cs"/>
              </a:defRPr>
            </a:lvl8pPr>
            <a:lvl9pPr marL="3657418" algn="l" defTabSz="914354" rtl="0" eaLnBrk="1" latinLnBrk="0" hangingPunct="1">
              <a:defRPr sz="1800" kern="1200">
                <a:solidFill>
                  <a:schemeClr val="lt1"/>
                </a:solidFill>
                <a:latin typeface="+mn-lt"/>
                <a:ea typeface="+mn-ea"/>
                <a:cs typeface="+mn-cs"/>
              </a:defRPr>
            </a:lvl9pPr>
          </a:lstStyle>
          <a:p>
            <a:pPr algn="ctr"/>
            <a:endParaRPr lang="en-US" sz="2000">
              <a:latin typeface="Calibri" panose="020F0502020204030204" pitchFamily="34" charset="0"/>
              <a:cs typeface="Helvetica Neue"/>
            </a:endParaRPr>
          </a:p>
        </p:txBody>
      </p:sp>
      <p:sp>
        <p:nvSpPr>
          <p:cNvPr id="9" name="Rectangle 8"/>
          <p:cNvSpPr/>
          <p:nvPr/>
        </p:nvSpPr>
        <p:spPr>
          <a:xfrm>
            <a:off x="6844787" y="556144"/>
            <a:ext cx="2283194" cy="1075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354" rtl="0" eaLnBrk="1" latinLnBrk="0" hangingPunct="1">
              <a:defRPr sz="1800" kern="1200">
                <a:solidFill>
                  <a:schemeClr val="lt1"/>
                </a:solidFill>
                <a:latin typeface="+mn-lt"/>
                <a:ea typeface="+mn-ea"/>
                <a:cs typeface="+mn-cs"/>
              </a:defRPr>
            </a:lvl1pPr>
            <a:lvl2pPr marL="457178" algn="l" defTabSz="914354" rtl="0" eaLnBrk="1" latinLnBrk="0" hangingPunct="1">
              <a:defRPr sz="1800" kern="1200">
                <a:solidFill>
                  <a:schemeClr val="lt1"/>
                </a:solidFill>
                <a:latin typeface="+mn-lt"/>
                <a:ea typeface="+mn-ea"/>
                <a:cs typeface="+mn-cs"/>
              </a:defRPr>
            </a:lvl2pPr>
            <a:lvl3pPr marL="914354" algn="l" defTabSz="914354" rtl="0" eaLnBrk="1" latinLnBrk="0" hangingPunct="1">
              <a:defRPr sz="1800" kern="1200">
                <a:solidFill>
                  <a:schemeClr val="lt1"/>
                </a:solidFill>
                <a:latin typeface="+mn-lt"/>
                <a:ea typeface="+mn-ea"/>
                <a:cs typeface="+mn-cs"/>
              </a:defRPr>
            </a:lvl3pPr>
            <a:lvl4pPr marL="1371532" algn="l" defTabSz="914354" rtl="0" eaLnBrk="1" latinLnBrk="0" hangingPunct="1">
              <a:defRPr sz="1800" kern="1200">
                <a:solidFill>
                  <a:schemeClr val="lt1"/>
                </a:solidFill>
                <a:latin typeface="+mn-lt"/>
                <a:ea typeface="+mn-ea"/>
                <a:cs typeface="+mn-cs"/>
              </a:defRPr>
            </a:lvl4pPr>
            <a:lvl5pPr marL="1828709" algn="l" defTabSz="914354" rtl="0" eaLnBrk="1" latinLnBrk="0" hangingPunct="1">
              <a:defRPr sz="1800" kern="1200">
                <a:solidFill>
                  <a:schemeClr val="lt1"/>
                </a:solidFill>
                <a:latin typeface="+mn-lt"/>
                <a:ea typeface="+mn-ea"/>
                <a:cs typeface="+mn-cs"/>
              </a:defRPr>
            </a:lvl5pPr>
            <a:lvl6pPr marL="2285886" algn="l" defTabSz="914354" rtl="0" eaLnBrk="1" latinLnBrk="0" hangingPunct="1">
              <a:defRPr sz="1800" kern="1200">
                <a:solidFill>
                  <a:schemeClr val="lt1"/>
                </a:solidFill>
                <a:latin typeface="+mn-lt"/>
                <a:ea typeface="+mn-ea"/>
                <a:cs typeface="+mn-cs"/>
              </a:defRPr>
            </a:lvl6pPr>
            <a:lvl7pPr marL="2743062" algn="l" defTabSz="914354" rtl="0" eaLnBrk="1" latinLnBrk="0" hangingPunct="1">
              <a:defRPr sz="1800" kern="1200">
                <a:solidFill>
                  <a:schemeClr val="lt1"/>
                </a:solidFill>
                <a:latin typeface="+mn-lt"/>
                <a:ea typeface="+mn-ea"/>
                <a:cs typeface="+mn-cs"/>
              </a:defRPr>
            </a:lvl7pPr>
            <a:lvl8pPr marL="3200240" algn="l" defTabSz="914354" rtl="0" eaLnBrk="1" latinLnBrk="0" hangingPunct="1">
              <a:defRPr sz="1800" kern="1200">
                <a:solidFill>
                  <a:schemeClr val="lt1"/>
                </a:solidFill>
                <a:latin typeface="+mn-lt"/>
                <a:ea typeface="+mn-ea"/>
                <a:cs typeface="+mn-cs"/>
              </a:defRPr>
            </a:lvl8pPr>
            <a:lvl9pPr marL="3657418" algn="l" defTabSz="914354" rtl="0" eaLnBrk="1" latinLnBrk="0" hangingPunct="1">
              <a:defRPr sz="1800" kern="1200">
                <a:solidFill>
                  <a:schemeClr val="lt1"/>
                </a:solidFill>
                <a:latin typeface="+mn-lt"/>
                <a:ea typeface="+mn-ea"/>
                <a:cs typeface="+mn-cs"/>
              </a:defRPr>
            </a:lvl9pPr>
          </a:lstStyle>
          <a:p>
            <a:pPr algn="ctr"/>
            <a:endParaRPr lang="en-US" sz="2000">
              <a:latin typeface="Calibri" panose="020F0502020204030204" pitchFamily="34" charset="0"/>
              <a:cs typeface="Helvetica Neue"/>
            </a:endParaRPr>
          </a:p>
        </p:txBody>
      </p:sp>
      <p:sp>
        <p:nvSpPr>
          <p:cNvPr id="10" name="TextBox 9"/>
          <p:cNvSpPr txBox="1"/>
          <p:nvPr/>
        </p:nvSpPr>
        <p:spPr>
          <a:xfrm>
            <a:off x="22047" y="676660"/>
            <a:ext cx="2240336" cy="844859"/>
          </a:xfrm>
          <a:prstGeom prst="rect">
            <a:avLst/>
          </a:prstGeom>
          <a:noFill/>
        </p:spPr>
        <p:txBody>
          <a:bodyPr wrap="square" lIns="72000" tIns="0" rIns="121893" bIns="0" rtlCol="0">
            <a:no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r>
              <a:rPr lang="en-US" sz="1300" b="1" dirty="0">
                <a:solidFill>
                  <a:schemeClr val="accent6"/>
                </a:solidFill>
                <a:latin typeface="Calibri" panose="020F0502020204030204" pitchFamily="34" charset="0"/>
                <a:cs typeface="Helvetica Neue"/>
              </a:rPr>
              <a:t>01</a:t>
            </a:r>
            <a:r>
              <a:rPr lang="en-US" sz="1300" dirty="0">
                <a:solidFill>
                  <a:schemeClr val="accent6"/>
                </a:solidFill>
                <a:latin typeface="Calibri" panose="020F0502020204030204" pitchFamily="34" charset="0"/>
                <a:cs typeface="Helvetica Neue"/>
              </a:rPr>
              <a:t>    </a:t>
            </a:r>
            <a:r>
              <a:rPr lang="en-US" sz="1300" cap="all" dirty="0">
                <a:solidFill>
                  <a:schemeClr val="accent6"/>
                </a:solidFill>
                <a:latin typeface="Calibri" panose="020F0502020204030204" pitchFamily="34" charset="0"/>
                <a:cs typeface="Helvetica Neue"/>
              </a:rPr>
              <a:t>INTRO AND SCREENERS</a:t>
            </a:r>
          </a:p>
          <a:p>
            <a:pPr marL="176213" indent="-171450">
              <a:buFont typeface="Arial" panose="020B0604020202020204" pitchFamily="34" charset="0"/>
              <a:buChar char="•"/>
            </a:pPr>
            <a:r>
              <a:rPr lang="en-ZA" sz="1000" dirty="0"/>
              <a:t>Introduction</a:t>
            </a:r>
          </a:p>
          <a:p>
            <a:pPr marL="176213" indent="-171450">
              <a:buFont typeface="Arial" panose="020B0604020202020204" pitchFamily="34" charset="0"/>
              <a:buChar char="•"/>
            </a:pPr>
            <a:r>
              <a:rPr lang="en-ZA" sz="1000" dirty="0"/>
              <a:t>Language</a:t>
            </a:r>
          </a:p>
          <a:p>
            <a:pPr marL="176213" indent="-171450">
              <a:buFont typeface="Arial" panose="020B0604020202020204" pitchFamily="34" charset="0"/>
              <a:buChar char="•"/>
              <a:defRPr/>
            </a:pPr>
            <a:r>
              <a:rPr lang="en-US" sz="1000" dirty="0"/>
              <a:t>Transaction date / dealership / model</a:t>
            </a:r>
          </a:p>
          <a:p>
            <a:pPr marL="176213" indent="-171450">
              <a:buFont typeface="Arial" panose="020B0604020202020204" pitchFamily="34" charset="0"/>
              <a:buChar char="•"/>
              <a:defRPr/>
            </a:pPr>
            <a:r>
              <a:rPr lang="en-US" sz="1000" dirty="0"/>
              <a:t>Bias</a:t>
            </a:r>
          </a:p>
          <a:p>
            <a:pPr marL="176213" indent="-171450">
              <a:buFont typeface="Arial" panose="020B0604020202020204" pitchFamily="34" charset="0"/>
              <a:buChar char="•"/>
              <a:defRPr/>
            </a:pPr>
            <a:r>
              <a:rPr lang="en-US" sz="1000" dirty="0"/>
              <a:t>Personal involvement</a:t>
            </a:r>
          </a:p>
          <a:p>
            <a:pPr marL="176213" indent="-171450">
              <a:buFont typeface="Arial" panose="020B0604020202020204" pitchFamily="34" charset="0"/>
              <a:buChar char="•"/>
              <a:defRPr/>
            </a:pPr>
            <a:r>
              <a:rPr lang="en-US" sz="1000" dirty="0"/>
              <a:t>Confirmation of delivery*</a:t>
            </a:r>
          </a:p>
          <a:p>
            <a:pPr marL="176213" indent="-171450">
              <a:buFont typeface="Arial" panose="020B0604020202020204" pitchFamily="34" charset="0"/>
              <a:buChar char="•"/>
              <a:defRPr/>
            </a:pPr>
            <a:r>
              <a:rPr lang="en-US" sz="1000" dirty="0"/>
              <a:t>Bought NEW*</a:t>
            </a:r>
          </a:p>
          <a:p>
            <a:pPr marL="176213" indent="-171450">
              <a:buFont typeface="Arial" panose="020B0604020202020204" pitchFamily="34" charset="0"/>
              <a:buChar char="•"/>
              <a:defRPr/>
            </a:pPr>
            <a:r>
              <a:rPr lang="en-US" sz="1000" dirty="0"/>
              <a:t>Vehicle age**</a:t>
            </a:r>
          </a:p>
          <a:p>
            <a:pPr marL="176213" indent="-171450">
              <a:buFont typeface="Arial" panose="020B0604020202020204" pitchFamily="34" charset="0"/>
              <a:buChar char="•"/>
              <a:defRPr/>
            </a:pPr>
            <a:r>
              <a:rPr lang="en-US" sz="1000" dirty="0"/>
              <a:t>Service booking**</a:t>
            </a:r>
          </a:p>
          <a:p>
            <a:pPr marL="176213" indent="-171450">
              <a:buFont typeface="Arial" panose="020B0604020202020204" pitchFamily="34" charset="0"/>
              <a:buChar char="•"/>
              <a:defRPr/>
            </a:pPr>
            <a:r>
              <a:rPr lang="en-US" sz="1000" dirty="0"/>
              <a:t>Waited at dealership**</a:t>
            </a:r>
            <a:endParaRPr lang="en-US" sz="1050" dirty="0"/>
          </a:p>
        </p:txBody>
      </p:sp>
      <p:sp>
        <p:nvSpPr>
          <p:cNvPr id="11" name="TextBox 10"/>
          <p:cNvSpPr txBox="1"/>
          <p:nvPr/>
        </p:nvSpPr>
        <p:spPr>
          <a:xfrm>
            <a:off x="2301028" y="676660"/>
            <a:ext cx="2261892" cy="844859"/>
          </a:xfrm>
          <a:prstGeom prst="rect">
            <a:avLst/>
          </a:prstGeom>
          <a:noFill/>
        </p:spPr>
        <p:txBody>
          <a:bodyPr wrap="square" lIns="0" tIns="0" rIns="121893" bIns="0" rtlCol="0">
            <a:no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r>
              <a:rPr lang="en-US" sz="1300" b="1" dirty="0">
                <a:solidFill>
                  <a:schemeClr val="accent5"/>
                </a:solidFill>
                <a:latin typeface="Calibri" panose="020F0502020204030204" pitchFamily="34" charset="0"/>
                <a:cs typeface="Helvetica Neue"/>
              </a:rPr>
              <a:t>02</a:t>
            </a:r>
            <a:r>
              <a:rPr lang="en-US" sz="1300" dirty="0">
                <a:solidFill>
                  <a:schemeClr val="accent5"/>
                </a:solidFill>
                <a:latin typeface="Calibri" panose="020F0502020204030204" pitchFamily="34" charset="0"/>
                <a:cs typeface="Helvetica Neue"/>
              </a:rPr>
              <a:t>    </a:t>
            </a:r>
            <a:r>
              <a:rPr lang="en-US" sz="1300" cap="all" dirty="0">
                <a:solidFill>
                  <a:schemeClr val="accent5"/>
                </a:solidFill>
                <a:latin typeface="Calibri" panose="020F0502020204030204" pitchFamily="34" charset="0"/>
                <a:cs typeface="Helvetica Neue"/>
              </a:rPr>
              <a:t>RATIONAL</a:t>
            </a:r>
          </a:p>
          <a:p>
            <a:pPr marL="176213" indent="-171450">
              <a:buFont typeface="Arial" panose="020B0604020202020204" pitchFamily="34" charset="0"/>
              <a:buChar char="•"/>
            </a:pPr>
            <a:r>
              <a:rPr lang="en-ZA" sz="1000" dirty="0"/>
              <a:t>Overall Experience</a:t>
            </a:r>
            <a:endParaRPr lang="en-US" sz="1050" dirty="0"/>
          </a:p>
        </p:txBody>
      </p:sp>
      <p:sp>
        <p:nvSpPr>
          <p:cNvPr id="12" name="TextBox 11"/>
          <p:cNvSpPr txBox="1"/>
          <p:nvPr/>
        </p:nvSpPr>
        <p:spPr>
          <a:xfrm>
            <a:off x="4562920" y="676660"/>
            <a:ext cx="2263460" cy="844859"/>
          </a:xfrm>
          <a:prstGeom prst="rect">
            <a:avLst/>
          </a:prstGeom>
          <a:noFill/>
        </p:spPr>
        <p:txBody>
          <a:bodyPr wrap="square" lIns="0" tIns="0" rIns="121893" bIns="0" rtlCol="0">
            <a:no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r>
              <a:rPr lang="en-US" sz="1300" b="1" dirty="0">
                <a:solidFill>
                  <a:schemeClr val="bg2">
                    <a:lumMod val="50000"/>
                  </a:schemeClr>
                </a:solidFill>
                <a:latin typeface="Calibri" panose="020F0502020204030204" pitchFamily="34" charset="0"/>
                <a:cs typeface="Helvetica Neue"/>
              </a:rPr>
              <a:t>03</a:t>
            </a:r>
            <a:r>
              <a:rPr lang="en-US" sz="1300" dirty="0">
                <a:solidFill>
                  <a:schemeClr val="bg2">
                    <a:lumMod val="50000"/>
                  </a:schemeClr>
                </a:solidFill>
                <a:latin typeface="Calibri" panose="020F0502020204030204" pitchFamily="34" charset="0"/>
                <a:cs typeface="Helvetica Neue"/>
              </a:rPr>
              <a:t>    </a:t>
            </a:r>
            <a:r>
              <a:rPr lang="en-US" sz="1300" cap="all" dirty="0">
                <a:solidFill>
                  <a:schemeClr val="bg2">
                    <a:lumMod val="50000"/>
                  </a:schemeClr>
                </a:solidFill>
                <a:latin typeface="Calibri" panose="020F0502020204030204" pitchFamily="34" charset="0"/>
                <a:cs typeface="Helvetica Neue"/>
              </a:rPr>
              <a:t>BEHAVIORAL</a:t>
            </a:r>
          </a:p>
          <a:p>
            <a:pPr marL="176213" indent="-171450">
              <a:buFont typeface="Arial" panose="020B0604020202020204" pitchFamily="34" charset="0"/>
              <a:buChar char="•"/>
            </a:pPr>
            <a:r>
              <a:rPr lang="en-ZA" sz="1000" dirty="0"/>
              <a:t>Recommendation</a:t>
            </a:r>
            <a:endParaRPr lang="en-US" sz="1000" dirty="0"/>
          </a:p>
        </p:txBody>
      </p:sp>
      <p:sp>
        <p:nvSpPr>
          <p:cNvPr id="13" name="TextBox 12"/>
          <p:cNvSpPr txBox="1"/>
          <p:nvPr/>
        </p:nvSpPr>
        <p:spPr>
          <a:xfrm>
            <a:off x="6860805" y="671966"/>
            <a:ext cx="2283194" cy="849550"/>
          </a:xfrm>
          <a:prstGeom prst="rect">
            <a:avLst/>
          </a:prstGeom>
          <a:noFill/>
        </p:spPr>
        <p:txBody>
          <a:bodyPr wrap="square" lIns="0" tIns="0" rIns="121893" bIns="0" rtlCol="0">
            <a:no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r>
              <a:rPr lang="en-US" sz="1300" b="1" dirty="0">
                <a:solidFill>
                  <a:schemeClr val="tx2"/>
                </a:solidFill>
                <a:latin typeface="Calibri" panose="020F0502020204030204" pitchFamily="34" charset="0"/>
                <a:cs typeface="Helvetica Neue"/>
              </a:rPr>
              <a:t>04</a:t>
            </a:r>
            <a:r>
              <a:rPr lang="en-US" sz="1300" dirty="0">
                <a:solidFill>
                  <a:schemeClr val="tx2"/>
                </a:solidFill>
                <a:latin typeface="Calibri" panose="020F0502020204030204" pitchFamily="34" charset="0"/>
                <a:cs typeface="Helvetica Neue"/>
              </a:rPr>
              <a:t>    </a:t>
            </a:r>
            <a:r>
              <a:rPr lang="en-US" sz="1300" cap="all" dirty="0">
                <a:solidFill>
                  <a:schemeClr val="tx2"/>
                </a:solidFill>
                <a:latin typeface="Calibri" panose="020F0502020204030204" pitchFamily="34" charset="0"/>
                <a:cs typeface="Helvetica Neue"/>
              </a:rPr>
              <a:t>EMOTIONAL</a:t>
            </a:r>
          </a:p>
          <a:p>
            <a:pPr marL="176213" indent="-171450">
              <a:buFont typeface="Arial" panose="020B0604020202020204" pitchFamily="34" charset="0"/>
              <a:buChar char="•"/>
            </a:pPr>
            <a:r>
              <a:rPr lang="en-ZA" sz="1000" dirty="0"/>
              <a:t>Appreciated as Customer</a:t>
            </a:r>
            <a:endParaRPr lang="en-US" sz="1000" dirty="0"/>
          </a:p>
        </p:txBody>
      </p:sp>
      <p:sp>
        <p:nvSpPr>
          <p:cNvPr id="14" name="TextBox 13"/>
          <p:cNvSpPr txBox="1"/>
          <p:nvPr/>
        </p:nvSpPr>
        <p:spPr>
          <a:xfrm>
            <a:off x="-4804" y="2849769"/>
            <a:ext cx="2283194" cy="987091"/>
          </a:xfrm>
          <a:prstGeom prst="rect">
            <a:avLst/>
          </a:prstGeom>
          <a:noFill/>
        </p:spPr>
        <p:txBody>
          <a:bodyPr wrap="square" lIns="72000" tIns="0" rIns="121893" bIns="0" rtlCol="0">
            <a:no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r>
              <a:rPr lang="en-US" sz="1300" b="1" dirty="0">
                <a:solidFill>
                  <a:schemeClr val="accent5">
                    <a:lumMod val="75000"/>
                  </a:schemeClr>
                </a:solidFill>
                <a:latin typeface="Calibri" panose="020F0502020204030204" pitchFamily="34" charset="0"/>
                <a:cs typeface="Helvetica Neue"/>
              </a:rPr>
              <a:t>05</a:t>
            </a:r>
            <a:r>
              <a:rPr lang="en-US" sz="1300" dirty="0">
                <a:solidFill>
                  <a:schemeClr val="accent5">
                    <a:lumMod val="75000"/>
                  </a:schemeClr>
                </a:solidFill>
                <a:latin typeface="Calibri" panose="020F0502020204030204" pitchFamily="34" charset="0"/>
                <a:cs typeface="Helvetica Neue"/>
              </a:rPr>
              <a:t>    </a:t>
            </a:r>
            <a:r>
              <a:rPr lang="en-US" sz="1300" cap="all" dirty="0">
                <a:solidFill>
                  <a:schemeClr val="accent5">
                    <a:lumMod val="75000"/>
                  </a:schemeClr>
                </a:solidFill>
                <a:latin typeface="Calibri" panose="020F0502020204030204" pitchFamily="34" charset="0"/>
                <a:cs typeface="Helvetica Neue"/>
              </a:rPr>
              <a:t>RELATIONSHIP</a:t>
            </a:r>
          </a:p>
          <a:p>
            <a:pPr marL="176213" indent="-171450">
              <a:buFont typeface="Arial" panose="020B0604020202020204" pitchFamily="34" charset="0"/>
              <a:buChar char="•"/>
            </a:pPr>
            <a:r>
              <a:rPr lang="en-US" sz="1000" dirty="0"/>
              <a:t>Advice you can trust</a:t>
            </a:r>
          </a:p>
          <a:p>
            <a:pPr marL="176213" indent="-171450">
              <a:buFont typeface="Arial" panose="020B0604020202020204" pitchFamily="34" charset="0"/>
              <a:buChar char="•"/>
            </a:pPr>
            <a:r>
              <a:rPr lang="en-US" sz="1000" dirty="0"/>
              <a:t>Making you feel important</a:t>
            </a:r>
          </a:p>
          <a:p>
            <a:pPr marL="87313" indent="-82550">
              <a:buFont typeface="Arial" panose="020B0604020202020204" pitchFamily="34" charset="0"/>
              <a:buChar char="•"/>
            </a:pPr>
            <a:endParaRPr lang="en-US" sz="1200" dirty="0"/>
          </a:p>
        </p:txBody>
      </p:sp>
      <p:sp>
        <p:nvSpPr>
          <p:cNvPr id="15" name="TextBox 14"/>
          <p:cNvSpPr txBox="1"/>
          <p:nvPr/>
        </p:nvSpPr>
        <p:spPr>
          <a:xfrm>
            <a:off x="2278389" y="2849769"/>
            <a:ext cx="2360285" cy="987091"/>
          </a:xfrm>
          <a:prstGeom prst="rect">
            <a:avLst/>
          </a:prstGeom>
          <a:noFill/>
        </p:spPr>
        <p:txBody>
          <a:bodyPr wrap="square" lIns="0" tIns="0" rIns="121893" bIns="0" rtlCol="0">
            <a:no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r>
              <a:rPr lang="en-US" sz="1300" b="1" dirty="0">
                <a:solidFill>
                  <a:schemeClr val="tx2"/>
                </a:solidFill>
                <a:latin typeface="Calibri" panose="020F0502020204030204" pitchFamily="34" charset="0"/>
                <a:cs typeface="Helvetica Neue"/>
              </a:rPr>
              <a:t>06</a:t>
            </a:r>
            <a:r>
              <a:rPr lang="en-US" sz="1300" dirty="0">
                <a:solidFill>
                  <a:schemeClr val="tx2"/>
                </a:solidFill>
                <a:latin typeface="Calibri" panose="020F0502020204030204" pitchFamily="34" charset="0"/>
                <a:cs typeface="Helvetica Neue"/>
              </a:rPr>
              <a:t>    </a:t>
            </a:r>
            <a:r>
              <a:rPr lang="en-US" sz="1300" cap="all" dirty="0">
                <a:solidFill>
                  <a:schemeClr val="tx2"/>
                </a:solidFill>
                <a:latin typeface="Calibri" panose="020F0502020204030204" pitchFamily="34" charset="0"/>
                <a:cs typeface="Helvetica Neue"/>
              </a:rPr>
              <a:t>COMPLIANCE: PURCHASING</a:t>
            </a:r>
          </a:p>
          <a:p>
            <a:pPr marL="176213" indent="-171450">
              <a:buFont typeface="Arial" panose="020B0604020202020204" pitchFamily="34" charset="0"/>
              <a:buChar char="•"/>
            </a:pPr>
            <a:r>
              <a:rPr lang="en-US" sz="1000" dirty="0"/>
              <a:t>Contact about progress</a:t>
            </a:r>
          </a:p>
          <a:p>
            <a:pPr marL="176213" indent="-171450">
              <a:buFont typeface="Arial" panose="020B0604020202020204" pitchFamily="34" charset="0"/>
              <a:buChar char="•"/>
            </a:pPr>
            <a:r>
              <a:rPr lang="en-US" sz="1000" dirty="0"/>
              <a:t>Ownership of queries / problems</a:t>
            </a:r>
          </a:p>
          <a:p>
            <a:pPr marL="176213" indent="-171450">
              <a:buFont typeface="Arial" panose="020B0604020202020204" pitchFamily="34" charset="0"/>
              <a:buChar char="•"/>
            </a:pPr>
            <a:r>
              <a:rPr lang="en-US" sz="1000" dirty="0"/>
              <a:t>Effort to understand needs</a:t>
            </a:r>
          </a:p>
          <a:p>
            <a:pPr marL="176213" indent="-171450">
              <a:buFont typeface="Arial" panose="020B0604020202020204" pitchFamily="34" charset="0"/>
              <a:buChar char="•"/>
            </a:pPr>
            <a:r>
              <a:rPr lang="en-US" sz="1000" dirty="0"/>
              <a:t>Contact after delivery</a:t>
            </a:r>
          </a:p>
          <a:p>
            <a:pPr marL="176213" indent="-171450">
              <a:buFont typeface="Arial" panose="020B0604020202020204" pitchFamily="34" charset="0"/>
              <a:buChar char="•"/>
            </a:pPr>
            <a:r>
              <a:rPr lang="en-US" sz="1000" dirty="0"/>
              <a:t>Exciting handover*</a:t>
            </a:r>
          </a:p>
          <a:p>
            <a:pPr marL="176213" indent="-171450">
              <a:buFont typeface="Arial" panose="020B0604020202020204" pitchFamily="34" charset="0"/>
              <a:buChar char="•"/>
            </a:pPr>
            <a:r>
              <a:rPr lang="en-US" sz="1000" dirty="0"/>
              <a:t>Understood cost of ownership*</a:t>
            </a:r>
          </a:p>
          <a:p>
            <a:pPr marL="176213" indent="-171450">
              <a:buFont typeface="Arial" panose="020B0604020202020204" pitchFamily="34" charset="0"/>
              <a:buChar char="•"/>
            </a:pPr>
            <a:r>
              <a:rPr lang="en-US" sz="1000" dirty="0"/>
              <a:t>Explanation of features / requirements*</a:t>
            </a:r>
          </a:p>
          <a:p>
            <a:pPr marL="176213" indent="-171450">
              <a:buFont typeface="Arial" panose="020B0604020202020204" pitchFamily="34" charset="0"/>
              <a:buChar char="•"/>
            </a:pPr>
            <a:r>
              <a:rPr lang="en-US" sz="1000" dirty="0"/>
              <a:t>Delivered  as per specification*</a:t>
            </a:r>
          </a:p>
          <a:p>
            <a:pPr marL="176213" indent="-171450">
              <a:buFont typeface="Arial" panose="020B0604020202020204" pitchFamily="34" charset="0"/>
              <a:buChar char="•"/>
            </a:pPr>
            <a:r>
              <a:rPr lang="en-US" sz="1000" dirty="0"/>
              <a:t>Keeping promises*</a:t>
            </a:r>
          </a:p>
          <a:p>
            <a:pPr marL="176213" indent="-171450">
              <a:buFont typeface="Arial" panose="020B0604020202020204" pitchFamily="34" charset="0"/>
              <a:buChar char="•"/>
            </a:pPr>
            <a:r>
              <a:rPr lang="en-US" sz="1000" dirty="0"/>
              <a:t>Free of faults*</a:t>
            </a:r>
          </a:p>
          <a:p>
            <a:pPr marL="176213" indent="-171450">
              <a:buFont typeface="Arial" panose="020B0604020202020204" pitchFamily="34" charset="0"/>
              <a:buChar char="•"/>
            </a:pPr>
            <a:r>
              <a:rPr lang="en-US" sz="1000" dirty="0"/>
              <a:t>Vehicle that suits budget*</a:t>
            </a:r>
            <a:endParaRPr lang="en-US" sz="1200" dirty="0"/>
          </a:p>
        </p:txBody>
      </p:sp>
      <p:sp>
        <p:nvSpPr>
          <p:cNvPr id="16" name="TextBox 15"/>
          <p:cNvSpPr txBox="1"/>
          <p:nvPr/>
        </p:nvSpPr>
        <p:spPr>
          <a:xfrm>
            <a:off x="4561585" y="2849769"/>
            <a:ext cx="2283194" cy="987091"/>
          </a:xfrm>
          <a:prstGeom prst="rect">
            <a:avLst/>
          </a:prstGeom>
          <a:noFill/>
        </p:spPr>
        <p:txBody>
          <a:bodyPr wrap="square" lIns="0" tIns="0" rIns="121893" bIns="0" rtlCol="0">
            <a:no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r>
              <a:rPr lang="en-US" sz="1300" b="1" dirty="0">
                <a:solidFill>
                  <a:schemeClr val="accent5"/>
                </a:solidFill>
                <a:latin typeface="Calibri" panose="020F0502020204030204" pitchFamily="34" charset="0"/>
                <a:cs typeface="Helvetica Neue"/>
              </a:rPr>
              <a:t>07</a:t>
            </a:r>
            <a:r>
              <a:rPr lang="en-US" sz="1300" dirty="0">
                <a:solidFill>
                  <a:schemeClr val="accent5"/>
                </a:solidFill>
                <a:latin typeface="Calibri" panose="020F0502020204030204" pitchFamily="34" charset="0"/>
                <a:cs typeface="Helvetica Neue"/>
              </a:rPr>
              <a:t>    </a:t>
            </a:r>
            <a:r>
              <a:rPr lang="en-US" sz="1300" cap="all" dirty="0">
                <a:solidFill>
                  <a:schemeClr val="accent5"/>
                </a:solidFill>
                <a:latin typeface="Calibri" panose="020F0502020204030204" pitchFamily="34" charset="0"/>
                <a:cs typeface="Helvetica Neue"/>
              </a:rPr>
              <a:t>COMPLIANCE: SERVICING</a:t>
            </a:r>
          </a:p>
          <a:p>
            <a:pPr marL="176213" indent="-171450">
              <a:buFont typeface="Arial" panose="020B0604020202020204" pitchFamily="34" charset="0"/>
              <a:buChar char="•"/>
            </a:pPr>
            <a:r>
              <a:rPr lang="en-US" sz="1000" dirty="0"/>
              <a:t>Contact about progress</a:t>
            </a:r>
          </a:p>
          <a:p>
            <a:pPr marL="176213" indent="-171450">
              <a:buFont typeface="Arial" panose="020B0604020202020204" pitchFamily="34" charset="0"/>
              <a:buChar char="•"/>
            </a:pPr>
            <a:r>
              <a:rPr lang="en-US" sz="1000" dirty="0"/>
              <a:t>Ownership of queries / problems</a:t>
            </a:r>
          </a:p>
          <a:p>
            <a:pPr marL="176213" indent="-171450">
              <a:buFont typeface="Arial" panose="020B0604020202020204" pitchFamily="34" charset="0"/>
              <a:buChar char="•"/>
            </a:pPr>
            <a:r>
              <a:rPr lang="en-US" sz="1000" dirty="0"/>
              <a:t>Effort to understand needs</a:t>
            </a:r>
          </a:p>
          <a:p>
            <a:pPr marL="176213" indent="-171450">
              <a:buFont typeface="Arial" panose="020B0604020202020204" pitchFamily="34" charset="0"/>
              <a:buChar char="•"/>
            </a:pPr>
            <a:r>
              <a:rPr lang="en-US" sz="1000" dirty="0"/>
              <a:t>Contact after delivery</a:t>
            </a:r>
          </a:p>
          <a:p>
            <a:pPr marL="176213" indent="-171450">
              <a:buFont typeface="Arial" panose="020B0604020202020204" pitchFamily="34" charset="0"/>
              <a:buChar char="•"/>
            </a:pPr>
            <a:r>
              <a:rPr lang="en-US" sz="1000" dirty="0"/>
              <a:t>Prepared staff**</a:t>
            </a:r>
          </a:p>
          <a:p>
            <a:pPr marL="176213" indent="-171450">
              <a:buFont typeface="Arial" panose="020B0604020202020204" pitchFamily="34" charset="0"/>
              <a:buChar char="•"/>
            </a:pPr>
            <a:r>
              <a:rPr lang="en-US" sz="1000" dirty="0"/>
              <a:t>Trust that vehicle will be taken care of**</a:t>
            </a:r>
          </a:p>
          <a:p>
            <a:pPr marL="176213" indent="-171450">
              <a:buFont typeface="Arial" panose="020B0604020202020204" pitchFamily="34" charset="0"/>
              <a:buChar char="•"/>
            </a:pPr>
            <a:r>
              <a:rPr lang="en-US" sz="1000" dirty="0"/>
              <a:t>Transport to next destination**</a:t>
            </a:r>
          </a:p>
          <a:p>
            <a:pPr marL="176213" indent="-171450">
              <a:buFont typeface="Arial" panose="020B0604020202020204" pitchFamily="34" charset="0"/>
              <a:buChar char="•"/>
            </a:pPr>
            <a:r>
              <a:rPr lang="en-US" sz="1000" dirty="0"/>
              <a:t>Fixed-right-first-time**</a:t>
            </a:r>
          </a:p>
          <a:p>
            <a:pPr marL="176213" indent="-171450">
              <a:buFont typeface="Arial" panose="020B0604020202020204" pitchFamily="34" charset="0"/>
              <a:buChar char="•"/>
            </a:pPr>
            <a:r>
              <a:rPr lang="en-US" sz="1000" dirty="0"/>
              <a:t>Ready on time**</a:t>
            </a:r>
          </a:p>
          <a:p>
            <a:pPr marL="176213" indent="-171450">
              <a:buFont typeface="Arial" panose="020B0604020202020204" pitchFamily="34" charset="0"/>
              <a:buChar char="•"/>
            </a:pPr>
            <a:r>
              <a:rPr lang="en-US" sz="1000" dirty="0"/>
              <a:t>Explanation of work &amp; invoice**</a:t>
            </a:r>
          </a:p>
          <a:p>
            <a:pPr marL="176213" indent="-171450">
              <a:buFont typeface="Arial" panose="020B0604020202020204" pitchFamily="34" charset="0"/>
              <a:buChar char="•"/>
            </a:pPr>
            <a:r>
              <a:rPr lang="en-US" sz="1000" dirty="0"/>
              <a:t>Cleanliness of vehicle**</a:t>
            </a:r>
          </a:p>
          <a:p>
            <a:pPr marL="176213" indent="-171450">
              <a:buFont typeface="Arial" panose="020B0604020202020204" pitchFamily="34" charset="0"/>
              <a:buChar char="•"/>
            </a:pPr>
            <a:endParaRPr lang="en-US" sz="1000" dirty="0"/>
          </a:p>
          <a:p>
            <a:pPr marL="176213" indent="-171450">
              <a:buFont typeface="Arial" panose="020B0604020202020204" pitchFamily="34" charset="0"/>
              <a:buChar char="•"/>
            </a:pPr>
            <a:endParaRPr lang="en-US" sz="1000" dirty="0"/>
          </a:p>
          <a:p>
            <a:pPr marL="87313" indent="-82550">
              <a:buFont typeface="Arial" panose="020B0604020202020204" pitchFamily="34" charset="0"/>
              <a:buChar char="•"/>
            </a:pPr>
            <a:endParaRPr lang="en-US" sz="1200" dirty="0"/>
          </a:p>
        </p:txBody>
      </p:sp>
      <p:sp>
        <p:nvSpPr>
          <p:cNvPr id="17" name="TextBox 16"/>
          <p:cNvSpPr txBox="1"/>
          <p:nvPr/>
        </p:nvSpPr>
        <p:spPr>
          <a:xfrm>
            <a:off x="6825058" y="2851640"/>
            <a:ext cx="2302925" cy="987091"/>
          </a:xfrm>
          <a:prstGeom prst="rect">
            <a:avLst/>
          </a:prstGeom>
          <a:noFill/>
        </p:spPr>
        <p:txBody>
          <a:bodyPr wrap="square" lIns="0" tIns="0" rIns="121893" bIns="0" rtlCol="0">
            <a:noAutofit/>
          </a:bodyPr>
          <a:ls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a:lstStyle>
          <a:p>
            <a:r>
              <a:rPr lang="en-US" sz="1300" b="1" dirty="0">
                <a:solidFill>
                  <a:schemeClr val="bg2">
                    <a:lumMod val="50000"/>
                  </a:schemeClr>
                </a:solidFill>
                <a:latin typeface="Calibri" panose="020F0502020204030204" pitchFamily="34" charset="0"/>
                <a:cs typeface="Helvetica Neue"/>
              </a:rPr>
              <a:t>08</a:t>
            </a:r>
            <a:r>
              <a:rPr lang="en-US" sz="1300" dirty="0">
                <a:solidFill>
                  <a:schemeClr val="bg2">
                    <a:lumMod val="50000"/>
                  </a:schemeClr>
                </a:solidFill>
                <a:latin typeface="Calibri" panose="020F0502020204030204" pitchFamily="34" charset="0"/>
                <a:cs typeface="Helvetica Neue"/>
              </a:rPr>
              <a:t>    </a:t>
            </a:r>
            <a:r>
              <a:rPr lang="en-US" sz="1300" cap="all" dirty="0">
                <a:solidFill>
                  <a:schemeClr val="bg2">
                    <a:lumMod val="50000"/>
                  </a:schemeClr>
                </a:solidFill>
                <a:latin typeface="Calibri" panose="020F0502020204030204" pitchFamily="34" charset="0"/>
                <a:cs typeface="Helvetica Neue"/>
              </a:rPr>
              <a:t>DEMOGRAPHICS</a:t>
            </a:r>
          </a:p>
          <a:p>
            <a:pPr marL="176213" indent="-171450">
              <a:lnSpc>
                <a:spcPct val="80000"/>
              </a:lnSpc>
              <a:spcBef>
                <a:spcPct val="30000"/>
              </a:spcBef>
              <a:buFont typeface="Arial" panose="020B0604020202020204" pitchFamily="34" charset="0"/>
              <a:buChar char="•"/>
              <a:defRPr/>
            </a:pPr>
            <a:r>
              <a:rPr lang="en-US" sz="1000" dirty="0"/>
              <a:t>Age</a:t>
            </a:r>
          </a:p>
          <a:p>
            <a:pPr marL="176213" indent="-171450">
              <a:lnSpc>
                <a:spcPct val="80000"/>
              </a:lnSpc>
              <a:spcBef>
                <a:spcPct val="30000"/>
              </a:spcBef>
              <a:buFont typeface="Arial" panose="020B0604020202020204" pitchFamily="34" charset="0"/>
              <a:buChar char="•"/>
              <a:defRPr/>
            </a:pPr>
            <a:r>
              <a:rPr lang="en-US" sz="1000" dirty="0"/>
              <a:t>Race</a:t>
            </a:r>
          </a:p>
          <a:p>
            <a:pPr marL="176213" indent="-171450">
              <a:lnSpc>
                <a:spcPct val="80000"/>
              </a:lnSpc>
              <a:spcBef>
                <a:spcPct val="30000"/>
              </a:spcBef>
              <a:buFont typeface="Arial" panose="020B0604020202020204" pitchFamily="34" charset="0"/>
              <a:buChar char="•"/>
              <a:defRPr/>
            </a:pPr>
            <a:r>
              <a:rPr lang="en-US" sz="1000" dirty="0"/>
              <a:t>Gender</a:t>
            </a:r>
          </a:p>
        </p:txBody>
      </p:sp>
      <p:sp>
        <p:nvSpPr>
          <p:cNvPr id="18" name="Rectangle 17"/>
          <p:cNvSpPr/>
          <p:nvPr/>
        </p:nvSpPr>
        <p:spPr>
          <a:xfrm>
            <a:off x="-4792" y="2725076"/>
            <a:ext cx="2283194" cy="107513"/>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354" rtl="0" eaLnBrk="1" latinLnBrk="0" hangingPunct="1">
              <a:defRPr sz="1800" kern="1200">
                <a:solidFill>
                  <a:schemeClr val="lt1"/>
                </a:solidFill>
                <a:latin typeface="+mn-lt"/>
                <a:ea typeface="+mn-ea"/>
                <a:cs typeface="+mn-cs"/>
              </a:defRPr>
            </a:lvl1pPr>
            <a:lvl2pPr marL="457178" algn="l" defTabSz="914354" rtl="0" eaLnBrk="1" latinLnBrk="0" hangingPunct="1">
              <a:defRPr sz="1800" kern="1200">
                <a:solidFill>
                  <a:schemeClr val="lt1"/>
                </a:solidFill>
                <a:latin typeface="+mn-lt"/>
                <a:ea typeface="+mn-ea"/>
                <a:cs typeface="+mn-cs"/>
              </a:defRPr>
            </a:lvl2pPr>
            <a:lvl3pPr marL="914354" algn="l" defTabSz="914354" rtl="0" eaLnBrk="1" latinLnBrk="0" hangingPunct="1">
              <a:defRPr sz="1800" kern="1200">
                <a:solidFill>
                  <a:schemeClr val="lt1"/>
                </a:solidFill>
                <a:latin typeface="+mn-lt"/>
                <a:ea typeface="+mn-ea"/>
                <a:cs typeface="+mn-cs"/>
              </a:defRPr>
            </a:lvl3pPr>
            <a:lvl4pPr marL="1371532" algn="l" defTabSz="914354" rtl="0" eaLnBrk="1" latinLnBrk="0" hangingPunct="1">
              <a:defRPr sz="1800" kern="1200">
                <a:solidFill>
                  <a:schemeClr val="lt1"/>
                </a:solidFill>
                <a:latin typeface="+mn-lt"/>
                <a:ea typeface="+mn-ea"/>
                <a:cs typeface="+mn-cs"/>
              </a:defRPr>
            </a:lvl4pPr>
            <a:lvl5pPr marL="1828709" algn="l" defTabSz="914354" rtl="0" eaLnBrk="1" latinLnBrk="0" hangingPunct="1">
              <a:defRPr sz="1800" kern="1200">
                <a:solidFill>
                  <a:schemeClr val="lt1"/>
                </a:solidFill>
                <a:latin typeface="+mn-lt"/>
                <a:ea typeface="+mn-ea"/>
                <a:cs typeface="+mn-cs"/>
              </a:defRPr>
            </a:lvl5pPr>
            <a:lvl6pPr marL="2285886" algn="l" defTabSz="914354" rtl="0" eaLnBrk="1" latinLnBrk="0" hangingPunct="1">
              <a:defRPr sz="1800" kern="1200">
                <a:solidFill>
                  <a:schemeClr val="lt1"/>
                </a:solidFill>
                <a:latin typeface="+mn-lt"/>
                <a:ea typeface="+mn-ea"/>
                <a:cs typeface="+mn-cs"/>
              </a:defRPr>
            </a:lvl6pPr>
            <a:lvl7pPr marL="2743062" algn="l" defTabSz="914354" rtl="0" eaLnBrk="1" latinLnBrk="0" hangingPunct="1">
              <a:defRPr sz="1800" kern="1200">
                <a:solidFill>
                  <a:schemeClr val="lt1"/>
                </a:solidFill>
                <a:latin typeface="+mn-lt"/>
                <a:ea typeface="+mn-ea"/>
                <a:cs typeface="+mn-cs"/>
              </a:defRPr>
            </a:lvl7pPr>
            <a:lvl8pPr marL="3200240" algn="l" defTabSz="914354" rtl="0" eaLnBrk="1" latinLnBrk="0" hangingPunct="1">
              <a:defRPr sz="1800" kern="1200">
                <a:solidFill>
                  <a:schemeClr val="lt1"/>
                </a:solidFill>
                <a:latin typeface="+mn-lt"/>
                <a:ea typeface="+mn-ea"/>
                <a:cs typeface="+mn-cs"/>
              </a:defRPr>
            </a:lvl8pPr>
            <a:lvl9pPr marL="3657418" algn="l" defTabSz="914354" rtl="0" eaLnBrk="1" latinLnBrk="0" hangingPunct="1">
              <a:defRPr sz="1800" kern="1200">
                <a:solidFill>
                  <a:schemeClr val="lt1"/>
                </a:solidFill>
                <a:latin typeface="+mn-lt"/>
                <a:ea typeface="+mn-ea"/>
                <a:cs typeface="+mn-cs"/>
              </a:defRPr>
            </a:lvl9pPr>
          </a:lstStyle>
          <a:p>
            <a:pPr algn="ctr"/>
            <a:endParaRPr lang="en-US" sz="2000">
              <a:latin typeface="Calibri" panose="020F0502020204030204" pitchFamily="34" charset="0"/>
              <a:cs typeface="Helvetica Neue"/>
            </a:endParaRPr>
          </a:p>
        </p:txBody>
      </p:sp>
      <p:sp>
        <p:nvSpPr>
          <p:cNvPr id="19" name="Rectangle 18"/>
          <p:cNvSpPr/>
          <p:nvPr/>
        </p:nvSpPr>
        <p:spPr>
          <a:xfrm>
            <a:off x="2278401" y="2725076"/>
            <a:ext cx="2283194" cy="1075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354" rtl="0" eaLnBrk="1" latinLnBrk="0" hangingPunct="1">
              <a:defRPr sz="1800" kern="1200">
                <a:solidFill>
                  <a:schemeClr val="lt1"/>
                </a:solidFill>
                <a:latin typeface="+mn-lt"/>
                <a:ea typeface="+mn-ea"/>
                <a:cs typeface="+mn-cs"/>
              </a:defRPr>
            </a:lvl1pPr>
            <a:lvl2pPr marL="457178" algn="l" defTabSz="914354" rtl="0" eaLnBrk="1" latinLnBrk="0" hangingPunct="1">
              <a:defRPr sz="1800" kern="1200">
                <a:solidFill>
                  <a:schemeClr val="lt1"/>
                </a:solidFill>
                <a:latin typeface="+mn-lt"/>
                <a:ea typeface="+mn-ea"/>
                <a:cs typeface="+mn-cs"/>
              </a:defRPr>
            </a:lvl2pPr>
            <a:lvl3pPr marL="914354" algn="l" defTabSz="914354" rtl="0" eaLnBrk="1" latinLnBrk="0" hangingPunct="1">
              <a:defRPr sz="1800" kern="1200">
                <a:solidFill>
                  <a:schemeClr val="lt1"/>
                </a:solidFill>
                <a:latin typeface="+mn-lt"/>
                <a:ea typeface="+mn-ea"/>
                <a:cs typeface="+mn-cs"/>
              </a:defRPr>
            </a:lvl3pPr>
            <a:lvl4pPr marL="1371532" algn="l" defTabSz="914354" rtl="0" eaLnBrk="1" latinLnBrk="0" hangingPunct="1">
              <a:defRPr sz="1800" kern="1200">
                <a:solidFill>
                  <a:schemeClr val="lt1"/>
                </a:solidFill>
                <a:latin typeface="+mn-lt"/>
                <a:ea typeface="+mn-ea"/>
                <a:cs typeface="+mn-cs"/>
              </a:defRPr>
            </a:lvl4pPr>
            <a:lvl5pPr marL="1828709" algn="l" defTabSz="914354" rtl="0" eaLnBrk="1" latinLnBrk="0" hangingPunct="1">
              <a:defRPr sz="1800" kern="1200">
                <a:solidFill>
                  <a:schemeClr val="lt1"/>
                </a:solidFill>
                <a:latin typeface="+mn-lt"/>
                <a:ea typeface="+mn-ea"/>
                <a:cs typeface="+mn-cs"/>
              </a:defRPr>
            </a:lvl5pPr>
            <a:lvl6pPr marL="2285886" algn="l" defTabSz="914354" rtl="0" eaLnBrk="1" latinLnBrk="0" hangingPunct="1">
              <a:defRPr sz="1800" kern="1200">
                <a:solidFill>
                  <a:schemeClr val="lt1"/>
                </a:solidFill>
                <a:latin typeface="+mn-lt"/>
                <a:ea typeface="+mn-ea"/>
                <a:cs typeface="+mn-cs"/>
              </a:defRPr>
            </a:lvl6pPr>
            <a:lvl7pPr marL="2743062" algn="l" defTabSz="914354" rtl="0" eaLnBrk="1" latinLnBrk="0" hangingPunct="1">
              <a:defRPr sz="1800" kern="1200">
                <a:solidFill>
                  <a:schemeClr val="lt1"/>
                </a:solidFill>
                <a:latin typeface="+mn-lt"/>
                <a:ea typeface="+mn-ea"/>
                <a:cs typeface="+mn-cs"/>
              </a:defRPr>
            </a:lvl7pPr>
            <a:lvl8pPr marL="3200240" algn="l" defTabSz="914354" rtl="0" eaLnBrk="1" latinLnBrk="0" hangingPunct="1">
              <a:defRPr sz="1800" kern="1200">
                <a:solidFill>
                  <a:schemeClr val="lt1"/>
                </a:solidFill>
                <a:latin typeface="+mn-lt"/>
                <a:ea typeface="+mn-ea"/>
                <a:cs typeface="+mn-cs"/>
              </a:defRPr>
            </a:lvl8pPr>
            <a:lvl9pPr marL="3657418" algn="l" defTabSz="914354" rtl="0" eaLnBrk="1" latinLnBrk="0" hangingPunct="1">
              <a:defRPr sz="1800" kern="1200">
                <a:solidFill>
                  <a:schemeClr val="lt1"/>
                </a:solidFill>
                <a:latin typeface="+mn-lt"/>
                <a:ea typeface="+mn-ea"/>
                <a:cs typeface="+mn-cs"/>
              </a:defRPr>
            </a:lvl9pPr>
          </a:lstStyle>
          <a:p>
            <a:pPr algn="ctr"/>
            <a:endParaRPr lang="en-US" sz="2000">
              <a:latin typeface="Calibri" panose="020F0502020204030204" pitchFamily="34" charset="0"/>
              <a:cs typeface="Helvetica Neue"/>
            </a:endParaRPr>
          </a:p>
        </p:txBody>
      </p:sp>
      <p:sp>
        <p:nvSpPr>
          <p:cNvPr id="20" name="Rectangle 19"/>
          <p:cNvSpPr/>
          <p:nvPr/>
        </p:nvSpPr>
        <p:spPr>
          <a:xfrm>
            <a:off x="4561596" y="2725076"/>
            <a:ext cx="2283194" cy="10751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354" rtl="0" eaLnBrk="1" latinLnBrk="0" hangingPunct="1">
              <a:defRPr sz="1800" kern="1200">
                <a:solidFill>
                  <a:schemeClr val="lt1"/>
                </a:solidFill>
                <a:latin typeface="+mn-lt"/>
                <a:ea typeface="+mn-ea"/>
                <a:cs typeface="+mn-cs"/>
              </a:defRPr>
            </a:lvl1pPr>
            <a:lvl2pPr marL="457178" algn="l" defTabSz="914354" rtl="0" eaLnBrk="1" latinLnBrk="0" hangingPunct="1">
              <a:defRPr sz="1800" kern="1200">
                <a:solidFill>
                  <a:schemeClr val="lt1"/>
                </a:solidFill>
                <a:latin typeface="+mn-lt"/>
                <a:ea typeface="+mn-ea"/>
                <a:cs typeface="+mn-cs"/>
              </a:defRPr>
            </a:lvl2pPr>
            <a:lvl3pPr marL="914354" algn="l" defTabSz="914354" rtl="0" eaLnBrk="1" latinLnBrk="0" hangingPunct="1">
              <a:defRPr sz="1800" kern="1200">
                <a:solidFill>
                  <a:schemeClr val="lt1"/>
                </a:solidFill>
                <a:latin typeface="+mn-lt"/>
                <a:ea typeface="+mn-ea"/>
                <a:cs typeface="+mn-cs"/>
              </a:defRPr>
            </a:lvl3pPr>
            <a:lvl4pPr marL="1371532" algn="l" defTabSz="914354" rtl="0" eaLnBrk="1" latinLnBrk="0" hangingPunct="1">
              <a:defRPr sz="1800" kern="1200">
                <a:solidFill>
                  <a:schemeClr val="lt1"/>
                </a:solidFill>
                <a:latin typeface="+mn-lt"/>
                <a:ea typeface="+mn-ea"/>
                <a:cs typeface="+mn-cs"/>
              </a:defRPr>
            </a:lvl4pPr>
            <a:lvl5pPr marL="1828709" algn="l" defTabSz="914354" rtl="0" eaLnBrk="1" latinLnBrk="0" hangingPunct="1">
              <a:defRPr sz="1800" kern="1200">
                <a:solidFill>
                  <a:schemeClr val="lt1"/>
                </a:solidFill>
                <a:latin typeface="+mn-lt"/>
                <a:ea typeface="+mn-ea"/>
                <a:cs typeface="+mn-cs"/>
              </a:defRPr>
            </a:lvl5pPr>
            <a:lvl6pPr marL="2285886" algn="l" defTabSz="914354" rtl="0" eaLnBrk="1" latinLnBrk="0" hangingPunct="1">
              <a:defRPr sz="1800" kern="1200">
                <a:solidFill>
                  <a:schemeClr val="lt1"/>
                </a:solidFill>
                <a:latin typeface="+mn-lt"/>
                <a:ea typeface="+mn-ea"/>
                <a:cs typeface="+mn-cs"/>
              </a:defRPr>
            </a:lvl6pPr>
            <a:lvl7pPr marL="2743062" algn="l" defTabSz="914354" rtl="0" eaLnBrk="1" latinLnBrk="0" hangingPunct="1">
              <a:defRPr sz="1800" kern="1200">
                <a:solidFill>
                  <a:schemeClr val="lt1"/>
                </a:solidFill>
                <a:latin typeface="+mn-lt"/>
                <a:ea typeface="+mn-ea"/>
                <a:cs typeface="+mn-cs"/>
              </a:defRPr>
            </a:lvl7pPr>
            <a:lvl8pPr marL="3200240" algn="l" defTabSz="914354" rtl="0" eaLnBrk="1" latinLnBrk="0" hangingPunct="1">
              <a:defRPr sz="1800" kern="1200">
                <a:solidFill>
                  <a:schemeClr val="lt1"/>
                </a:solidFill>
                <a:latin typeface="+mn-lt"/>
                <a:ea typeface="+mn-ea"/>
                <a:cs typeface="+mn-cs"/>
              </a:defRPr>
            </a:lvl8pPr>
            <a:lvl9pPr marL="3657418" algn="l" defTabSz="914354" rtl="0" eaLnBrk="1" latinLnBrk="0" hangingPunct="1">
              <a:defRPr sz="1800" kern="1200">
                <a:solidFill>
                  <a:schemeClr val="lt1"/>
                </a:solidFill>
                <a:latin typeface="+mn-lt"/>
                <a:ea typeface="+mn-ea"/>
                <a:cs typeface="+mn-cs"/>
              </a:defRPr>
            </a:lvl9pPr>
          </a:lstStyle>
          <a:p>
            <a:pPr algn="ctr"/>
            <a:endParaRPr lang="en-US" sz="2000">
              <a:latin typeface="Calibri" panose="020F0502020204030204" pitchFamily="34" charset="0"/>
              <a:cs typeface="Helvetica Neue"/>
            </a:endParaRPr>
          </a:p>
        </p:txBody>
      </p:sp>
      <p:sp>
        <p:nvSpPr>
          <p:cNvPr id="21" name="Rectangle 20"/>
          <p:cNvSpPr/>
          <p:nvPr/>
        </p:nvSpPr>
        <p:spPr>
          <a:xfrm>
            <a:off x="6844787" y="2725076"/>
            <a:ext cx="2283194" cy="107513"/>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354" rtl="0" eaLnBrk="1" latinLnBrk="0" hangingPunct="1">
              <a:defRPr sz="1800" kern="1200">
                <a:solidFill>
                  <a:schemeClr val="lt1"/>
                </a:solidFill>
                <a:latin typeface="+mn-lt"/>
                <a:ea typeface="+mn-ea"/>
                <a:cs typeface="+mn-cs"/>
              </a:defRPr>
            </a:lvl1pPr>
            <a:lvl2pPr marL="457178" algn="l" defTabSz="914354" rtl="0" eaLnBrk="1" latinLnBrk="0" hangingPunct="1">
              <a:defRPr sz="1800" kern="1200">
                <a:solidFill>
                  <a:schemeClr val="lt1"/>
                </a:solidFill>
                <a:latin typeface="+mn-lt"/>
                <a:ea typeface="+mn-ea"/>
                <a:cs typeface="+mn-cs"/>
              </a:defRPr>
            </a:lvl2pPr>
            <a:lvl3pPr marL="914354" algn="l" defTabSz="914354" rtl="0" eaLnBrk="1" latinLnBrk="0" hangingPunct="1">
              <a:defRPr sz="1800" kern="1200">
                <a:solidFill>
                  <a:schemeClr val="lt1"/>
                </a:solidFill>
                <a:latin typeface="+mn-lt"/>
                <a:ea typeface="+mn-ea"/>
                <a:cs typeface="+mn-cs"/>
              </a:defRPr>
            </a:lvl3pPr>
            <a:lvl4pPr marL="1371532" algn="l" defTabSz="914354" rtl="0" eaLnBrk="1" latinLnBrk="0" hangingPunct="1">
              <a:defRPr sz="1800" kern="1200">
                <a:solidFill>
                  <a:schemeClr val="lt1"/>
                </a:solidFill>
                <a:latin typeface="+mn-lt"/>
                <a:ea typeface="+mn-ea"/>
                <a:cs typeface="+mn-cs"/>
              </a:defRPr>
            </a:lvl4pPr>
            <a:lvl5pPr marL="1828709" algn="l" defTabSz="914354" rtl="0" eaLnBrk="1" latinLnBrk="0" hangingPunct="1">
              <a:defRPr sz="1800" kern="1200">
                <a:solidFill>
                  <a:schemeClr val="lt1"/>
                </a:solidFill>
                <a:latin typeface="+mn-lt"/>
                <a:ea typeface="+mn-ea"/>
                <a:cs typeface="+mn-cs"/>
              </a:defRPr>
            </a:lvl5pPr>
            <a:lvl6pPr marL="2285886" algn="l" defTabSz="914354" rtl="0" eaLnBrk="1" latinLnBrk="0" hangingPunct="1">
              <a:defRPr sz="1800" kern="1200">
                <a:solidFill>
                  <a:schemeClr val="lt1"/>
                </a:solidFill>
                <a:latin typeface="+mn-lt"/>
                <a:ea typeface="+mn-ea"/>
                <a:cs typeface="+mn-cs"/>
              </a:defRPr>
            </a:lvl6pPr>
            <a:lvl7pPr marL="2743062" algn="l" defTabSz="914354" rtl="0" eaLnBrk="1" latinLnBrk="0" hangingPunct="1">
              <a:defRPr sz="1800" kern="1200">
                <a:solidFill>
                  <a:schemeClr val="lt1"/>
                </a:solidFill>
                <a:latin typeface="+mn-lt"/>
                <a:ea typeface="+mn-ea"/>
                <a:cs typeface="+mn-cs"/>
              </a:defRPr>
            </a:lvl7pPr>
            <a:lvl8pPr marL="3200240" algn="l" defTabSz="914354" rtl="0" eaLnBrk="1" latinLnBrk="0" hangingPunct="1">
              <a:defRPr sz="1800" kern="1200">
                <a:solidFill>
                  <a:schemeClr val="lt1"/>
                </a:solidFill>
                <a:latin typeface="+mn-lt"/>
                <a:ea typeface="+mn-ea"/>
                <a:cs typeface="+mn-cs"/>
              </a:defRPr>
            </a:lvl8pPr>
            <a:lvl9pPr marL="3657418" algn="l" defTabSz="914354" rtl="0" eaLnBrk="1" latinLnBrk="0" hangingPunct="1">
              <a:defRPr sz="1800" kern="1200">
                <a:solidFill>
                  <a:schemeClr val="lt1"/>
                </a:solidFill>
                <a:latin typeface="+mn-lt"/>
                <a:ea typeface="+mn-ea"/>
                <a:cs typeface="+mn-cs"/>
              </a:defRPr>
            </a:lvl9pPr>
          </a:lstStyle>
          <a:p>
            <a:pPr algn="ctr"/>
            <a:endParaRPr lang="en-US" sz="2000">
              <a:latin typeface="Calibri" panose="020F0502020204030204" pitchFamily="34" charset="0"/>
              <a:cs typeface="Helvetica Neue"/>
            </a:endParaRPr>
          </a:p>
        </p:txBody>
      </p:sp>
      <p:sp>
        <p:nvSpPr>
          <p:cNvPr id="24" name="Text Placeholder 2"/>
          <p:cNvSpPr>
            <a:spLocks noGrp="1"/>
          </p:cNvSpPr>
          <p:nvPr>
            <p:ph type="body" sz="quarter" idx="13"/>
          </p:nvPr>
        </p:nvSpPr>
        <p:spPr>
          <a:xfrm>
            <a:off x="234000" y="25401"/>
            <a:ext cx="8646971" cy="576684"/>
          </a:xfrm>
        </p:spPr>
        <p:txBody>
          <a:bodyPr/>
          <a:lstStyle/>
          <a:p>
            <a:r>
              <a:rPr lang="en-ZA" dirty="0"/>
              <a:t>About the research: THE INTERVIEW</a:t>
            </a:r>
          </a:p>
        </p:txBody>
      </p:sp>
      <p:sp>
        <p:nvSpPr>
          <p:cNvPr id="25" name="Text Placeholder 7"/>
          <p:cNvSpPr txBox="1">
            <a:spLocks/>
          </p:cNvSpPr>
          <p:nvPr/>
        </p:nvSpPr>
        <p:spPr>
          <a:xfrm>
            <a:off x="7762795" y="170074"/>
            <a:ext cx="1347443" cy="268288"/>
          </a:xfrm>
          <a:prstGeom prst="rect">
            <a:avLst/>
          </a:prstGeom>
        </p:spPr>
        <p:txBody>
          <a:bodyPr vert="horz" lIns="0" tIns="0" rIns="0" bIns="0" rtlCol="0">
            <a:noAutofit/>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spcBef>
                <a:spcPts val="0"/>
              </a:spcBef>
              <a:spcAft>
                <a:spcPts val="0"/>
              </a:spcAft>
            </a:pPr>
            <a:r>
              <a:rPr lang="en-ZA" sz="800" b="1" i="1" cap="none" dirty="0"/>
              <a:t>*Sales               </a:t>
            </a:r>
            <a:r>
              <a:rPr lang="en-ZA" altLang="en-US" sz="800" b="1" i="1" cap="none" dirty="0"/>
              <a:t>**Service</a:t>
            </a:r>
            <a:endParaRPr lang="en-GB" sz="800" i="1" cap="none" dirty="0"/>
          </a:p>
        </p:txBody>
      </p:sp>
    </p:spTree>
    <p:extLst>
      <p:ext uri="{BB962C8B-B14F-4D97-AF65-F5344CB8AC3E}">
        <p14:creationId xmlns:p14="http://schemas.microsoft.com/office/powerpoint/2010/main" val="3480966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61080" y="0"/>
            <a:ext cx="458309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7" name="Group 6"/>
          <p:cNvGrpSpPr/>
          <p:nvPr/>
        </p:nvGrpSpPr>
        <p:grpSpPr>
          <a:xfrm>
            <a:off x="6965726" y="4594687"/>
            <a:ext cx="1933546" cy="355982"/>
            <a:chOff x="6965726" y="4594687"/>
            <a:chExt cx="1933546" cy="355982"/>
          </a:xfrm>
        </p:grpSpPr>
        <p:pic>
          <p:nvPicPr>
            <p:cNvPr id="8" name="Picture 7" descr="IPSOS_GAMECHANGERS_blue.png"/>
            <p:cNvPicPr>
              <a:picLocks noChangeAspect="1"/>
            </p:cNvPicPr>
            <p:nvPr/>
          </p:nvPicPr>
          <p:blipFill rotWithShape="1">
            <a:blip r:embed="rId2"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9" name="Picture 8" descr="IPSOS_GAMECHANGERS_blue.pn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grpSp>
      <p:grpSp>
        <p:nvGrpSpPr>
          <p:cNvPr id="10" name="Group 9"/>
          <p:cNvGrpSpPr/>
          <p:nvPr/>
        </p:nvGrpSpPr>
        <p:grpSpPr>
          <a:xfrm>
            <a:off x="4131285" y="0"/>
            <a:ext cx="859589" cy="1031184"/>
            <a:chOff x="4131285" y="188687"/>
            <a:chExt cx="859589" cy="1031184"/>
          </a:xfrm>
          <a:solidFill>
            <a:schemeClr val="accent1"/>
          </a:solidFill>
        </p:grpSpPr>
        <p:sp>
          <p:nvSpPr>
            <p:cNvPr id="11" name="Rectangle 10"/>
            <p:cNvSpPr/>
            <p:nvPr/>
          </p:nvSpPr>
          <p:spPr>
            <a:xfrm>
              <a:off x="4534986" y="188687"/>
              <a:ext cx="53273" cy="75190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Oval 11"/>
            <p:cNvSpPr/>
            <p:nvPr/>
          </p:nvSpPr>
          <p:spPr>
            <a:xfrm>
              <a:off x="4131285" y="360282"/>
              <a:ext cx="859589" cy="859589"/>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Oval 12"/>
            <p:cNvSpPr/>
            <p:nvPr/>
          </p:nvSpPr>
          <p:spPr>
            <a:xfrm>
              <a:off x="4238898" y="467895"/>
              <a:ext cx="644362" cy="644362"/>
            </a:xfrm>
            <a:prstGeom prst="ellipse">
              <a:avLst/>
            </a:prstGeom>
            <a:solidFill>
              <a:schemeClr val="accent5">
                <a:lumMod val="60000"/>
                <a:lumOff val="40000"/>
              </a:schemeClr>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grpSp>
        <p:nvGrpSpPr>
          <p:cNvPr id="14" name="Group 13"/>
          <p:cNvGrpSpPr/>
          <p:nvPr/>
        </p:nvGrpSpPr>
        <p:grpSpPr>
          <a:xfrm>
            <a:off x="4132371" y="1026422"/>
            <a:ext cx="859589" cy="1219870"/>
            <a:chOff x="4131285" y="1"/>
            <a:chExt cx="859589" cy="1219870"/>
          </a:xfrm>
          <a:solidFill>
            <a:schemeClr val="accent2"/>
          </a:solidFill>
        </p:grpSpPr>
        <p:sp>
          <p:nvSpPr>
            <p:cNvPr id="15" name="Rectangle 14"/>
            <p:cNvSpPr/>
            <p:nvPr/>
          </p:nvSpPr>
          <p:spPr>
            <a:xfrm>
              <a:off x="4534987" y="1"/>
              <a:ext cx="51099" cy="94059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Oval 15"/>
            <p:cNvSpPr/>
            <p:nvPr/>
          </p:nvSpPr>
          <p:spPr>
            <a:xfrm>
              <a:off x="4131285" y="360282"/>
              <a:ext cx="859589" cy="85958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Oval 16"/>
            <p:cNvSpPr/>
            <p:nvPr/>
          </p:nvSpPr>
          <p:spPr>
            <a:xfrm>
              <a:off x="4238898" y="467895"/>
              <a:ext cx="644362" cy="644362"/>
            </a:xfrm>
            <a:prstGeom prst="ellipse">
              <a:avLst/>
            </a:prstGeom>
            <a:solidFill>
              <a:schemeClr val="accent5"/>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grpSp>
        <p:nvGrpSpPr>
          <p:cNvPr id="18" name="Group 17"/>
          <p:cNvGrpSpPr/>
          <p:nvPr/>
        </p:nvGrpSpPr>
        <p:grpSpPr>
          <a:xfrm>
            <a:off x="4131284" y="2246291"/>
            <a:ext cx="859589" cy="1201074"/>
            <a:chOff x="4131285" y="18797"/>
            <a:chExt cx="859589" cy="1201074"/>
          </a:xfrm>
          <a:solidFill>
            <a:schemeClr val="accent1"/>
          </a:solidFill>
        </p:grpSpPr>
        <p:sp>
          <p:nvSpPr>
            <p:cNvPr id="19" name="Rectangle 18"/>
            <p:cNvSpPr/>
            <p:nvPr/>
          </p:nvSpPr>
          <p:spPr>
            <a:xfrm>
              <a:off x="4534986" y="18797"/>
              <a:ext cx="52187" cy="92179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Oval 19"/>
            <p:cNvSpPr/>
            <p:nvPr/>
          </p:nvSpPr>
          <p:spPr>
            <a:xfrm>
              <a:off x="4131285" y="360282"/>
              <a:ext cx="859589" cy="859589"/>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Oval 20"/>
            <p:cNvSpPr/>
            <p:nvPr/>
          </p:nvSpPr>
          <p:spPr>
            <a:xfrm>
              <a:off x="4238898" y="467895"/>
              <a:ext cx="644362" cy="644362"/>
            </a:xfrm>
            <a:prstGeom prst="ellipse">
              <a:avLst/>
            </a:prstGeom>
            <a:solidFill>
              <a:schemeClr val="accent5">
                <a:lumMod val="60000"/>
                <a:lumOff val="40000"/>
              </a:schemeClr>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grpSp>
        <p:nvGrpSpPr>
          <p:cNvPr id="22" name="Group 21"/>
          <p:cNvGrpSpPr/>
          <p:nvPr/>
        </p:nvGrpSpPr>
        <p:grpSpPr>
          <a:xfrm>
            <a:off x="4132371" y="3447365"/>
            <a:ext cx="859589" cy="1696134"/>
            <a:chOff x="4131285" y="20131"/>
            <a:chExt cx="859589" cy="1696134"/>
          </a:xfrm>
          <a:solidFill>
            <a:schemeClr val="accent2"/>
          </a:solidFill>
        </p:grpSpPr>
        <p:sp>
          <p:nvSpPr>
            <p:cNvPr id="23" name="Rectangle 22"/>
            <p:cNvSpPr/>
            <p:nvPr/>
          </p:nvSpPr>
          <p:spPr>
            <a:xfrm>
              <a:off x="4534987" y="20131"/>
              <a:ext cx="51099" cy="169613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4" name="Oval 23"/>
            <p:cNvSpPr/>
            <p:nvPr/>
          </p:nvSpPr>
          <p:spPr>
            <a:xfrm>
              <a:off x="4131285" y="360282"/>
              <a:ext cx="859589" cy="85958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5" name="Oval 24"/>
            <p:cNvSpPr/>
            <p:nvPr/>
          </p:nvSpPr>
          <p:spPr>
            <a:xfrm>
              <a:off x="4238898" y="467895"/>
              <a:ext cx="644362" cy="644362"/>
            </a:xfrm>
            <a:prstGeom prst="ellipse">
              <a:avLst/>
            </a:prstGeom>
            <a:solidFill>
              <a:schemeClr val="accent5"/>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27" name="Rectangle 26"/>
          <p:cNvSpPr/>
          <p:nvPr/>
        </p:nvSpPr>
        <p:spPr>
          <a:xfrm>
            <a:off x="5206412" y="228665"/>
            <a:ext cx="3770019" cy="759945"/>
          </a:xfrm>
          <a:prstGeom prst="rect">
            <a:avLst/>
          </a:prstGeom>
        </p:spPr>
        <p:txBody>
          <a:bodyPr wrap="square" anchor="ctr">
            <a:noAutofit/>
          </a:bodyPr>
          <a:lstStyle/>
          <a:p>
            <a:pPr>
              <a:spcAft>
                <a:spcPct val="25000"/>
              </a:spcAft>
              <a:buClr>
                <a:schemeClr val="tx1"/>
              </a:buClr>
            </a:pPr>
            <a:r>
              <a:rPr lang="en-ZA" sz="2400" b="1" dirty="0">
                <a:solidFill>
                  <a:schemeClr val="accent5">
                    <a:lumMod val="60000"/>
                    <a:lumOff val="40000"/>
                  </a:schemeClr>
                </a:solidFill>
              </a:rPr>
              <a:t>BEHAVIOURAL</a:t>
            </a:r>
          </a:p>
        </p:txBody>
      </p:sp>
      <p:sp>
        <p:nvSpPr>
          <p:cNvPr id="29" name="Rectangle 28"/>
          <p:cNvSpPr/>
          <p:nvPr/>
        </p:nvSpPr>
        <p:spPr>
          <a:xfrm>
            <a:off x="5206412" y="1437423"/>
            <a:ext cx="3770019" cy="808870"/>
          </a:xfrm>
          <a:prstGeom prst="rect">
            <a:avLst/>
          </a:prstGeom>
        </p:spPr>
        <p:txBody>
          <a:bodyPr wrap="square" anchor="ctr">
            <a:noAutofit/>
          </a:bodyPr>
          <a:lstStyle/>
          <a:p>
            <a:pPr>
              <a:spcAft>
                <a:spcPct val="25000"/>
              </a:spcAft>
              <a:buClr>
                <a:schemeClr val="tx1"/>
              </a:buClr>
            </a:pPr>
            <a:r>
              <a:rPr lang="en-ZA" sz="2400" b="1" dirty="0">
                <a:solidFill>
                  <a:schemeClr val="accent5"/>
                </a:solidFill>
              </a:rPr>
              <a:t>EMOTIONAL</a:t>
            </a:r>
          </a:p>
        </p:txBody>
      </p:sp>
      <p:sp>
        <p:nvSpPr>
          <p:cNvPr id="31" name="Rectangle 30"/>
          <p:cNvSpPr/>
          <p:nvPr/>
        </p:nvSpPr>
        <p:spPr>
          <a:xfrm>
            <a:off x="5188485" y="2601811"/>
            <a:ext cx="3770019" cy="835049"/>
          </a:xfrm>
          <a:prstGeom prst="rect">
            <a:avLst/>
          </a:prstGeom>
        </p:spPr>
        <p:txBody>
          <a:bodyPr wrap="square" anchor="ctr">
            <a:noAutofit/>
          </a:bodyPr>
          <a:lstStyle/>
          <a:p>
            <a:pPr>
              <a:spcAft>
                <a:spcPct val="25000"/>
              </a:spcAft>
              <a:buClr>
                <a:schemeClr val="tx1"/>
              </a:buClr>
            </a:pPr>
            <a:r>
              <a:rPr lang="en-ZA" sz="2400" b="1" dirty="0">
                <a:solidFill>
                  <a:schemeClr val="accent5">
                    <a:lumMod val="60000"/>
                    <a:lumOff val="40000"/>
                  </a:schemeClr>
                </a:solidFill>
              </a:rPr>
              <a:t>RELATIONSHIP</a:t>
            </a:r>
          </a:p>
        </p:txBody>
      </p:sp>
      <p:sp>
        <p:nvSpPr>
          <p:cNvPr id="33" name="Rectangle 32"/>
          <p:cNvSpPr/>
          <p:nvPr/>
        </p:nvSpPr>
        <p:spPr>
          <a:xfrm>
            <a:off x="5207498" y="3834953"/>
            <a:ext cx="3770019" cy="775125"/>
          </a:xfrm>
          <a:prstGeom prst="rect">
            <a:avLst/>
          </a:prstGeom>
        </p:spPr>
        <p:txBody>
          <a:bodyPr wrap="square" anchor="ctr">
            <a:noAutofit/>
          </a:bodyPr>
          <a:lstStyle/>
          <a:p>
            <a:pPr>
              <a:spcAft>
                <a:spcPct val="25000"/>
              </a:spcAft>
              <a:buClr>
                <a:schemeClr val="tx1"/>
              </a:buClr>
            </a:pPr>
            <a:r>
              <a:rPr lang="en-ZA" sz="2400" b="1" dirty="0">
                <a:solidFill>
                  <a:schemeClr val="accent5"/>
                </a:solidFill>
              </a:rPr>
              <a:t>COMPLIANCE</a:t>
            </a:r>
          </a:p>
        </p:txBody>
      </p:sp>
      <p:sp>
        <p:nvSpPr>
          <p:cNvPr id="40" name="TextBox 39"/>
          <p:cNvSpPr txBox="1"/>
          <p:nvPr/>
        </p:nvSpPr>
        <p:spPr>
          <a:xfrm>
            <a:off x="188686" y="754207"/>
            <a:ext cx="3788228" cy="2385268"/>
          </a:xfrm>
          <a:prstGeom prst="rect">
            <a:avLst/>
          </a:prstGeom>
        </p:spPr>
        <p:txBody>
          <a:bodyPr vert="horz" wrap="square" lIns="0" tIns="0" rIns="0" bIns="0" rtlCol="0" anchor="ctr">
            <a:spAutoFit/>
          </a:bodyPr>
          <a:lstStyle/>
          <a:p>
            <a:r>
              <a:rPr lang="en-ZA" sz="1600" dirty="0">
                <a:cs typeface="Arial" panose="020B0604020202020204" pitchFamily="34" charset="0"/>
              </a:rPr>
              <a:t>An Index Score is derived as an average of all attribute ratings*</a:t>
            </a:r>
          </a:p>
          <a:p>
            <a:endParaRPr lang="en-ZA" sz="1100" dirty="0">
              <a:cs typeface="Arial" panose="020B0604020202020204" pitchFamily="34" charset="0"/>
            </a:endParaRPr>
          </a:p>
          <a:p>
            <a:r>
              <a:rPr lang="en-ZA" sz="1600" dirty="0">
                <a:cs typeface="Arial" panose="020B0604020202020204" pitchFamily="34" charset="0"/>
              </a:rPr>
              <a:t>Brands are grouped into ‘tiers’ based on statistically significant differences in scores**</a:t>
            </a:r>
          </a:p>
          <a:p>
            <a:endParaRPr lang="en-ZA" sz="3200" dirty="0">
              <a:cs typeface="Arial" panose="020B0604020202020204" pitchFamily="34" charset="0"/>
            </a:endParaRPr>
          </a:p>
          <a:p>
            <a:r>
              <a:rPr lang="en-ZA" sz="1600" dirty="0"/>
              <a:t>Quality Awards are only presented to brands within the top three ‘tiers’: </a:t>
            </a:r>
            <a:br>
              <a:rPr lang="en-ZA" sz="1600" dirty="0"/>
            </a:br>
            <a:r>
              <a:rPr lang="en-ZA" sz="1600" b="1" dirty="0"/>
              <a:t>Gold, Silver, Bronze</a:t>
            </a:r>
          </a:p>
        </p:txBody>
      </p:sp>
      <p:cxnSp>
        <p:nvCxnSpPr>
          <p:cNvPr id="41" name="Straight Connector 40"/>
          <p:cNvCxnSpPr/>
          <p:nvPr/>
        </p:nvCxnSpPr>
        <p:spPr>
          <a:xfrm>
            <a:off x="188686" y="2127517"/>
            <a:ext cx="3725084" cy="0"/>
          </a:xfrm>
          <a:prstGeom prst="line">
            <a:avLst/>
          </a:prstGeom>
          <a:noFill/>
          <a:ln w="19050" cap="rnd">
            <a:solidFill>
              <a:schemeClr val="accent5"/>
            </a:solidFill>
            <a:round/>
            <a:headEnd type="none" w="med" len="med"/>
            <a:tailEnd type="none" w="med" len="med"/>
          </a:ln>
          <a:effectLst/>
          <a:extLst>
            <a:ext uri="{909E8E84-426E-40DD-AFC4-6F175D3DCCD1}">
              <a14:hiddenFill xmlns:a14="http://schemas.microsoft.com/office/drawing/2010/main">
                <a:noFill/>
              </a14:hiddenFill>
            </a:ext>
          </a:extLst>
        </p:spPr>
      </p:cxnSp>
      <p:sp>
        <p:nvSpPr>
          <p:cNvPr id="3" name="Text Placeholder 2"/>
          <p:cNvSpPr>
            <a:spLocks noGrp="1"/>
          </p:cNvSpPr>
          <p:nvPr>
            <p:ph type="body" sz="quarter" idx="13"/>
          </p:nvPr>
        </p:nvSpPr>
        <p:spPr/>
        <p:txBody>
          <a:bodyPr/>
          <a:lstStyle/>
          <a:p>
            <a:r>
              <a:rPr lang="en-ZA" dirty="0"/>
              <a:t>analysis</a:t>
            </a:r>
          </a:p>
        </p:txBody>
      </p:sp>
      <p:grpSp>
        <p:nvGrpSpPr>
          <p:cNvPr id="62" name="Group 61"/>
          <p:cNvGrpSpPr/>
          <p:nvPr/>
        </p:nvGrpSpPr>
        <p:grpSpPr>
          <a:xfrm>
            <a:off x="154091" y="3388108"/>
            <a:ext cx="1128530" cy="1110481"/>
            <a:chOff x="0" y="816499"/>
            <a:chExt cx="1850907" cy="1821305"/>
          </a:xfrm>
        </p:grpSpPr>
        <p:pic>
          <p:nvPicPr>
            <p:cNvPr id="63" name="Picture 6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953654"/>
              <a:ext cx="1850907" cy="684150"/>
            </a:xfrm>
            <a:prstGeom prst="rect">
              <a:avLst/>
            </a:prstGeom>
          </p:spPr>
        </p:pic>
        <p:pic>
          <p:nvPicPr>
            <p:cNvPr id="64" name="Picture 6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0053" y="816499"/>
              <a:ext cx="833106" cy="1387703"/>
            </a:xfrm>
            <a:prstGeom prst="rect">
              <a:avLst/>
            </a:prstGeom>
          </p:spPr>
        </p:pic>
      </p:grpSp>
      <p:grpSp>
        <p:nvGrpSpPr>
          <p:cNvPr id="65" name="Group 64"/>
          <p:cNvGrpSpPr/>
          <p:nvPr/>
        </p:nvGrpSpPr>
        <p:grpSpPr>
          <a:xfrm>
            <a:off x="1623254" y="3384782"/>
            <a:ext cx="1128530" cy="1110482"/>
            <a:chOff x="-153201" y="2871872"/>
            <a:chExt cx="1850907" cy="1821306"/>
          </a:xfrm>
        </p:grpSpPr>
        <p:pic>
          <p:nvPicPr>
            <p:cNvPr id="66" name="Picture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201" y="4009028"/>
              <a:ext cx="1850907" cy="684150"/>
            </a:xfrm>
            <a:prstGeom prst="rect">
              <a:avLst/>
            </a:prstGeom>
          </p:spPr>
        </p:pic>
        <p:pic>
          <p:nvPicPr>
            <p:cNvPr id="67" name="Picture 6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1310" y="2871872"/>
              <a:ext cx="833106" cy="1387703"/>
            </a:xfrm>
            <a:prstGeom prst="rect">
              <a:avLst/>
            </a:prstGeom>
          </p:spPr>
        </p:pic>
      </p:grpSp>
      <p:grpSp>
        <p:nvGrpSpPr>
          <p:cNvPr id="68" name="Group 67"/>
          <p:cNvGrpSpPr/>
          <p:nvPr/>
        </p:nvGrpSpPr>
        <p:grpSpPr>
          <a:xfrm>
            <a:off x="2970166" y="3389125"/>
            <a:ext cx="1128530" cy="1108864"/>
            <a:chOff x="1739506" y="3270823"/>
            <a:chExt cx="1850907" cy="1818653"/>
          </a:xfrm>
        </p:grpSpPr>
        <p:pic>
          <p:nvPicPr>
            <p:cNvPr id="69" name="Picture 6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39506" y="4405326"/>
              <a:ext cx="1850907" cy="684150"/>
            </a:xfrm>
            <a:prstGeom prst="rect">
              <a:avLst/>
            </a:prstGeom>
          </p:spPr>
        </p:pic>
        <p:pic>
          <p:nvPicPr>
            <p:cNvPr id="70" name="Picture 6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81976" y="3270823"/>
              <a:ext cx="833106" cy="1387703"/>
            </a:xfrm>
            <a:prstGeom prst="rect">
              <a:avLst/>
            </a:prstGeom>
          </p:spPr>
        </p:pic>
      </p:grpSp>
      <p:grpSp>
        <p:nvGrpSpPr>
          <p:cNvPr id="71" name="Group 70"/>
          <p:cNvGrpSpPr>
            <a:grpSpLocks noChangeAspect="1"/>
          </p:cNvGrpSpPr>
          <p:nvPr/>
        </p:nvGrpSpPr>
        <p:grpSpPr>
          <a:xfrm>
            <a:off x="4497945" y="505941"/>
            <a:ext cx="332966" cy="376272"/>
            <a:chOff x="2338093" y="4265700"/>
            <a:chExt cx="2612026" cy="2951749"/>
          </a:xfrm>
        </p:grpSpPr>
        <p:sp>
          <p:nvSpPr>
            <p:cNvPr id="73" name="Freeform 39"/>
            <p:cNvSpPr/>
            <p:nvPr/>
          </p:nvSpPr>
          <p:spPr>
            <a:xfrm>
              <a:off x="2338093" y="4265700"/>
              <a:ext cx="1180970" cy="1933171"/>
            </a:xfrm>
            <a:custGeom>
              <a:avLst/>
              <a:gdLst/>
              <a:ahLst/>
              <a:cxnLst/>
              <a:rect l="l" t="t" r="r" b="b"/>
              <a:pathLst>
                <a:path w="1180970" h="1933171">
                  <a:moveTo>
                    <a:pt x="634994" y="0"/>
                  </a:moveTo>
                  <a:cubicBezTo>
                    <a:pt x="672579" y="0"/>
                    <a:pt x="702993" y="742"/>
                    <a:pt x="726237" y="2226"/>
                  </a:cubicBezTo>
                  <a:cubicBezTo>
                    <a:pt x="749481" y="3709"/>
                    <a:pt x="767037" y="6182"/>
                    <a:pt x="778906" y="9644"/>
                  </a:cubicBezTo>
                  <a:cubicBezTo>
                    <a:pt x="790775" y="13106"/>
                    <a:pt x="798688" y="17804"/>
                    <a:pt x="802644" y="23738"/>
                  </a:cubicBezTo>
                  <a:cubicBezTo>
                    <a:pt x="806600" y="29673"/>
                    <a:pt x="808579" y="37091"/>
                    <a:pt x="808579" y="45993"/>
                  </a:cubicBezTo>
                  <a:lnTo>
                    <a:pt x="808579" y="1631994"/>
                  </a:lnTo>
                  <a:lnTo>
                    <a:pt x="1121624" y="1631994"/>
                  </a:lnTo>
                  <a:cubicBezTo>
                    <a:pt x="1130526" y="1631994"/>
                    <a:pt x="1138686" y="1634714"/>
                    <a:pt x="1146104" y="1640154"/>
                  </a:cubicBezTo>
                  <a:cubicBezTo>
                    <a:pt x="1153523" y="1645594"/>
                    <a:pt x="1159952" y="1654248"/>
                    <a:pt x="1165392" y="1666117"/>
                  </a:cubicBezTo>
                  <a:cubicBezTo>
                    <a:pt x="1170832" y="1677986"/>
                    <a:pt x="1174788" y="1693564"/>
                    <a:pt x="1177261" y="1712852"/>
                  </a:cubicBezTo>
                  <a:cubicBezTo>
                    <a:pt x="1179733" y="1732139"/>
                    <a:pt x="1180970" y="1756124"/>
                    <a:pt x="1180970" y="1784808"/>
                  </a:cubicBezTo>
                  <a:cubicBezTo>
                    <a:pt x="1180970" y="1812502"/>
                    <a:pt x="1179486" y="1835993"/>
                    <a:pt x="1176519" y="1855280"/>
                  </a:cubicBezTo>
                  <a:cubicBezTo>
                    <a:pt x="1173552" y="1874567"/>
                    <a:pt x="1169348" y="1889898"/>
                    <a:pt x="1163908" y="1901273"/>
                  </a:cubicBezTo>
                  <a:cubicBezTo>
                    <a:pt x="1158468" y="1912647"/>
                    <a:pt x="1152286" y="1920807"/>
                    <a:pt x="1145363" y="1925753"/>
                  </a:cubicBezTo>
                  <a:cubicBezTo>
                    <a:pt x="1138439" y="1930698"/>
                    <a:pt x="1130526" y="1933171"/>
                    <a:pt x="1121624" y="1933171"/>
                  </a:cubicBezTo>
                  <a:lnTo>
                    <a:pt x="62312" y="1933171"/>
                  </a:lnTo>
                  <a:cubicBezTo>
                    <a:pt x="54400" y="1933171"/>
                    <a:pt x="46982" y="1930698"/>
                    <a:pt x="40058" y="1925753"/>
                  </a:cubicBezTo>
                  <a:cubicBezTo>
                    <a:pt x="33134" y="1920807"/>
                    <a:pt x="26953" y="1912647"/>
                    <a:pt x="21513" y="1901273"/>
                  </a:cubicBezTo>
                  <a:cubicBezTo>
                    <a:pt x="16073" y="1889898"/>
                    <a:pt x="11869" y="1874567"/>
                    <a:pt x="8902" y="1855280"/>
                  </a:cubicBezTo>
                  <a:cubicBezTo>
                    <a:pt x="5934" y="1835993"/>
                    <a:pt x="4451" y="1812502"/>
                    <a:pt x="4451" y="1784808"/>
                  </a:cubicBezTo>
                  <a:cubicBezTo>
                    <a:pt x="4451" y="1756124"/>
                    <a:pt x="5687" y="1732139"/>
                    <a:pt x="8160" y="1712852"/>
                  </a:cubicBezTo>
                  <a:cubicBezTo>
                    <a:pt x="10633" y="1693564"/>
                    <a:pt x="14589" y="1677986"/>
                    <a:pt x="20029" y="1666117"/>
                  </a:cubicBezTo>
                  <a:cubicBezTo>
                    <a:pt x="25469" y="1654248"/>
                    <a:pt x="31651" y="1645594"/>
                    <a:pt x="38574" y="1640154"/>
                  </a:cubicBezTo>
                  <a:cubicBezTo>
                    <a:pt x="45498" y="1634714"/>
                    <a:pt x="53411" y="1631994"/>
                    <a:pt x="62312" y="1631994"/>
                  </a:cubicBezTo>
                  <a:lnTo>
                    <a:pt x="419867" y="1631994"/>
                  </a:lnTo>
                  <a:lnTo>
                    <a:pt x="419867" y="382777"/>
                  </a:lnTo>
                  <a:lnTo>
                    <a:pt x="111272" y="553394"/>
                  </a:lnTo>
                  <a:cubicBezTo>
                    <a:pt x="88523" y="564274"/>
                    <a:pt x="69978" y="570951"/>
                    <a:pt x="55636" y="573423"/>
                  </a:cubicBezTo>
                  <a:cubicBezTo>
                    <a:pt x="41294" y="575896"/>
                    <a:pt x="29920" y="572929"/>
                    <a:pt x="21513" y="564522"/>
                  </a:cubicBezTo>
                  <a:cubicBezTo>
                    <a:pt x="13105" y="556114"/>
                    <a:pt x="7418" y="541525"/>
                    <a:pt x="4451" y="520755"/>
                  </a:cubicBezTo>
                  <a:cubicBezTo>
                    <a:pt x="1484" y="499984"/>
                    <a:pt x="0" y="470806"/>
                    <a:pt x="0" y="433220"/>
                  </a:cubicBezTo>
                  <a:cubicBezTo>
                    <a:pt x="0" y="409482"/>
                    <a:pt x="494" y="389948"/>
                    <a:pt x="1484" y="374617"/>
                  </a:cubicBezTo>
                  <a:cubicBezTo>
                    <a:pt x="2473" y="359286"/>
                    <a:pt x="4945" y="346181"/>
                    <a:pt x="8902" y="335301"/>
                  </a:cubicBezTo>
                  <a:cubicBezTo>
                    <a:pt x="12858" y="324421"/>
                    <a:pt x="18298" y="315519"/>
                    <a:pt x="25222" y="308595"/>
                  </a:cubicBezTo>
                  <a:cubicBezTo>
                    <a:pt x="32145" y="301672"/>
                    <a:pt x="41542" y="294254"/>
                    <a:pt x="53411" y="286341"/>
                  </a:cubicBezTo>
                  <a:lnTo>
                    <a:pt x="465860" y="19288"/>
                  </a:lnTo>
                  <a:cubicBezTo>
                    <a:pt x="470805" y="15331"/>
                    <a:pt x="476987" y="12117"/>
                    <a:pt x="484405" y="9644"/>
                  </a:cubicBezTo>
                  <a:cubicBezTo>
                    <a:pt x="491823" y="7171"/>
                    <a:pt x="501467" y="5193"/>
                    <a:pt x="513336" y="3709"/>
                  </a:cubicBezTo>
                  <a:cubicBezTo>
                    <a:pt x="525205" y="2226"/>
                    <a:pt x="540783" y="1237"/>
                    <a:pt x="560070" y="742"/>
                  </a:cubicBezTo>
                  <a:cubicBezTo>
                    <a:pt x="579358" y="248"/>
                    <a:pt x="604332" y="0"/>
                    <a:pt x="6349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4" name="Freeform 40"/>
            <p:cNvSpPr/>
            <p:nvPr/>
          </p:nvSpPr>
          <p:spPr>
            <a:xfrm>
              <a:off x="2361972" y="4296075"/>
              <a:ext cx="2588147" cy="2921374"/>
            </a:xfrm>
            <a:custGeom>
              <a:avLst/>
              <a:gdLst>
                <a:gd name="connsiteX0" fmla="*/ 395986 w 2046419"/>
                <a:gd name="connsiteY0" fmla="*/ 352414 h 2398330"/>
                <a:gd name="connsiteX1" fmla="*/ 395987 w 2046419"/>
                <a:gd name="connsiteY1" fmla="*/ 879025 h 2398330"/>
                <a:gd name="connsiteX2" fmla="*/ 0 w 2046419"/>
                <a:gd name="connsiteY2" fmla="*/ 535520 h 2398330"/>
                <a:gd name="connsiteX3" fmla="*/ 12468 w 2046419"/>
                <a:gd name="connsiteY3" fmla="*/ 542690 h 2398330"/>
                <a:gd name="connsiteX4" fmla="*/ 31755 w 2046419"/>
                <a:gd name="connsiteY4" fmla="*/ 543060 h 2398330"/>
                <a:gd name="connsiteX5" fmla="*/ 87391 w 2046419"/>
                <a:gd name="connsiteY5" fmla="*/ 523032 h 2398330"/>
                <a:gd name="connsiteX6" fmla="*/ 780529 w 2046419"/>
                <a:gd name="connsiteY6" fmla="*/ 0 h 2398330"/>
                <a:gd name="connsiteX7" fmla="*/ 2046419 w 2046419"/>
                <a:gd name="connsiteY7" fmla="*/ 1098117 h 2398330"/>
                <a:gd name="connsiteX8" fmla="*/ 2046419 w 2046419"/>
                <a:gd name="connsiteY8" fmla="*/ 2398330 h 2398330"/>
                <a:gd name="connsiteX9" fmla="*/ 599559 w 2046419"/>
                <a:gd name="connsiteY9" fmla="*/ 2398330 h 2398330"/>
                <a:gd name="connsiteX10" fmla="*/ 22023 w 2046419"/>
                <a:gd name="connsiteY10" fmla="*/ 1897337 h 2398330"/>
                <a:gd name="connsiteX11" fmla="*/ 38430 w 2046419"/>
                <a:gd name="connsiteY11" fmla="*/ 1902806 h 2398330"/>
                <a:gd name="connsiteX12" fmla="*/ 1097742 w 2046419"/>
                <a:gd name="connsiteY12" fmla="*/ 1902806 h 2398330"/>
                <a:gd name="connsiteX13" fmla="*/ 1121481 w 2046419"/>
                <a:gd name="connsiteY13" fmla="*/ 1895388 h 2398330"/>
                <a:gd name="connsiteX14" fmla="*/ 1140026 w 2046419"/>
                <a:gd name="connsiteY14" fmla="*/ 1870908 h 2398330"/>
                <a:gd name="connsiteX15" fmla="*/ 1152637 w 2046419"/>
                <a:gd name="connsiteY15" fmla="*/ 1824915 h 2398330"/>
                <a:gd name="connsiteX16" fmla="*/ 1157088 w 2046419"/>
                <a:gd name="connsiteY16" fmla="*/ 1754443 h 2398330"/>
                <a:gd name="connsiteX17" fmla="*/ 1153379 w 2046419"/>
                <a:gd name="connsiteY17" fmla="*/ 1682487 h 2398330"/>
                <a:gd name="connsiteX18" fmla="*/ 1141510 w 2046419"/>
                <a:gd name="connsiteY18" fmla="*/ 1635752 h 2398330"/>
                <a:gd name="connsiteX19" fmla="*/ 1122222 w 2046419"/>
                <a:gd name="connsiteY19" fmla="*/ 1609789 h 2398330"/>
                <a:gd name="connsiteX20" fmla="*/ 1097742 w 2046419"/>
                <a:gd name="connsiteY20" fmla="*/ 1601629 h 2398330"/>
                <a:gd name="connsiteX21" fmla="*/ 784697 w 2046419"/>
                <a:gd name="connsiteY21" fmla="*/ 1601629 h 2398330"/>
                <a:gd name="connsiteX22" fmla="*/ 784697 w 2046419"/>
                <a:gd name="connsiteY22" fmla="*/ 15628 h 2398330"/>
                <a:gd name="connsiteX0" fmla="*/ 395986 w 2588144"/>
                <a:gd name="connsiteY0" fmla="*/ 352414 h 2398330"/>
                <a:gd name="connsiteX1" fmla="*/ 395987 w 2588144"/>
                <a:gd name="connsiteY1" fmla="*/ 879025 h 2398330"/>
                <a:gd name="connsiteX2" fmla="*/ 0 w 2588144"/>
                <a:gd name="connsiteY2" fmla="*/ 535520 h 2398330"/>
                <a:gd name="connsiteX3" fmla="*/ 12468 w 2588144"/>
                <a:gd name="connsiteY3" fmla="*/ 542690 h 2398330"/>
                <a:gd name="connsiteX4" fmla="*/ 31755 w 2588144"/>
                <a:gd name="connsiteY4" fmla="*/ 543060 h 2398330"/>
                <a:gd name="connsiteX5" fmla="*/ 87391 w 2588144"/>
                <a:gd name="connsiteY5" fmla="*/ 523032 h 2398330"/>
                <a:gd name="connsiteX6" fmla="*/ 395986 w 2588144"/>
                <a:gd name="connsiteY6" fmla="*/ 352414 h 2398330"/>
                <a:gd name="connsiteX7" fmla="*/ 780529 w 2588144"/>
                <a:gd name="connsiteY7" fmla="*/ 0 h 2398330"/>
                <a:gd name="connsiteX8" fmla="*/ 2588144 w 2588144"/>
                <a:gd name="connsiteY8" fmla="*/ 1546447 h 2398330"/>
                <a:gd name="connsiteX9" fmla="*/ 2046419 w 2588144"/>
                <a:gd name="connsiteY9" fmla="*/ 2398330 h 2398330"/>
                <a:gd name="connsiteX10" fmla="*/ 599559 w 2588144"/>
                <a:gd name="connsiteY10" fmla="*/ 2398330 h 2398330"/>
                <a:gd name="connsiteX11" fmla="*/ 22023 w 2588144"/>
                <a:gd name="connsiteY11" fmla="*/ 1897337 h 2398330"/>
                <a:gd name="connsiteX12" fmla="*/ 38430 w 2588144"/>
                <a:gd name="connsiteY12" fmla="*/ 1902806 h 2398330"/>
                <a:gd name="connsiteX13" fmla="*/ 1097742 w 2588144"/>
                <a:gd name="connsiteY13" fmla="*/ 1902806 h 2398330"/>
                <a:gd name="connsiteX14" fmla="*/ 1121481 w 2588144"/>
                <a:gd name="connsiteY14" fmla="*/ 1895388 h 2398330"/>
                <a:gd name="connsiteX15" fmla="*/ 1140026 w 2588144"/>
                <a:gd name="connsiteY15" fmla="*/ 1870908 h 2398330"/>
                <a:gd name="connsiteX16" fmla="*/ 1152637 w 2588144"/>
                <a:gd name="connsiteY16" fmla="*/ 1824915 h 2398330"/>
                <a:gd name="connsiteX17" fmla="*/ 1157088 w 2588144"/>
                <a:gd name="connsiteY17" fmla="*/ 1754443 h 2398330"/>
                <a:gd name="connsiteX18" fmla="*/ 1153379 w 2588144"/>
                <a:gd name="connsiteY18" fmla="*/ 1682487 h 2398330"/>
                <a:gd name="connsiteX19" fmla="*/ 1141510 w 2588144"/>
                <a:gd name="connsiteY19" fmla="*/ 1635752 h 2398330"/>
                <a:gd name="connsiteX20" fmla="*/ 1122222 w 2588144"/>
                <a:gd name="connsiteY20" fmla="*/ 1609789 h 2398330"/>
                <a:gd name="connsiteX21" fmla="*/ 1097742 w 2588144"/>
                <a:gd name="connsiteY21" fmla="*/ 1601629 h 2398330"/>
                <a:gd name="connsiteX22" fmla="*/ 784697 w 2588144"/>
                <a:gd name="connsiteY22" fmla="*/ 1601629 h 2398330"/>
                <a:gd name="connsiteX23" fmla="*/ 784697 w 2588144"/>
                <a:gd name="connsiteY23" fmla="*/ 15628 h 2398330"/>
                <a:gd name="connsiteX24" fmla="*/ 780529 w 2588144"/>
                <a:gd name="connsiteY24" fmla="*/ 0 h 2398330"/>
                <a:gd name="connsiteX0" fmla="*/ 395986 w 2588144"/>
                <a:gd name="connsiteY0" fmla="*/ 352414 h 2921377"/>
                <a:gd name="connsiteX1" fmla="*/ 395987 w 2588144"/>
                <a:gd name="connsiteY1" fmla="*/ 879025 h 2921377"/>
                <a:gd name="connsiteX2" fmla="*/ 0 w 2588144"/>
                <a:gd name="connsiteY2" fmla="*/ 535520 h 2921377"/>
                <a:gd name="connsiteX3" fmla="*/ 12468 w 2588144"/>
                <a:gd name="connsiteY3" fmla="*/ 542690 h 2921377"/>
                <a:gd name="connsiteX4" fmla="*/ 31755 w 2588144"/>
                <a:gd name="connsiteY4" fmla="*/ 543060 h 2921377"/>
                <a:gd name="connsiteX5" fmla="*/ 87391 w 2588144"/>
                <a:gd name="connsiteY5" fmla="*/ 523032 h 2921377"/>
                <a:gd name="connsiteX6" fmla="*/ 395986 w 2588144"/>
                <a:gd name="connsiteY6" fmla="*/ 352414 h 2921377"/>
                <a:gd name="connsiteX7" fmla="*/ 780529 w 2588144"/>
                <a:gd name="connsiteY7" fmla="*/ 0 h 2921377"/>
                <a:gd name="connsiteX8" fmla="*/ 2588144 w 2588144"/>
                <a:gd name="connsiteY8" fmla="*/ 1546447 h 2921377"/>
                <a:gd name="connsiteX9" fmla="*/ 2046419 w 2588144"/>
                <a:gd name="connsiteY9" fmla="*/ 2398330 h 2921377"/>
                <a:gd name="connsiteX10" fmla="*/ 1159959 w 2588144"/>
                <a:gd name="connsiteY10" fmla="*/ 2921377 h 2921377"/>
                <a:gd name="connsiteX11" fmla="*/ 22023 w 2588144"/>
                <a:gd name="connsiteY11" fmla="*/ 1897337 h 2921377"/>
                <a:gd name="connsiteX12" fmla="*/ 38430 w 2588144"/>
                <a:gd name="connsiteY12" fmla="*/ 1902806 h 2921377"/>
                <a:gd name="connsiteX13" fmla="*/ 1097742 w 2588144"/>
                <a:gd name="connsiteY13" fmla="*/ 1902806 h 2921377"/>
                <a:gd name="connsiteX14" fmla="*/ 1121481 w 2588144"/>
                <a:gd name="connsiteY14" fmla="*/ 1895388 h 2921377"/>
                <a:gd name="connsiteX15" fmla="*/ 1140026 w 2588144"/>
                <a:gd name="connsiteY15" fmla="*/ 1870908 h 2921377"/>
                <a:gd name="connsiteX16" fmla="*/ 1152637 w 2588144"/>
                <a:gd name="connsiteY16" fmla="*/ 1824915 h 2921377"/>
                <a:gd name="connsiteX17" fmla="*/ 1157088 w 2588144"/>
                <a:gd name="connsiteY17" fmla="*/ 1754443 h 2921377"/>
                <a:gd name="connsiteX18" fmla="*/ 1153379 w 2588144"/>
                <a:gd name="connsiteY18" fmla="*/ 1682487 h 2921377"/>
                <a:gd name="connsiteX19" fmla="*/ 1141510 w 2588144"/>
                <a:gd name="connsiteY19" fmla="*/ 1635752 h 2921377"/>
                <a:gd name="connsiteX20" fmla="*/ 1122222 w 2588144"/>
                <a:gd name="connsiteY20" fmla="*/ 1609789 h 2921377"/>
                <a:gd name="connsiteX21" fmla="*/ 1097742 w 2588144"/>
                <a:gd name="connsiteY21" fmla="*/ 1601629 h 2921377"/>
                <a:gd name="connsiteX22" fmla="*/ 784697 w 2588144"/>
                <a:gd name="connsiteY22" fmla="*/ 1601629 h 2921377"/>
                <a:gd name="connsiteX23" fmla="*/ 784697 w 2588144"/>
                <a:gd name="connsiteY23" fmla="*/ 15628 h 2921377"/>
                <a:gd name="connsiteX24" fmla="*/ 780529 w 2588144"/>
                <a:gd name="connsiteY24" fmla="*/ 0 h 2921377"/>
                <a:gd name="connsiteX0" fmla="*/ 395986 w 2588144"/>
                <a:gd name="connsiteY0" fmla="*/ 352414 h 2921377"/>
                <a:gd name="connsiteX1" fmla="*/ 395987 w 2588144"/>
                <a:gd name="connsiteY1" fmla="*/ 879025 h 2921377"/>
                <a:gd name="connsiteX2" fmla="*/ 0 w 2588144"/>
                <a:gd name="connsiteY2" fmla="*/ 535520 h 2921377"/>
                <a:gd name="connsiteX3" fmla="*/ 12468 w 2588144"/>
                <a:gd name="connsiteY3" fmla="*/ 542690 h 2921377"/>
                <a:gd name="connsiteX4" fmla="*/ 31755 w 2588144"/>
                <a:gd name="connsiteY4" fmla="*/ 543060 h 2921377"/>
                <a:gd name="connsiteX5" fmla="*/ 87391 w 2588144"/>
                <a:gd name="connsiteY5" fmla="*/ 523032 h 2921377"/>
                <a:gd name="connsiteX6" fmla="*/ 395986 w 2588144"/>
                <a:gd name="connsiteY6" fmla="*/ 352414 h 2921377"/>
                <a:gd name="connsiteX7" fmla="*/ 780529 w 2588144"/>
                <a:gd name="connsiteY7" fmla="*/ 0 h 2921377"/>
                <a:gd name="connsiteX8" fmla="*/ 2588144 w 2588144"/>
                <a:gd name="connsiteY8" fmla="*/ 1546447 h 2921377"/>
                <a:gd name="connsiteX9" fmla="*/ 2046419 w 2588144"/>
                <a:gd name="connsiteY9" fmla="*/ 2398330 h 2921377"/>
                <a:gd name="connsiteX10" fmla="*/ 1159959 w 2588144"/>
                <a:gd name="connsiteY10" fmla="*/ 2921377 h 2921377"/>
                <a:gd name="connsiteX11" fmla="*/ 22023 w 2588144"/>
                <a:gd name="connsiteY11" fmla="*/ 1897337 h 2921377"/>
                <a:gd name="connsiteX12" fmla="*/ 38430 w 2588144"/>
                <a:gd name="connsiteY12" fmla="*/ 1902806 h 2921377"/>
                <a:gd name="connsiteX13" fmla="*/ 1097742 w 2588144"/>
                <a:gd name="connsiteY13" fmla="*/ 1902806 h 2921377"/>
                <a:gd name="connsiteX14" fmla="*/ 1121481 w 2588144"/>
                <a:gd name="connsiteY14" fmla="*/ 1895388 h 2921377"/>
                <a:gd name="connsiteX15" fmla="*/ 1140026 w 2588144"/>
                <a:gd name="connsiteY15" fmla="*/ 1870908 h 2921377"/>
                <a:gd name="connsiteX16" fmla="*/ 1152637 w 2588144"/>
                <a:gd name="connsiteY16" fmla="*/ 1824915 h 2921377"/>
                <a:gd name="connsiteX17" fmla="*/ 1157088 w 2588144"/>
                <a:gd name="connsiteY17" fmla="*/ 1754443 h 2921377"/>
                <a:gd name="connsiteX18" fmla="*/ 1153379 w 2588144"/>
                <a:gd name="connsiteY18" fmla="*/ 1682487 h 2921377"/>
                <a:gd name="connsiteX19" fmla="*/ 1141510 w 2588144"/>
                <a:gd name="connsiteY19" fmla="*/ 1635752 h 2921377"/>
                <a:gd name="connsiteX20" fmla="*/ 1122222 w 2588144"/>
                <a:gd name="connsiteY20" fmla="*/ 1609789 h 2921377"/>
                <a:gd name="connsiteX21" fmla="*/ 1097742 w 2588144"/>
                <a:gd name="connsiteY21" fmla="*/ 1601629 h 2921377"/>
                <a:gd name="connsiteX22" fmla="*/ 784697 w 2588144"/>
                <a:gd name="connsiteY22" fmla="*/ 1601629 h 2921377"/>
                <a:gd name="connsiteX23" fmla="*/ 784697 w 2588144"/>
                <a:gd name="connsiteY23" fmla="*/ 15628 h 2921377"/>
                <a:gd name="connsiteX24" fmla="*/ 780529 w 2588144"/>
                <a:gd name="connsiteY24" fmla="*/ 0 h 2921377"/>
                <a:gd name="connsiteX0" fmla="*/ 395986 w 2588144"/>
                <a:gd name="connsiteY0" fmla="*/ 352414 h 2921377"/>
                <a:gd name="connsiteX1" fmla="*/ 395987 w 2588144"/>
                <a:gd name="connsiteY1" fmla="*/ 879025 h 2921377"/>
                <a:gd name="connsiteX2" fmla="*/ 0 w 2588144"/>
                <a:gd name="connsiteY2" fmla="*/ 535520 h 2921377"/>
                <a:gd name="connsiteX3" fmla="*/ 12468 w 2588144"/>
                <a:gd name="connsiteY3" fmla="*/ 542690 h 2921377"/>
                <a:gd name="connsiteX4" fmla="*/ 31755 w 2588144"/>
                <a:gd name="connsiteY4" fmla="*/ 543060 h 2921377"/>
                <a:gd name="connsiteX5" fmla="*/ 87391 w 2588144"/>
                <a:gd name="connsiteY5" fmla="*/ 523032 h 2921377"/>
                <a:gd name="connsiteX6" fmla="*/ 395986 w 2588144"/>
                <a:gd name="connsiteY6" fmla="*/ 352414 h 2921377"/>
                <a:gd name="connsiteX7" fmla="*/ 780529 w 2588144"/>
                <a:gd name="connsiteY7" fmla="*/ 0 h 2921377"/>
                <a:gd name="connsiteX8" fmla="*/ 2588144 w 2588144"/>
                <a:gd name="connsiteY8" fmla="*/ 1546447 h 2921377"/>
                <a:gd name="connsiteX9" fmla="*/ 2046419 w 2588144"/>
                <a:gd name="connsiteY9" fmla="*/ 2398330 h 2921377"/>
                <a:gd name="connsiteX10" fmla="*/ 1159959 w 2588144"/>
                <a:gd name="connsiteY10" fmla="*/ 2921377 h 2921377"/>
                <a:gd name="connsiteX11" fmla="*/ 22023 w 2588144"/>
                <a:gd name="connsiteY11" fmla="*/ 1897337 h 2921377"/>
                <a:gd name="connsiteX12" fmla="*/ 38430 w 2588144"/>
                <a:gd name="connsiteY12" fmla="*/ 1902806 h 2921377"/>
                <a:gd name="connsiteX13" fmla="*/ 1097742 w 2588144"/>
                <a:gd name="connsiteY13" fmla="*/ 1902806 h 2921377"/>
                <a:gd name="connsiteX14" fmla="*/ 1121481 w 2588144"/>
                <a:gd name="connsiteY14" fmla="*/ 1895388 h 2921377"/>
                <a:gd name="connsiteX15" fmla="*/ 1140026 w 2588144"/>
                <a:gd name="connsiteY15" fmla="*/ 1870908 h 2921377"/>
                <a:gd name="connsiteX16" fmla="*/ 1152637 w 2588144"/>
                <a:gd name="connsiteY16" fmla="*/ 1824915 h 2921377"/>
                <a:gd name="connsiteX17" fmla="*/ 1157088 w 2588144"/>
                <a:gd name="connsiteY17" fmla="*/ 1754443 h 2921377"/>
                <a:gd name="connsiteX18" fmla="*/ 1153379 w 2588144"/>
                <a:gd name="connsiteY18" fmla="*/ 1682487 h 2921377"/>
                <a:gd name="connsiteX19" fmla="*/ 1141510 w 2588144"/>
                <a:gd name="connsiteY19" fmla="*/ 1635752 h 2921377"/>
                <a:gd name="connsiteX20" fmla="*/ 1122222 w 2588144"/>
                <a:gd name="connsiteY20" fmla="*/ 1609789 h 2921377"/>
                <a:gd name="connsiteX21" fmla="*/ 1097742 w 2588144"/>
                <a:gd name="connsiteY21" fmla="*/ 1601629 h 2921377"/>
                <a:gd name="connsiteX22" fmla="*/ 784697 w 2588144"/>
                <a:gd name="connsiteY22" fmla="*/ 1601629 h 2921377"/>
                <a:gd name="connsiteX23" fmla="*/ 784697 w 2588144"/>
                <a:gd name="connsiteY23" fmla="*/ 15628 h 2921377"/>
                <a:gd name="connsiteX24" fmla="*/ 780529 w 2588144"/>
                <a:gd name="connsiteY24" fmla="*/ 0 h 2921377"/>
                <a:gd name="connsiteX0" fmla="*/ 395986 w 2588144"/>
                <a:gd name="connsiteY0" fmla="*/ 352414 h 2921377"/>
                <a:gd name="connsiteX1" fmla="*/ 395987 w 2588144"/>
                <a:gd name="connsiteY1" fmla="*/ 879025 h 2921377"/>
                <a:gd name="connsiteX2" fmla="*/ 0 w 2588144"/>
                <a:gd name="connsiteY2" fmla="*/ 535520 h 2921377"/>
                <a:gd name="connsiteX3" fmla="*/ 12468 w 2588144"/>
                <a:gd name="connsiteY3" fmla="*/ 542690 h 2921377"/>
                <a:gd name="connsiteX4" fmla="*/ 31755 w 2588144"/>
                <a:gd name="connsiteY4" fmla="*/ 543060 h 2921377"/>
                <a:gd name="connsiteX5" fmla="*/ 87391 w 2588144"/>
                <a:gd name="connsiteY5" fmla="*/ 523032 h 2921377"/>
                <a:gd name="connsiteX6" fmla="*/ 395986 w 2588144"/>
                <a:gd name="connsiteY6" fmla="*/ 352414 h 2921377"/>
                <a:gd name="connsiteX7" fmla="*/ 780529 w 2588144"/>
                <a:gd name="connsiteY7" fmla="*/ 0 h 2921377"/>
                <a:gd name="connsiteX8" fmla="*/ 2588144 w 2588144"/>
                <a:gd name="connsiteY8" fmla="*/ 1546447 h 2921377"/>
                <a:gd name="connsiteX9" fmla="*/ 2046419 w 2588144"/>
                <a:gd name="connsiteY9" fmla="*/ 2398330 h 2921377"/>
                <a:gd name="connsiteX10" fmla="*/ 1159959 w 2588144"/>
                <a:gd name="connsiteY10" fmla="*/ 2921377 h 2921377"/>
                <a:gd name="connsiteX11" fmla="*/ 22023 w 2588144"/>
                <a:gd name="connsiteY11" fmla="*/ 1897337 h 2921377"/>
                <a:gd name="connsiteX12" fmla="*/ 38430 w 2588144"/>
                <a:gd name="connsiteY12" fmla="*/ 1902806 h 2921377"/>
                <a:gd name="connsiteX13" fmla="*/ 1097742 w 2588144"/>
                <a:gd name="connsiteY13" fmla="*/ 1902806 h 2921377"/>
                <a:gd name="connsiteX14" fmla="*/ 1121481 w 2588144"/>
                <a:gd name="connsiteY14" fmla="*/ 1895388 h 2921377"/>
                <a:gd name="connsiteX15" fmla="*/ 1140026 w 2588144"/>
                <a:gd name="connsiteY15" fmla="*/ 1870908 h 2921377"/>
                <a:gd name="connsiteX16" fmla="*/ 1152637 w 2588144"/>
                <a:gd name="connsiteY16" fmla="*/ 1824915 h 2921377"/>
                <a:gd name="connsiteX17" fmla="*/ 1157088 w 2588144"/>
                <a:gd name="connsiteY17" fmla="*/ 1754443 h 2921377"/>
                <a:gd name="connsiteX18" fmla="*/ 1153379 w 2588144"/>
                <a:gd name="connsiteY18" fmla="*/ 1682487 h 2921377"/>
                <a:gd name="connsiteX19" fmla="*/ 1141510 w 2588144"/>
                <a:gd name="connsiteY19" fmla="*/ 1635752 h 2921377"/>
                <a:gd name="connsiteX20" fmla="*/ 1122222 w 2588144"/>
                <a:gd name="connsiteY20" fmla="*/ 1609789 h 2921377"/>
                <a:gd name="connsiteX21" fmla="*/ 1097742 w 2588144"/>
                <a:gd name="connsiteY21" fmla="*/ 1601629 h 2921377"/>
                <a:gd name="connsiteX22" fmla="*/ 784697 w 2588144"/>
                <a:gd name="connsiteY22" fmla="*/ 1601629 h 2921377"/>
                <a:gd name="connsiteX23" fmla="*/ 784697 w 2588144"/>
                <a:gd name="connsiteY23" fmla="*/ 15628 h 2921377"/>
                <a:gd name="connsiteX24" fmla="*/ 780529 w 2588144"/>
                <a:gd name="connsiteY24" fmla="*/ 0 h 2921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88144" h="2921377">
                  <a:moveTo>
                    <a:pt x="395986" y="352414"/>
                  </a:moveTo>
                  <a:cubicBezTo>
                    <a:pt x="395986" y="527951"/>
                    <a:pt x="395987" y="703488"/>
                    <a:pt x="395987" y="879025"/>
                  </a:cubicBezTo>
                  <a:lnTo>
                    <a:pt x="0" y="535520"/>
                  </a:lnTo>
                  <a:lnTo>
                    <a:pt x="12468" y="542690"/>
                  </a:lnTo>
                  <a:cubicBezTo>
                    <a:pt x="18154" y="544173"/>
                    <a:pt x="24585" y="544297"/>
                    <a:pt x="31755" y="543060"/>
                  </a:cubicBezTo>
                  <a:cubicBezTo>
                    <a:pt x="46097" y="540588"/>
                    <a:pt x="64642" y="533911"/>
                    <a:pt x="87391" y="523032"/>
                  </a:cubicBezTo>
                  <a:lnTo>
                    <a:pt x="395986" y="352414"/>
                  </a:lnTo>
                  <a:close/>
                  <a:moveTo>
                    <a:pt x="780529" y="0"/>
                  </a:moveTo>
                  <a:lnTo>
                    <a:pt x="2588144" y="1546447"/>
                  </a:lnTo>
                  <a:cubicBezTo>
                    <a:pt x="2500966" y="1886445"/>
                    <a:pt x="2376439" y="2114366"/>
                    <a:pt x="2046419" y="2398330"/>
                  </a:cubicBezTo>
                  <a:cubicBezTo>
                    <a:pt x="1750932" y="2572679"/>
                    <a:pt x="1567531" y="2803063"/>
                    <a:pt x="1159959" y="2921377"/>
                  </a:cubicBezTo>
                  <a:lnTo>
                    <a:pt x="22023" y="1897337"/>
                  </a:lnTo>
                  <a:lnTo>
                    <a:pt x="38430" y="1902806"/>
                  </a:lnTo>
                  <a:lnTo>
                    <a:pt x="1097742" y="1902806"/>
                  </a:lnTo>
                  <a:cubicBezTo>
                    <a:pt x="1106644" y="1902806"/>
                    <a:pt x="1114557" y="1900333"/>
                    <a:pt x="1121481" y="1895388"/>
                  </a:cubicBezTo>
                  <a:cubicBezTo>
                    <a:pt x="1128404" y="1890442"/>
                    <a:pt x="1134586" y="1882282"/>
                    <a:pt x="1140026" y="1870908"/>
                  </a:cubicBezTo>
                  <a:cubicBezTo>
                    <a:pt x="1145466" y="1859533"/>
                    <a:pt x="1149670" y="1844202"/>
                    <a:pt x="1152637" y="1824915"/>
                  </a:cubicBezTo>
                  <a:cubicBezTo>
                    <a:pt x="1155604" y="1805628"/>
                    <a:pt x="1157088" y="1782137"/>
                    <a:pt x="1157088" y="1754443"/>
                  </a:cubicBezTo>
                  <a:cubicBezTo>
                    <a:pt x="1157088" y="1725759"/>
                    <a:pt x="1155851" y="1701774"/>
                    <a:pt x="1153379" y="1682487"/>
                  </a:cubicBezTo>
                  <a:cubicBezTo>
                    <a:pt x="1150906" y="1663199"/>
                    <a:pt x="1146950" y="1647621"/>
                    <a:pt x="1141510" y="1635752"/>
                  </a:cubicBezTo>
                  <a:cubicBezTo>
                    <a:pt x="1136070" y="1623883"/>
                    <a:pt x="1129641" y="1615229"/>
                    <a:pt x="1122222" y="1609789"/>
                  </a:cubicBezTo>
                  <a:cubicBezTo>
                    <a:pt x="1114804" y="1604349"/>
                    <a:pt x="1106644" y="1601629"/>
                    <a:pt x="1097742" y="1601629"/>
                  </a:cubicBezTo>
                  <a:lnTo>
                    <a:pt x="784697" y="1601629"/>
                  </a:lnTo>
                  <a:lnTo>
                    <a:pt x="784697" y="15628"/>
                  </a:lnTo>
                  <a:lnTo>
                    <a:pt x="780529" y="0"/>
                  </a:lnTo>
                  <a:close/>
                </a:path>
              </a:pathLst>
            </a:cu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75" name="Group 74"/>
          <p:cNvGrpSpPr>
            <a:grpSpLocks noChangeAspect="1"/>
          </p:cNvGrpSpPr>
          <p:nvPr/>
        </p:nvGrpSpPr>
        <p:grpSpPr>
          <a:xfrm>
            <a:off x="4483907" y="1720706"/>
            <a:ext cx="346695" cy="378920"/>
            <a:chOff x="2249080" y="750510"/>
            <a:chExt cx="2719727" cy="2972522"/>
          </a:xfrm>
        </p:grpSpPr>
        <p:sp>
          <p:nvSpPr>
            <p:cNvPr id="77" name="Freeform 36"/>
            <p:cNvSpPr/>
            <p:nvPr/>
          </p:nvSpPr>
          <p:spPr>
            <a:xfrm>
              <a:off x="2249080" y="750510"/>
              <a:ext cx="1287791" cy="1953942"/>
            </a:xfrm>
            <a:custGeom>
              <a:avLst/>
              <a:gdLst/>
              <a:ahLst/>
              <a:cxnLst/>
              <a:rect l="l" t="t" r="r" b="b"/>
              <a:pathLst>
                <a:path w="1287791" h="1953942">
                  <a:moveTo>
                    <a:pt x="615707" y="0"/>
                  </a:moveTo>
                  <a:cubicBezTo>
                    <a:pt x="715605" y="0"/>
                    <a:pt x="802891" y="12611"/>
                    <a:pt x="877568" y="37833"/>
                  </a:cubicBezTo>
                  <a:cubicBezTo>
                    <a:pt x="952244" y="63055"/>
                    <a:pt x="1014309" y="98167"/>
                    <a:pt x="1063763" y="143171"/>
                  </a:cubicBezTo>
                  <a:cubicBezTo>
                    <a:pt x="1113217" y="188174"/>
                    <a:pt x="1150061" y="241585"/>
                    <a:pt x="1174294" y="303403"/>
                  </a:cubicBezTo>
                  <a:cubicBezTo>
                    <a:pt x="1198526" y="365221"/>
                    <a:pt x="1210642" y="431737"/>
                    <a:pt x="1210642" y="502951"/>
                  </a:cubicBezTo>
                  <a:cubicBezTo>
                    <a:pt x="1210642" y="565264"/>
                    <a:pt x="1204708" y="626587"/>
                    <a:pt x="1192839" y="686921"/>
                  </a:cubicBezTo>
                  <a:cubicBezTo>
                    <a:pt x="1180970" y="747256"/>
                    <a:pt x="1156243" y="812288"/>
                    <a:pt x="1118657" y="882019"/>
                  </a:cubicBezTo>
                  <a:cubicBezTo>
                    <a:pt x="1081072" y="951749"/>
                    <a:pt x="1028156" y="1028898"/>
                    <a:pt x="959909" y="1113465"/>
                  </a:cubicBezTo>
                  <a:cubicBezTo>
                    <a:pt x="891662" y="1198032"/>
                    <a:pt x="801161" y="1296199"/>
                    <a:pt x="688405" y="1407966"/>
                  </a:cubicBezTo>
                  <a:lnTo>
                    <a:pt x="464376" y="1637928"/>
                  </a:lnTo>
                  <a:lnTo>
                    <a:pt x="1221028" y="1637928"/>
                  </a:lnTo>
                  <a:cubicBezTo>
                    <a:pt x="1230919" y="1637928"/>
                    <a:pt x="1240068" y="1640896"/>
                    <a:pt x="1248475" y="1646830"/>
                  </a:cubicBezTo>
                  <a:cubicBezTo>
                    <a:pt x="1256882" y="1652765"/>
                    <a:pt x="1264053" y="1661914"/>
                    <a:pt x="1269988" y="1674277"/>
                  </a:cubicBezTo>
                  <a:cubicBezTo>
                    <a:pt x="1275922" y="1686641"/>
                    <a:pt x="1280373" y="1702961"/>
                    <a:pt x="1283340" y="1723237"/>
                  </a:cubicBezTo>
                  <a:cubicBezTo>
                    <a:pt x="1286308" y="1743513"/>
                    <a:pt x="1287791" y="1767499"/>
                    <a:pt x="1287791" y="1795193"/>
                  </a:cubicBezTo>
                  <a:cubicBezTo>
                    <a:pt x="1287791" y="1823877"/>
                    <a:pt x="1286555" y="1848357"/>
                    <a:pt x="1284082" y="1868633"/>
                  </a:cubicBezTo>
                  <a:cubicBezTo>
                    <a:pt x="1281609" y="1888909"/>
                    <a:pt x="1277900" y="1905476"/>
                    <a:pt x="1272955" y="1918335"/>
                  </a:cubicBezTo>
                  <a:cubicBezTo>
                    <a:pt x="1268010" y="1931193"/>
                    <a:pt x="1261580" y="1940342"/>
                    <a:pt x="1253668" y="1945782"/>
                  </a:cubicBezTo>
                  <a:cubicBezTo>
                    <a:pt x="1245755" y="1951222"/>
                    <a:pt x="1236853" y="1953942"/>
                    <a:pt x="1226962" y="1953942"/>
                  </a:cubicBezTo>
                  <a:lnTo>
                    <a:pt x="123141" y="1953942"/>
                  </a:lnTo>
                  <a:cubicBezTo>
                    <a:pt x="101382" y="1953942"/>
                    <a:pt x="82589" y="1951963"/>
                    <a:pt x="66764" y="1948007"/>
                  </a:cubicBezTo>
                  <a:cubicBezTo>
                    <a:pt x="50938" y="1944051"/>
                    <a:pt x="38080" y="1936385"/>
                    <a:pt x="28189" y="1925011"/>
                  </a:cubicBezTo>
                  <a:cubicBezTo>
                    <a:pt x="18298" y="1913636"/>
                    <a:pt x="11127" y="1897069"/>
                    <a:pt x="6676" y="1875309"/>
                  </a:cubicBezTo>
                  <a:cubicBezTo>
                    <a:pt x="2226" y="1853549"/>
                    <a:pt x="0" y="1825360"/>
                    <a:pt x="0" y="1790742"/>
                  </a:cubicBezTo>
                  <a:cubicBezTo>
                    <a:pt x="0" y="1758103"/>
                    <a:pt x="1484" y="1730161"/>
                    <a:pt x="4451" y="1706917"/>
                  </a:cubicBezTo>
                  <a:cubicBezTo>
                    <a:pt x="7418" y="1683674"/>
                    <a:pt x="12858" y="1662903"/>
                    <a:pt x="20771" y="1644605"/>
                  </a:cubicBezTo>
                  <a:cubicBezTo>
                    <a:pt x="28684" y="1626307"/>
                    <a:pt x="38822" y="1608503"/>
                    <a:pt x="51185" y="1591194"/>
                  </a:cubicBezTo>
                  <a:cubicBezTo>
                    <a:pt x="63549" y="1573885"/>
                    <a:pt x="79622" y="1554845"/>
                    <a:pt x="99403" y="1534074"/>
                  </a:cubicBezTo>
                  <a:lnTo>
                    <a:pt x="431737" y="1178003"/>
                  </a:lnTo>
                  <a:cubicBezTo>
                    <a:pt x="498005" y="1108767"/>
                    <a:pt x="551416" y="1045713"/>
                    <a:pt x="591969" y="988840"/>
                  </a:cubicBezTo>
                  <a:cubicBezTo>
                    <a:pt x="632521" y="931968"/>
                    <a:pt x="664172" y="880041"/>
                    <a:pt x="686921" y="833059"/>
                  </a:cubicBezTo>
                  <a:cubicBezTo>
                    <a:pt x="709670" y="786077"/>
                    <a:pt x="725248" y="742805"/>
                    <a:pt x="733655" y="703241"/>
                  </a:cubicBezTo>
                  <a:cubicBezTo>
                    <a:pt x="742063" y="663678"/>
                    <a:pt x="746266" y="626092"/>
                    <a:pt x="746266" y="590485"/>
                  </a:cubicBezTo>
                  <a:cubicBezTo>
                    <a:pt x="746266" y="557845"/>
                    <a:pt x="741074" y="526936"/>
                    <a:pt x="730688" y="497758"/>
                  </a:cubicBezTo>
                  <a:cubicBezTo>
                    <a:pt x="720303" y="468580"/>
                    <a:pt x="704972" y="443111"/>
                    <a:pt x="684696" y="421351"/>
                  </a:cubicBezTo>
                  <a:cubicBezTo>
                    <a:pt x="664419" y="399591"/>
                    <a:pt x="638950" y="382530"/>
                    <a:pt x="608289" y="370166"/>
                  </a:cubicBezTo>
                  <a:cubicBezTo>
                    <a:pt x="577627" y="357802"/>
                    <a:pt x="541525" y="351621"/>
                    <a:pt x="499984" y="351621"/>
                  </a:cubicBezTo>
                  <a:cubicBezTo>
                    <a:pt x="441627" y="351621"/>
                    <a:pt x="389948" y="359039"/>
                    <a:pt x="344944" y="373875"/>
                  </a:cubicBezTo>
                  <a:cubicBezTo>
                    <a:pt x="299941" y="388711"/>
                    <a:pt x="260377" y="405279"/>
                    <a:pt x="226254" y="423577"/>
                  </a:cubicBezTo>
                  <a:cubicBezTo>
                    <a:pt x="192130" y="441875"/>
                    <a:pt x="163694" y="458689"/>
                    <a:pt x="140945" y="474020"/>
                  </a:cubicBezTo>
                  <a:cubicBezTo>
                    <a:pt x="118196" y="489351"/>
                    <a:pt x="100392" y="497017"/>
                    <a:pt x="87534" y="497017"/>
                  </a:cubicBezTo>
                  <a:cubicBezTo>
                    <a:pt x="78633" y="497017"/>
                    <a:pt x="70967" y="494049"/>
                    <a:pt x="64538" y="488115"/>
                  </a:cubicBezTo>
                  <a:cubicBezTo>
                    <a:pt x="58109" y="482180"/>
                    <a:pt x="52916" y="472289"/>
                    <a:pt x="48960" y="458442"/>
                  </a:cubicBezTo>
                  <a:cubicBezTo>
                    <a:pt x="45004" y="444595"/>
                    <a:pt x="41789" y="426049"/>
                    <a:pt x="39316" y="402806"/>
                  </a:cubicBezTo>
                  <a:cubicBezTo>
                    <a:pt x="36844" y="379562"/>
                    <a:pt x="35607" y="351126"/>
                    <a:pt x="35607" y="317497"/>
                  </a:cubicBezTo>
                  <a:cubicBezTo>
                    <a:pt x="35607" y="294748"/>
                    <a:pt x="36349" y="275708"/>
                    <a:pt x="37833" y="260377"/>
                  </a:cubicBezTo>
                  <a:cubicBezTo>
                    <a:pt x="39316" y="245047"/>
                    <a:pt x="41542" y="231694"/>
                    <a:pt x="44509" y="220319"/>
                  </a:cubicBezTo>
                  <a:cubicBezTo>
                    <a:pt x="47476" y="208945"/>
                    <a:pt x="51433" y="199054"/>
                    <a:pt x="56378" y="190647"/>
                  </a:cubicBezTo>
                  <a:cubicBezTo>
                    <a:pt x="61324" y="182240"/>
                    <a:pt x="69978" y="172101"/>
                    <a:pt x="82342" y="160232"/>
                  </a:cubicBezTo>
                  <a:cubicBezTo>
                    <a:pt x="94705" y="148363"/>
                    <a:pt x="117454" y="133280"/>
                    <a:pt x="150589" y="114982"/>
                  </a:cubicBezTo>
                  <a:cubicBezTo>
                    <a:pt x="183723" y="96684"/>
                    <a:pt x="224523" y="78880"/>
                    <a:pt x="272988" y="61571"/>
                  </a:cubicBezTo>
                  <a:cubicBezTo>
                    <a:pt x="321453" y="44262"/>
                    <a:pt x="374864" y="29673"/>
                    <a:pt x="433220" y="17804"/>
                  </a:cubicBezTo>
                  <a:cubicBezTo>
                    <a:pt x="491576" y="5935"/>
                    <a:pt x="552405" y="0"/>
                    <a:pt x="61570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8" name="TextBox 26"/>
            <p:cNvSpPr txBox="1"/>
            <p:nvPr/>
          </p:nvSpPr>
          <p:spPr>
            <a:xfrm>
              <a:off x="2292720" y="898540"/>
              <a:ext cx="2676087" cy="2824492"/>
            </a:xfrm>
            <a:custGeom>
              <a:avLst/>
              <a:gdLst>
                <a:gd name="connsiteX0" fmla="*/ 456353 w 2115685"/>
                <a:gd name="connsiteY0" fmla="*/ 203601 h 2301447"/>
                <a:gd name="connsiteX1" fmla="*/ 564658 w 2115685"/>
                <a:gd name="connsiteY1" fmla="*/ 222146 h 2301447"/>
                <a:gd name="connsiteX2" fmla="*/ 641065 w 2115685"/>
                <a:gd name="connsiteY2" fmla="*/ 273331 h 2301447"/>
                <a:gd name="connsiteX3" fmla="*/ 687057 w 2115685"/>
                <a:gd name="connsiteY3" fmla="*/ 349738 h 2301447"/>
                <a:gd name="connsiteX4" fmla="*/ 702635 w 2115685"/>
                <a:gd name="connsiteY4" fmla="*/ 442465 h 2301447"/>
                <a:gd name="connsiteX5" fmla="*/ 690024 w 2115685"/>
                <a:gd name="connsiteY5" fmla="*/ 555221 h 2301447"/>
                <a:gd name="connsiteX6" fmla="*/ 643290 w 2115685"/>
                <a:gd name="connsiteY6" fmla="*/ 685039 h 2301447"/>
                <a:gd name="connsiteX7" fmla="*/ 602490 w 2115685"/>
                <a:gd name="connsiteY7" fmla="*/ 759221 h 2301447"/>
                <a:gd name="connsiteX8" fmla="*/ 567532 w 2115685"/>
                <a:gd name="connsiteY8" fmla="*/ 811898 h 2301447"/>
                <a:gd name="connsiteX9" fmla="*/ 25852 w 2115685"/>
                <a:gd name="connsiteY9" fmla="*/ 342009 h 2301447"/>
                <a:gd name="connsiteX10" fmla="*/ 43903 w 2115685"/>
                <a:gd name="connsiteY10" fmla="*/ 348997 h 2301447"/>
                <a:gd name="connsiteX11" fmla="*/ 97314 w 2115685"/>
                <a:gd name="connsiteY11" fmla="*/ 326000 h 2301447"/>
                <a:gd name="connsiteX12" fmla="*/ 182623 w 2115685"/>
                <a:gd name="connsiteY12" fmla="*/ 275557 h 2301447"/>
                <a:gd name="connsiteX13" fmla="*/ 301313 w 2115685"/>
                <a:gd name="connsiteY13" fmla="*/ 225855 h 2301447"/>
                <a:gd name="connsiteX14" fmla="*/ 456353 w 2115685"/>
                <a:gd name="connsiteY14" fmla="*/ 203601 h 2301447"/>
                <a:gd name="connsiteX15" fmla="*/ 1024383 w 2115685"/>
                <a:gd name="connsiteY15" fmla="*/ 0 h 2301447"/>
                <a:gd name="connsiteX16" fmla="*/ 2115685 w 2115685"/>
                <a:gd name="connsiteY16" fmla="*/ 946668 h 2301447"/>
                <a:gd name="connsiteX17" fmla="*/ 2115685 w 2115685"/>
                <a:gd name="connsiteY17" fmla="*/ 2301447 h 2301447"/>
                <a:gd name="connsiteX18" fmla="*/ 593970 w 2115685"/>
                <a:gd name="connsiteY18" fmla="*/ 2301447 h 2301447"/>
                <a:gd name="connsiteX19" fmla="*/ 0 w 2115685"/>
                <a:gd name="connsiteY19" fmla="*/ 1786198 h 2301447"/>
                <a:gd name="connsiteX20" fmla="*/ 23133 w 2115685"/>
                <a:gd name="connsiteY20" fmla="*/ 1799988 h 2301447"/>
                <a:gd name="connsiteX21" fmla="*/ 79510 w 2115685"/>
                <a:gd name="connsiteY21" fmla="*/ 1805923 h 2301447"/>
                <a:gd name="connsiteX22" fmla="*/ 1183331 w 2115685"/>
                <a:gd name="connsiteY22" fmla="*/ 1805923 h 2301447"/>
                <a:gd name="connsiteX23" fmla="*/ 1210037 w 2115685"/>
                <a:gd name="connsiteY23" fmla="*/ 1797763 h 2301447"/>
                <a:gd name="connsiteX24" fmla="*/ 1229324 w 2115685"/>
                <a:gd name="connsiteY24" fmla="*/ 1770316 h 2301447"/>
                <a:gd name="connsiteX25" fmla="*/ 1240451 w 2115685"/>
                <a:gd name="connsiteY25" fmla="*/ 1720614 h 2301447"/>
                <a:gd name="connsiteX26" fmla="*/ 1244160 w 2115685"/>
                <a:gd name="connsiteY26" fmla="*/ 1647174 h 2301447"/>
                <a:gd name="connsiteX27" fmla="*/ 1239709 w 2115685"/>
                <a:gd name="connsiteY27" fmla="*/ 1575218 h 2301447"/>
                <a:gd name="connsiteX28" fmla="*/ 1226357 w 2115685"/>
                <a:gd name="connsiteY28" fmla="*/ 1526258 h 2301447"/>
                <a:gd name="connsiteX29" fmla="*/ 1204844 w 2115685"/>
                <a:gd name="connsiteY29" fmla="*/ 1498811 h 2301447"/>
                <a:gd name="connsiteX30" fmla="*/ 1177397 w 2115685"/>
                <a:gd name="connsiteY30" fmla="*/ 1489909 h 2301447"/>
                <a:gd name="connsiteX31" fmla="*/ 420745 w 2115685"/>
                <a:gd name="connsiteY31" fmla="*/ 1489909 h 2301447"/>
                <a:gd name="connsiteX32" fmla="*/ 644774 w 2115685"/>
                <a:gd name="connsiteY32" fmla="*/ 1259947 h 2301447"/>
                <a:gd name="connsiteX33" fmla="*/ 916278 w 2115685"/>
                <a:gd name="connsiteY33" fmla="*/ 965446 h 2301447"/>
                <a:gd name="connsiteX34" fmla="*/ 1075026 w 2115685"/>
                <a:gd name="connsiteY34" fmla="*/ 734000 h 2301447"/>
                <a:gd name="connsiteX35" fmla="*/ 1149208 w 2115685"/>
                <a:gd name="connsiteY35" fmla="*/ 538902 h 2301447"/>
                <a:gd name="connsiteX36" fmla="*/ 1167011 w 2115685"/>
                <a:gd name="connsiteY36" fmla="*/ 354932 h 2301447"/>
                <a:gd name="connsiteX37" fmla="*/ 1130663 w 2115685"/>
                <a:gd name="connsiteY37" fmla="*/ 155384 h 2301447"/>
                <a:gd name="connsiteX38" fmla="*/ 1084855 w 2115685"/>
                <a:gd name="connsiteY38" fmla="*/ 68962 h 2301447"/>
                <a:gd name="connsiteX0" fmla="*/ 456353 w 2676089"/>
                <a:gd name="connsiteY0" fmla="*/ 203601 h 2301447"/>
                <a:gd name="connsiteX1" fmla="*/ 564658 w 2676089"/>
                <a:gd name="connsiteY1" fmla="*/ 222146 h 2301447"/>
                <a:gd name="connsiteX2" fmla="*/ 641065 w 2676089"/>
                <a:gd name="connsiteY2" fmla="*/ 273331 h 2301447"/>
                <a:gd name="connsiteX3" fmla="*/ 687057 w 2676089"/>
                <a:gd name="connsiteY3" fmla="*/ 349738 h 2301447"/>
                <a:gd name="connsiteX4" fmla="*/ 702635 w 2676089"/>
                <a:gd name="connsiteY4" fmla="*/ 442465 h 2301447"/>
                <a:gd name="connsiteX5" fmla="*/ 690024 w 2676089"/>
                <a:gd name="connsiteY5" fmla="*/ 555221 h 2301447"/>
                <a:gd name="connsiteX6" fmla="*/ 643290 w 2676089"/>
                <a:gd name="connsiteY6" fmla="*/ 685039 h 2301447"/>
                <a:gd name="connsiteX7" fmla="*/ 602490 w 2676089"/>
                <a:gd name="connsiteY7" fmla="*/ 759221 h 2301447"/>
                <a:gd name="connsiteX8" fmla="*/ 567532 w 2676089"/>
                <a:gd name="connsiteY8" fmla="*/ 811898 h 2301447"/>
                <a:gd name="connsiteX9" fmla="*/ 25852 w 2676089"/>
                <a:gd name="connsiteY9" fmla="*/ 342009 h 2301447"/>
                <a:gd name="connsiteX10" fmla="*/ 43903 w 2676089"/>
                <a:gd name="connsiteY10" fmla="*/ 348997 h 2301447"/>
                <a:gd name="connsiteX11" fmla="*/ 97314 w 2676089"/>
                <a:gd name="connsiteY11" fmla="*/ 326000 h 2301447"/>
                <a:gd name="connsiteX12" fmla="*/ 182623 w 2676089"/>
                <a:gd name="connsiteY12" fmla="*/ 275557 h 2301447"/>
                <a:gd name="connsiteX13" fmla="*/ 301313 w 2676089"/>
                <a:gd name="connsiteY13" fmla="*/ 225855 h 2301447"/>
                <a:gd name="connsiteX14" fmla="*/ 456353 w 2676089"/>
                <a:gd name="connsiteY14" fmla="*/ 203601 h 2301447"/>
                <a:gd name="connsiteX15" fmla="*/ 1024383 w 2676089"/>
                <a:gd name="connsiteY15" fmla="*/ 0 h 2301447"/>
                <a:gd name="connsiteX16" fmla="*/ 2676089 w 2676089"/>
                <a:gd name="connsiteY16" fmla="*/ 1469718 h 2301447"/>
                <a:gd name="connsiteX17" fmla="*/ 2115685 w 2676089"/>
                <a:gd name="connsiteY17" fmla="*/ 2301447 h 2301447"/>
                <a:gd name="connsiteX18" fmla="*/ 593970 w 2676089"/>
                <a:gd name="connsiteY18" fmla="*/ 2301447 h 2301447"/>
                <a:gd name="connsiteX19" fmla="*/ 0 w 2676089"/>
                <a:gd name="connsiteY19" fmla="*/ 1786198 h 2301447"/>
                <a:gd name="connsiteX20" fmla="*/ 23133 w 2676089"/>
                <a:gd name="connsiteY20" fmla="*/ 1799988 h 2301447"/>
                <a:gd name="connsiteX21" fmla="*/ 79510 w 2676089"/>
                <a:gd name="connsiteY21" fmla="*/ 1805923 h 2301447"/>
                <a:gd name="connsiteX22" fmla="*/ 1183331 w 2676089"/>
                <a:gd name="connsiteY22" fmla="*/ 1805923 h 2301447"/>
                <a:gd name="connsiteX23" fmla="*/ 1210037 w 2676089"/>
                <a:gd name="connsiteY23" fmla="*/ 1797763 h 2301447"/>
                <a:gd name="connsiteX24" fmla="*/ 1229324 w 2676089"/>
                <a:gd name="connsiteY24" fmla="*/ 1770316 h 2301447"/>
                <a:gd name="connsiteX25" fmla="*/ 1240451 w 2676089"/>
                <a:gd name="connsiteY25" fmla="*/ 1720614 h 2301447"/>
                <a:gd name="connsiteX26" fmla="*/ 1244160 w 2676089"/>
                <a:gd name="connsiteY26" fmla="*/ 1647174 h 2301447"/>
                <a:gd name="connsiteX27" fmla="*/ 1239709 w 2676089"/>
                <a:gd name="connsiteY27" fmla="*/ 1575218 h 2301447"/>
                <a:gd name="connsiteX28" fmla="*/ 1226357 w 2676089"/>
                <a:gd name="connsiteY28" fmla="*/ 1526258 h 2301447"/>
                <a:gd name="connsiteX29" fmla="*/ 1204844 w 2676089"/>
                <a:gd name="connsiteY29" fmla="*/ 1498811 h 2301447"/>
                <a:gd name="connsiteX30" fmla="*/ 1177397 w 2676089"/>
                <a:gd name="connsiteY30" fmla="*/ 1489909 h 2301447"/>
                <a:gd name="connsiteX31" fmla="*/ 420745 w 2676089"/>
                <a:gd name="connsiteY31" fmla="*/ 1489909 h 2301447"/>
                <a:gd name="connsiteX32" fmla="*/ 644774 w 2676089"/>
                <a:gd name="connsiteY32" fmla="*/ 1259947 h 2301447"/>
                <a:gd name="connsiteX33" fmla="*/ 916278 w 2676089"/>
                <a:gd name="connsiteY33" fmla="*/ 965446 h 2301447"/>
                <a:gd name="connsiteX34" fmla="*/ 1075026 w 2676089"/>
                <a:gd name="connsiteY34" fmla="*/ 734000 h 2301447"/>
                <a:gd name="connsiteX35" fmla="*/ 1149208 w 2676089"/>
                <a:gd name="connsiteY35" fmla="*/ 538902 h 2301447"/>
                <a:gd name="connsiteX36" fmla="*/ 1167011 w 2676089"/>
                <a:gd name="connsiteY36" fmla="*/ 354932 h 2301447"/>
                <a:gd name="connsiteX37" fmla="*/ 1130663 w 2676089"/>
                <a:gd name="connsiteY37" fmla="*/ 155384 h 2301447"/>
                <a:gd name="connsiteX38" fmla="*/ 1084855 w 2676089"/>
                <a:gd name="connsiteY38" fmla="*/ 68962 h 2301447"/>
                <a:gd name="connsiteX39" fmla="*/ 1024383 w 2676089"/>
                <a:gd name="connsiteY39" fmla="*/ 0 h 2301447"/>
                <a:gd name="connsiteX0" fmla="*/ 456353 w 2676089"/>
                <a:gd name="connsiteY0" fmla="*/ 203601 h 2824494"/>
                <a:gd name="connsiteX1" fmla="*/ 564658 w 2676089"/>
                <a:gd name="connsiteY1" fmla="*/ 222146 h 2824494"/>
                <a:gd name="connsiteX2" fmla="*/ 641065 w 2676089"/>
                <a:gd name="connsiteY2" fmla="*/ 273331 h 2824494"/>
                <a:gd name="connsiteX3" fmla="*/ 687057 w 2676089"/>
                <a:gd name="connsiteY3" fmla="*/ 349738 h 2824494"/>
                <a:gd name="connsiteX4" fmla="*/ 702635 w 2676089"/>
                <a:gd name="connsiteY4" fmla="*/ 442465 h 2824494"/>
                <a:gd name="connsiteX5" fmla="*/ 690024 w 2676089"/>
                <a:gd name="connsiteY5" fmla="*/ 555221 h 2824494"/>
                <a:gd name="connsiteX6" fmla="*/ 643290 w 2676089"/>
                <a:gd name="connsiteY6" fmla="*/ 685039 h 2824494"/>
                <a:gd name="connsiteX7" fmla="*/ 602490 w 2676089"/>
                <a:gd name="connsiteY7" fmla="*/ 759221 h 2824494"/>
                <a:gd name="connsiteX8" fmla="*/ 567532 w 2676089"/>
                <a:gd name="connsiteY8" fmla="*/ 811898 h 2824494"/>
                <a:gd name="connsiteX9" fmla="*/ 25852 w 2676089"/>
                <a:gd name="connsiteY9" fmla="*/ 342009 h 2824494"/>
                <a:gd name="connsiteX10" fmla="*/ 43903 w 2676089"/>
                <a:gd name="connsiteY10" fmla="*/ 348997 h 2824494"/>
                <a:gd name="connsiteX11" fmla="*/ 97314 w 2676089"/>
                <a:gd name="connsiteY11" fmla="*/ 326000 h 2824494"/>
                <a:gd name="connsiteX12" fmla="*/ 182623 w 2676089"/>
                <a:gd name="connsiteY12" fmla="*/ 275557 h 2824494"/>
                <a:gd name="connsiteX13" fmla="*/ 301313 w 2676089"/>
                <a:gd name="connsiteY13" fmla="*/ 225855 h 2824494"/>
                <a:gd name="connsiteX14" fmla="*/ 456353 w 2676089"/>
                <a:gd name="connsiteY14" fmla="*/ 203601 h 2824494"/>
                <a:gd name="connsiteX15" fmla="*/ 1024383 w 2676089"/>
                <a:gd name="connsiteY15" fmla="*/ 0 h 2824494"/>
                <a:gd name="connsiteX16" fmla="*/ 2676089 w 2676089"/>
                <a:gd name="connsiteY16" fmla="*/ 1469718 h 2824494"/>
                <a:gd name="connsiteX17" fmla="*/ 2115685 w 2676089"/>
                <a:gd name="connsiteY17" fmla="*/ 2301447 h 2824494"/>
                <a:gd name="connsiteX18" fmla="*/ 1135697 w 2676089"/>
                <a:gd name="connsiteY18" fmla="*/ 2824494 h 2824494"/>
                <a:gd name="connsiteX19" fmla="*/ 0 w 2676089"/>
                <a:gd name="connsiteY19" fmla="*/ 1786198 h 2824494"/>
                <a:gd name="connsiteX20" fmla="*/ 23133 w 2676089"/>
                <a:gd name="connsiteY20" fmla="*/ 1799988 h 2824494"/>
                <a:gd name="connsiteX21" fmla="*/ 79510 w 2676089"/>
                <a:gd name="connsiteY21" fmla="*/ 1805923 h 2824494"/>
                <a:gd name="connsiteX22" fmla="*/ 1183331 w 2676089"/>
                <a:gd name="connsiteY22" fmla="*/ 1805923 h 2824494"/>
                <a:gd name="connsiteX23" fmla="*/ 1210037 w 2676089"/>
                <a:gd name="connsiteY23" fmla="*/ 1797763 h 2824494"/>
                <a:gd name="connsiteX24" fmla="*/ 1229324 w 2676089"/>
                <a:gd name="connsiteY24" fmla="*/ 1770316 h 2824494"/>
                <a:gd name="connsiteX25" fmla="*/ 1240451 w 2676089"/>
                <a:gd name="connsiteY25" fmla="*/ 1720614 h 2824494"/>
                <a:gd name="connsiteX26" fmla="*/ 1244160 w 2676089"/>
                <a:gd name="connsiteY26" fmla="*/ 1647174 h 2824494"/>
                <a:gd name="connsiteX27" fmla="*/ 1239709 w 2676089"/>
                <a:gd name="connsiteY27" fmla="*/ 1575218 h 2824494"/>
                <a:gd name="connsiteX28" fmla="*/ 1226357 w 2676089"/>
                <a:gd name="connsiteY28" fmla="*/ 1526258 h 2824494"/>
                <a:gd name="connsiteX29" fmla="*/ 1204844 w 2676089"/>
                <a:gd name="connsiteY29" fmla="*/ 1498811 h 2824494"/>
                <a:gd name="connsiteX30" fmla="*/ 1177397 w 2676089"/>
                <a:gd name="connsiteY30" fmla="*/ 1489909 h 2824494"/>
                <a:gd name="connsiteX31" fmla="*/ 420745 w 2676089"/>
                <a:gd name="connsiteY31" fmla="*/ 1489909 h 2824494"/>
                <a:gd name="connsiteX32" fmla="*/ 644774 w 2676089"/>
                <a:gd name="connsiteY32" fmla="*/ 1259947 h 2824494"/>
                <a:gd name="connsiteX33" fmla="*/ 916278 w 2676089"/>
                <a:gd name="connsiteY33" fmla="*/ 965446 h 2824494"/>
                <a:gd name="connsiteX34" fmla="*/ 1075026 w 2676089"/>
                <a:gd name="connsiteY34" fmla="*/ 734000 h 2824494"/>
                <a:gd name="connsiteX35" fmla="*/ 1149208 w 2676089"/>
                <a:gd name="connsiteY35" fmla="*/ 538902 h 2824494"/>
                <a:gd name="connsiteX36" fmla="*/ 1167011 w 2676089"/>
                <a:gd name="connsiteY36" fmla="*/ 354932 h 2824494"/>
                <a:gd name="connsiteX37" fmla="*/ 1130663 w 2676089"/>
                <a:gd name="connsiteY37" fmla="*/ 155384 h 2824494"/>
                <a:gd name="connsiteX38" fmla="*/ 1084855 w 2676089"/>
                <a:gd name="connsiteY38" fmla="*/ 68962 h 2824494"/>
                <a:gd name="connsiteX39" fmla="*/ 1024383 w 2676089"/>
                <a:gd name="connsiteY39" fmla="*/ 0 h 2824494"/>
                <a:gd name="connsiteX0" fmla="*/ 456353 w 2676089"/>
                <a:gd name="connsiteY0" fmla="*/ 203601 h 2824494"/>
                <a:gd name="connsiteX1" fmla="*/ 564658 w 2676089"/>
                <a:gd name="connsiteY1" fmla="*/ 222146 h 2824494"/>
                <a:gd name="connsiteX2" fmla="*/ 641065 w 2676089"/>
                <a:gd name="connsiteY2" fmla="*/ 273331 h 2824494"/>
                <a:gd name="connsiteX3" fmla="*/ 687057 w 2676089"/>
                <a:gd name="connsiteY3" fmla="*/ 349738 h 2824494"/>
                <a:gd name="connsiteX4" fmla="*/ 702635 w 2676089"/>
                <a:gd name="connsiteY4" fmla="*/ 442465 h 2824494"/>
                <a:gd name="connsiteX5" fmla="*/ 690024 w 2676089"/>
                <a:gd name="connsiteY5" fmla="*/ 555221 h 2824494"/>
                <a:gd name="connsiteX6" fmla="*/ 643290 w 2676089"/>
                <a:gd name="connsiteY6" fmla="*/ 685039 h 2824494"/>
                <a:gd name="connsiteX7" fmla="*/ 602490 w 2676089"/>
                <a:gd name="connsiteY7" fmla="*/ 759221 h 2824494"/>
                <a:gd name="connsiteX8" fmla="*/ 567532 w 2676089"/>
                <a:gd name="connsiteY8" fmla="*/ 811898 h 2824494"/>
                <a:gd name="connsiteX9" fmla="*/ 25852 w 2676089"/>
                <a:gd name="connsiteY9" fmla="*/ 342009 h 2824494"/>
                <a:gd name="connsiteX10" fmla="*/ 43903 w 2676089"/>
                <a:gd name="connsiteY10" fmla="*/ 348997 h 2824494"/>
                <a:gd name="connsiteX11" fmla="*/ 97314 w 2676089"/>
                <a:gd name="connsiteY11" fmla="*/ 326000 h 2824494"/>
                <a:gd name="connsiteX12" fmla="*/ 182623 w 2676089"/>
                <a:gd name="connsiteY12" fmla="*/ 275557 h 2824494"/>
                <a:gd name="connsiteX13" fmla="*/ 301313 w 2676089"/>
                <a:gd name="connsiteY13" fmla="*/ 225855 h 2824494"/>
                <a:gd name="connsiteX14" fmla="*/ 456353 w 2676089"/>
                <a:gd name="connsiteY14" fmla="*/ 203601 h 2824494"/>
                <a:gd name="connsiteX15" fmla="*/ 1024383 w 2676089"/>
                <a:gd name="connsiteY15" fmla="*/ 0 h 2824494"/>
                <a:gd name="connsiteX16" fmla="*/ 2676089 w 2676089"/>
                <a:gd name="connsiteY16" fmla="*/ 1469718 h 2824494"/>
                <a:gd name="connsiteX17" fmla="*/ 2115685 w 2676089"/>
                <a:gd name="connsiteY17" fmla="*/ 2301447 h 2824494"/>
                <a:gd name="connsiteX18" fmla="*/ 1135697 w 2676089"/>
                <a:gd name="connsiteY18" fmla="*/ 2824494 h 2824494"/>
                <a:gd name="connsiteX19" fmla="*/ 0 w 2676089"/>
                <a:gd name="connsiteY19" fmla="*/ 1786198 h 2824494"/>
                <a:gd name="connsiteX20" fmla="*/ 23133 w 2676089"/>
                <a:gd name="connsiteY20" fmla="*/ 1799988 h 2824494"/>
                <a:gd name="connsiteX21" fmla="*/ 79510 w 2676089"/>
                <a:gd name="connsiteY21" fmla="*/ 1805923 h 2824494"/>
                <a:gd name="connsiteX22" fmla="*/ 1183331 w 2676089"/>
                <a:gd name="connsiteY22" fmla="*/ 1805923 h 2824494"/>
                <a:gd name="connsiteX23" fmla="*/ 1210037 w 2676089"/>
                <a:gd name="connsiteY23" fmla="*/ 1797763 h 2824494"/>
                <a:gd name="connsiteX24" fmla="*/ 1229324 w 2676089"/>
                <a:gd name="connsiteY24" fmla="*/ 1770316 h 2824494"/>
                <a:gd name="connsiteX25" fmla="*/ 1240451 w 2676089"/>
                <a:gd name="connsiteY25" fmla="*/ 1720614 h 2824494"/>
                <a:gd name="connsiteX26" fmla="*/ 1244160 w 2676089"/>
                <a:gd name="connsiteY26" fmla="*/ 1647174 h 2824494"/>
                <a:gd name="connsiteX27" fmla="*/ 1239709 w 2676089"/>
                <a:gd name="connsiteY27" fmla="*/ 1575218 h 2824494"/>
                <a:gd name="connsiteX28" fmla="*/ 1226357 w 2676089"/>
                <a:gd name="connsiteY28" fmla="*/ 1526258 h 2824494"/>
                <a:gd name="connsiteX29" fmla="*/ 1204844 w 2676089"/>
                <a:gd name="connsiteY29" fmla="*/ 1498811 h 2824494"/>
                <a:gd name="connsiteX30" fmla="*/ 1177397 w 2676089"/>
                <a:gd name="connsiteY30" fmla="*/ 1489909 h 2824494"/>
                <a:gd name="connsiteX31" fmla="*/ 420745 w 2676089"/>
                <a:gd name="connsiteY31" fmla="*/ 1489909 h 2824494"/>
                <a:gd name="connsiteX32" fmla="*/ 644774 w 2676089"/>
                <a:gd name="connsiteY32" fmla="*/ 1259947 h 2824494"/>
                <a:gd name="connsiteX33" fmla="*/ 916278 w 2676089"/>
                <a:gd name="connsiteY33" fmla="*/ 965446 h 2824494"/>
                <a:gd name="connsiteX34" fmla="*/ 1075026 w 2676089"/>
                <a:gd name="connsiteY34" fmla="*/ 734000 h 2824494"/>
                <a:gd name="connsiteX35" fmla="*/ 1149208 w 2676089"/>
                <a:gd name="connsiteY35" fmla="*/ 538902 h 2824494"/>
                <a:gd name="connsiteX36" fmla="*/ 1167011 w 2676089"/>
                <a:gd name="connsiteY36" fmla="*/ 354932 h 2824494"/>
                <a:gd name="connsiteX37" fmla="*/ 1130663 w 2676089"/>
                <a:gd name="connsiteY37" fmla="*/ 155384 h 2824494"/>
                <a:gd name="connsiteX38" fmla="*/ 1084855 w 2676089"/>
                <a:gd name="connsiteY38" fmla="*/ 68962 h 2824494"/>
                <a:gd name="connsiteX39" fmla="*/ 1024383 w 2676089"/>
                <a:gd name="connsiteY39" fmla="*/ 0 h 2824494"/>
                <a:gd name="connsiteX0" fmla="*/ 456353 w 2676089"/>
                <a:gd name="connsiteY0" fmla="*/ 203601 h 2824494"/>
                <a:gd name="connsiteX1" fmla="*/ 564658 w 2676089"/>
                <a:gd name="connsiteY1" fmla="*/ 222146 h 2824494"/>
                <a:gd name="connsiteX2" fmla="*/ 641065 w 2676089"/>
                <a:gd name="connsiteY2" fmla="*/ 273331 h 2824494"/>
                <a:gd name="connsiteX3" fmla="*/ 687057 w 2676089"/>
                <a:gd name="connsiteY3" fmla="*/ 349738 h 2824494"/>
                <a:gd name="connsiteX4" fmla="*/ 702635 w 2676089"/>
                <a:gd name="connsiteY4" fmla="*/ 442465 h 2824494"/>
                <a:gd name="connsiteX5" fmla="*/ 690024 w 2676089"/>
                <a:gd name="connsiteY5" fmla="*/ 555221 h 2824494"/>
                <a:gd name="connsiteX6" fmla="*/ 643290 w 2676089"/>
                <a:gd name="connsiteY6" fmla="*/ 685039 h 2824494"/>
                <a:gd name="connsiteX7" fmla="*/ 602490 w 2676089"/>
                <a:gd name="connsiteY7" fmla="*/ 759221 h 2824494"/>
                <a:gd name="connsiteX8" fmla="*/ 567532 w 2676089"/>
                <a:gd name="connsiteY8" fmla="*/ 811898 h 2824494"/>
                <a:gd name="connsiteX9" fmla="*/ 25852 w 2676089"/>
                <a:gd name="connsiteY9" fmla="*/ 342009 h 2824494"/>
                <a:gd name="connsiteX10" fmla="*/ 43903 w 2676089"/>
                <a:gd name="connsiteY10" fmla="*/ 348997 h 2824494"/>
                <a:gd name="connsiteX11" fmla="*/ 97314 w 2676089"/>
                <a:gd name="connsiteY11" fmla="*/ 326000 h 2824494"/>
                <a:gd name="connsiteX12" fmla="*/ 182623 w 2676089"/>
                <a:gd name="connsiteY12" fmla="*/ 275557 h 2824494"/>
                <a:gd name="connsiteX13" fmla="*/ 301313 w 2676089"/>
                <a:gd name="connsiteY13" fmla="*/ 225855 h 2824494"/>
                <a:gd name="connsiteX14" fmla="*/ 456353 w 2676089"/>
                <a:gd name="connsiteY14" fmla="*/ 203601 h 2824494"/>
                <a:gd name="connsiteX15" fmla="*/ 1024383 w 2676089"/>
                <a:gd name="connsiteY15" fmla="*/ 0 h 2824494"/>
                <a:gd name="connsiteX16" fmla="*/ 2676089 w 2676089"/>
                <a:gd name="connsiteY16" fmla="*/ 1469718 h 2824494"/>
                <a:gd name="connsiteX17" fmla="*/ 2115685 w 2676089"/>
                <a:gd name="connsiteY17" fmla="*/ 2301447 h 2824494"/>
                <a:gd name="connsiteX18" fmla="*/ 1135697 w 2676089"/>
                <a:gd name="connsiteY18" fmla="*/ 2824494 h 2824494"/>
                <a:gd name="connsiteX19" fmla="*/ 0 w 2676089"/>
                <a:gd name="connsiteY19" fmla="*/ 1786198 h 2824494"/>
                <a:gd name="connsiteX20" fmla="*/ 23133 w 2676089"/>
                <a:gd name="connsiteY20" fmla="*/ 1799988 h 2824494"/>
                <a:gd name="connsiteX21" fmla="*/ 79510 w 2676089"/>
                <a:gd name="connsiteY21" fmla="*/ 1805923 h 2824494"/>
                <a:gd name="connsiteX22" fmla="*/ 1183331 w 2676089"/>
                <a:gd name="connsiteY22" fmla="*/ 1805923 h 2824494"/>
                <a:gd name="connsiteX23" fmla="*/ 1210037 w 2676089"/>
                <a:gd name="connsiteY23" fmla="*/ 1797763 h 2824494"/>
                <a:gd name="connsiteX24" fmla="*/ 1229324 w 2676089"/>
                <a:gd name="connsiteY24" fmla="*/ 1770316 h 2824494"/>
                <a:gd name="connsiteX25" fmla="*/ 1240451 w 2676089"/>
                <a:gd name="connsiteY25" fmla="*/ 1720614 h 2824494"/>
                <a:gd name="connsiteX26" fmla="*/ 1244160 w 2676089"/>
                <a:gd name="connsiteY26" fmla="*/ 1647174 h 2824494"/>
                <a:gd name="connsiteX27" fmla="*/ 1239709 w 2676089"/>
                <a:gd name="connsiteY27" fmla="*/ 1575218 h 2824494"/>
                <a:gd name="connsiteX28" fmla="*/ 1226357 w 2676089"/>
                <a:gd name="connsiteY28" fmla="*/ 1526258 h 2824494"/>
                <a:gd name="connsiteX29" fmla="*/ 1204844 w 2676089"/>
                <a:gd name="connsiteY29" fmla="*/ 1498811 h 2824494"/>
                <a:gd name="connsiteX30" fmla="*/ 1177397 w 2676089"/>
                <a:gd name="connsiteY30" fmla="*/ 1489909 h 2824494"/>
                <a:gd name="connsiteX31" fmla="*/ 420745 w 2676089"/>
                <a:gd name="connsiteY31" fmla="*/ 1489909 h 2824494"/>
                <a:gd name="connsiteX32" fmla="*/ 644774 w 2676089"/>
                <a:gd name="connsiteY32" fmla="*/ 1259947 h 2824494"/>
                <a:gd name="connsiteX33" fmla="*/ 916278 w 2676089"/>
                <a:gd name="connsiteY33" fmla="*/ 965446 h 2824494"/>
                <a:gd name="connsiteX34" fmla="*/ 1075026 w 2676089"/>
                <a:gd name="connsiteY34" fmla="*/ 734000 h 2824494"/>
                <a:gd name="connsiteX35" fmla="*/ 1149208 w 2676089"/>
                <a:gd name="connsiteY35" fmla="*/ 538902 h 2824494"/>
                <a:gd name="connsiteX36" fmla="*/ 1167011 w 2676089"/>
                <a:gd name="connsiteY36" fmla="*/ 354932 h 2824494"/>
                <a:gd name="connsiteX37" fmla="*/ 1130663 w 2676089"/>
                <a:gd name="connsiteY37" fmla="*/ 155384 h 2824494"/>
                <a:gd name="connsiteX38" fmla="*/ 1084855 w 2676089"/>
                <a:gd name="connsiteY38" fmla="*/ 68962 h 2824494"/>
                <a:gd name="connsiteX39" fmla="*/ 1024383 w 2676089"/>
                <a:gd name="connsiteY39" fmla="*/ 0 h 2824494"/>
                <a:gd name="connsiteX0" fmla="*/ 456353 w 2676089"/>
                <a:gd name="connsiteY0" fmla="*/ 203601 h 2824494"/>
                <a:gd name="connsiteX1" fmla="*/ 564658 w 2676089"/>
                <a:gd name="connsiteY1" fmla="*/ 222146 h 2824494"/>
                <a:gd name="connsiteX2" fmla="*/ 641065 w 2676089"/>
                <a:gd name="connsiteY2" fmla="*/ 273331 h 2824494"/>
                <a:gd name="connsiteX3" fmla="*/ 687057 w 2676089"/>
                <a:gd name="connsiteY3" fmla="*/ 349738 h 2824494"/>
                <a:gd name="connsiteX4" fmla="*/ 702635 w 2676089"/>
                <a:gd name="connsiteY4" fmla="*/ 442465 h 2824494"/>
                <a:gd name="connsiteX5" fmla="*/ 690024 w 2676089"/>
                <a:gd name="connsiteY5" fmla="*/ 555221 h 2824494"/>
                <a:gd name="connsiteX6" fmla="*/ 643290 w 2676089"/>
                <a:gd name="connsiteY6" fmla="*/ 685039 h 2824494"/>
                <a:gd name="connsiteX7" fmla="*/ 602490 w 2676089"/>
                <a:gd name="connsiteY7" fmla="*/ 759221 h 2824494"/>
                <a:gd name="connsiteX8" fmla="*/ 567532 w 2676089"/>
                <a:gd name="connsiteY8" fmla="*/ 811898 h 2824494"/>
                <a:gd name="connsiteX9" fmla="*/ 25852 w 2676089"/>
                <a:gd name="connsiteY9" fmla="*/ 342009 h 2824494"/>
                <a:gd name="connsiteX10" fmla="*/ 43903 w 2676089"/>
                <a:gd name="connsiteY10" fmla="*/ 348997 h 2824494"/>
                <a:gd name="connsiteX11" fmla="*/ 97314 w 2676089"/>
                <a:gd name="connsiteY11" fmla="*/ 326000 h 2824494"/>
                <a:gd name="connsiteX12" fmla="*/ 182623 w 2676089"/>
                <a:gd name="connsiteY12" fmla="*/ 275557 h 2824494"/>
                <a:gd name="connsiteX13" fmla="*/ 301313 w 2676089"/>
                <a:gd name="connsiteY13" fmla="*/ 225855 h 2824494"/>
                <a:gd name="connsiteX14" fmla="*/ 456353 w 2676089"/>
                <a:gd name="connsiteY14" fmla="*/ 203601 h 2824494"/>
                <a:gd name="connsiteX15" fmla="*/ 1024383 w 2676089"/>
                <a:gd name="connsiteY15" fmla="*/ 0 h 2824494"/>
                <a:gd name="connsiteX16" fmla="*/ 2676089 w 2676089"/>
                <a:gd name="connsiteY16" fmla="*/ 1469718 h 2824494"/>
                <a:gd name="connsiteX17" fmla="*/ 2115685 w 2676089"/>
                <a:gd name="connsiteY17" fmla="*/ 2301447 h 2824494"/>
                <a:gd name="connsiteX18" fmla="*/ 1135697 w 2676089"/>
                <a:gd name="connsiteY18" fmla="*/ 2824494 h 2824494"/>
                <a:gd name="connsiteX19" fmla="*/ 0 w 2676089"/>
                <a:gd name="connsiteY19" fmla="*/ 1786198 h 2824494"/>
                <a:gd name="connsiteX20" fmla="*/ 23133 w 2676089"/>
                <a:gd name="connsiteY20" fmla="*/ 1799988 h 2824494"/>
                <a:gd name="connsiteX21" fmla="*/ 79510 w 2676089"/>
                <a:gd name="connsiteY21" fmla="*/ 1805923 h 2824494"/>
                <a:gd name="connsiteX22" fmla="*/ 1183331 w 2676089"/>
                <a:gd name="connsiteY22" fmla="*/ 1805923 h 2824494"/>
                <a:gd name="connsiteX23" fmla="*/ 1210037 w 2676089"/>
                <a:gd name="connsiteY23" fmla="*/ 1797763 h 2824494"/>
                <a:gd name="connsiteX24" fmla="*/ 1229324 w 2676089"/>
                <a:gd name="connsiteY24" fmla="*/ 1770316 h 2824494"/>
                <a:gd name="connsiteX25" fmla="*/ 1240451 w 2676089"/>
                <a:gd name="connsiteY25" fmla="*/ 1720614 h 2824494"/>
                <a:gd name="connsiteX26" fmla="*/ 1244160 w 2676089"/>
                <a:gd name="connsiteY26" fmla="*/ 1647174 h 2824494"/>
                <a:gd name="connsiteX27" fmla="*/ 1239709 w 2676089"/>
                <a:gd name="connsiteY27" fmla="*/ 1575218 h 2824494"/>
                <a:gd name="connsiteX28" fmla="*/ 1226357 w 2676089"/>
                <a:gd name="connsiteY28" fmla="*/ 1526258 h 2824494"/>
                <a:gd name="connsiteX29" fmla="*/ 1204844 w 2676089"/>
                <a:gd name="connsiteY29" fmla="*/ 1498811 h 2824494"/>
                <a:gd name="connsiteX30" fmla="*/ 1177397 w 2676089"/>
                <a:gd name="connsiteY30" fmla="*/ 1489909 h 2824494"/>
                <a:gd name="connsiteX31" fmla="*/ 420745 w 2676089"/>
                <a:gd name="connsiteY31" fmla="*/ 1489909 h 2824494"/>
                <a:gd name="connsiteX32" fmla="*/ 644774 w 2676089"/>
                <a:gd name="connsiteY32" fmla="*/ 1259947 h 2824494"/>
                <a:gd name="connsiteX33" fmla="*/ 916278 w 2676089"/>
                <a:gd name="connsiteY33" fmla="*/ 965446 h 2824494"/>
                <a:gd name="connsiteX34" fmla="*/ 1075026 w 2676089"/>
                <a:gd name="connsiteY34" fmla="*/ 734000 h 2824494"/>
                <a:gd name="connsiteX35" fmla="*/ 1149208 w 2676089"/>
                <a:gd name="connsiteY35" fmla="*/ 538902 h 2824494"/>
                <a:gd name="connsiteX36" fmla="*/ 1167011 w 2676089"/>
                <a:gd name="connsiteY36" fmla="*/ 354932 h 2824494"/>
                <a:gd name="connsiteX37" fmla="*/ 1130663 w 2676089"/>
                <a:gd name="connsiteY37" fmla="*/ 155384 h 2824494"/>
                <a:gd name="connsiteX38" fmla="*/ 1084855 w 2676089"/>
                <a:gd name="connsiteY38" fmla="*/ 68962 h 2824494"/>
                <a:gd name="connsiteX39" fmla="*/ 1024383 w 2676089"/>
                <a:gd name="connsiteY39" fmla="*/ 0 h 282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676089" h="2824494">
                  <a:moveTo>
                    <a:pt x="456353" y="203601"/>
                  </a:moveTo>
                  <a:cubicBezTo>
                    <a:pt x="497894" y="203601"/>
                    <a:pt x="533996" y="209782"/>
                    <a:pt x="564658" y="222146"/>
                  </a:cubicBezTo>
                  <a:cubicBezTo>
                    <a:pt x="595319" y="234510"/>
                    <a:pt x="620788" y="251571"/>
                    <a:pt x="641065" y="273331"/>
                  </a:cubicBezTo>
                  <a:cubicBezTo>
                    <a:pt x="661341" y="295091"/>
                    <a:pt x="676672" y="320560"/>
                    <a:pt x="687057" y="349738"/>
                  </a:cubicBezTo>
                  <a:cubicBezTo>
                    <a:pt x="697443" y="378916"/>
                    <a:pt x="702635" y="409825"/>
                    <a:pt x="702635" y="442465"/>
                  </a:cubicBezTo>
                  <a:cubicBezTo>
                    <a:pt x="702635" y="478072"/>
                    <a:pt x="698432" y="515658"/>
                    <a:pt x="690024" y="555221"/>
                  </a:cubicBezTo>
                  <a:cubicBezTo>
                    <a:pt x="681617" y="594785"/>
                    <a:pt x="666039" y="638057"/>
                    <a:pt x="643290" y="685039"/>
                  </a:cubicBezTo>
                  <a:cubicBezTo>
                    <a:pt x="631916" y="708530"/>
                    <a:pt x="618316" y="733257"/>
                    <a:pt x="602490" y="759221"/>
                  </a:cubicBezTo>
                  <a:lnTo>
                    <a:pt x="567532" y="811898"/>
                  </a:lnTo>
                  <a:lnTo>
                    <a:pt x="25852" y="342009"/>
                  </a:lnTo>
                  <a:lnTo>
                    <a:pt x="43903" y="348997"/>
                  </a:lnTo>
                  <a:cubicBezTo>
                    <a:pt x="56761" y="348997"/>
                    <a:pt x="74565" y="341331"/>
                    <a:pt x="97314" y="326000"/>
                  </a:cubicBezTo>
                  <a:cubicBezTo>
                    <a:pt x="120063" y="310669"/>
                    <a:pt x="148499" y="293855"/>
                    <a:pt x="182623" y="275557"/>
                  </a:cubicBezTo>
                  <a:cubicBezTo>
                    <a:pt x="216746" y="257259"/>
                    <a:pt x="256310" y="240691"/>
                    <a:pt x="301313" y="225855"/>
                  </a:cubicBezTo>
                  <a:cubicBezTo>
                    <a:pt x="346317" y="211019"/>
                    <a:pt x="397996" y="203601"/>
                    <a:pt x="456353" y="203601"/>
                  </a:cubicBezTo>
                  <a:close/>
                  <a:moveTo>
                    <a:pt x="1024383" y="0"/>
                  </a:moveTo>
                  <a:lnTo>
                    <a:pt x="2676089" y="1469718"/>
                  </a:lnTo>
                  <a:cubicBezTo>
                    <a:pt x="2601376" y="1821679"/>
                    <a:pt x="2302486" y="2024204"/>
                    <a:pt x="2115685" y="2301447"/>
                  </a:cubicBezTo>
                  <a:cubicBezTo>
                    <a:pt x="1789022" y="2550517"/>
                    <a:pt x="1649159" y="2687502"/>
                    <a:pt x="1135697" y="2824494"/>
                  </a:cubicBezTo>
                  <a:lnTo>
                    <a:pt x="0" y="1786198"/>
                  </a:lnTo>
                  <a:lnTo>
                    <a:pt x="23133" y="1799988"/>
                  </a:lnTo>
                  <a:cubicBezTo>
                    <a:pt x="38958" y="1803944"/>
                    <a:pt x="57751" y="1805923"/>
                    <a:pt x="79510" y="1805923"/>
                  </a:cubicBezTo>
                  <a:lnTo>
                    <a:pt x="1183331" y="1805923"/>
                  </a:lnTo>
                  <a:cubicBezTo>
                    <a:pt x="1193222" y="1805923"/>
                    <a:pt x="1202124" y="1803203"/>
                    <a:pt x="1210037" y="1797763"/>
                  </a:cubicBezTo>
                  <a:cubicBezTo>
                    <a:pt x="1217949" y="1792323"/>
                    <a:pt x="1224379" y="1783174"/>
                    <a:pt x="1229324" y="1770316"/>
                  </a:cubicBezTo>
                  <a:cubicBezTo>
                    <a:pt x="1234269" y="1757457"/>
                    <a:pt x="1237978" y="1740890"/>
                    <a:pt x="1240451" y="1720614"/>
                  </a:cubicBezTo>
                  <a:cubicBezTo>
                    <a:pt x="1242924" y="1700338"/>
                    <a:pt x="1244160" y="1675858"/>
                    <a:pt x="1244160" y="1647174"/>
                  </a:cubicBezTo>
                  <a:cubicBezTo>
                    <a:pt x="1244160" y="1619480"/>
                    <a:pt x="1242677" y="1595494"/>
                    <a:pt x="1239709" y="1575218"/>
                  </a:cubicBezTo>
                  <a:cubicBezTo>
                    <a:pt x="1236742" y="1554942"/>
                    <a:pt x="1232291" y="1538622"/>
                    <a:pt x="1226357" y="1526258"/>
                  </a:cubicBezTo>
                  <a:cubicBezTo>
                    <a:pt x="1220422" y="1513895"/>
                    <a:pt x="1213251" y="1504746"/>
                    <a:pt x="1204844" y="1498811"/>
                  </a:cubicBezTo>
                  <a:cubicBezTo>
                    <a:pt x="1196437" y="1492877"/>
                    <a:pt x="1187288" y="1489909"/>
                    <a:pt x="1177397" y="1489909"/>
                  </a:cubicBezTo>
                  <a:lnTo>
                    <a:pt x="420745" y="1489909"/>
                  </a:lnTo>
                  <a:lnTo>
                    <a:pt x="644774" y="1259947"/>
                  </a:lnTo>
                  <a:cubicBezTo>
                    <a:pt x="757530" y="1148180"/>
                    <a:pt x="848031" y="1050013"/>
                    <a:pt x="916278" y="965446"/>
                  </a:cubicBezTo>
                  <a:cubicBezTo>
                    <a:pt x="984525" y="880879"/>
                    <a:pt x="1037441" y="803730"/>
                    <a:pt x="1075026" y="734000"/>
                  </a:cubicBezTo>
                  <a:cubicBezTo>
                    <a:pt x="1112612" y="664269"/>
                    <a:pt x="1137339" y="599237"/>
                    <a:pt x="1149208" y="538902"/>
                  </a:cubicBezTo>
                  <a:cubicBezTo>
                    <a:pt x="1161077" y="478568"/>
                    <a:pt x="1167011" y="417245"/>
                    <a:pt x="1167011" y="354932"/>
                  </a:cubicBezTo>
                  <a:cubicBezTo>
                    <a:pt x="1167011" y="283718"/>
                    <a:pt x="1154895" y="217202"/>
                    <a:pt x="1130663" y="155384"/>
                  </a:cubicBezTo>
                  <a:cubicBezTo>
                    <a:pt x="1118547" y="124475"/>
                    <a:pt x="1103277" y="95668"/>
                    <a:pt x="1084855" y="68962"/>
                  </a:cubicBezTo>
                  <a:lnTo>
                    <a:pt x="1024383" y="0"/>
                  </a:lnTo>
                  <a:close/>
                </a:path>
              </a:pathLst>
            </a:cu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grpSp>
        <p:nvGrpSpPr>
          <p:cNvPr id="79" name="Group 78"/>
          <p:cNvGrpSpPr>
            <a:grpSpLocks noChangeAspect="1"/>
          </p:cNvGrpSpPr>
          <p:nvPr/>
        </p:nvGrpSpPr>
        <p:grpSpPr>
          <a:xfrm>
            <a:off x="4486288" y="2922680"/>
            <a:ext cx="349643" cy="374158"/>
            <a:chOff x="2244624" y="4244929"/>
            <a:chExt cx="2742853" cy="2935163"/>
          </a:xfrm>
        </p:grpSpPr>
        <p:sp>
          <p:nvSpPr>
            <p:cNvPr id="81" name="TextBox 29"/>
            <p:cNvSpPr txBox="1"/>
            <p:nvPr/>
          </p:nvSpPr>
          <p:spPr>
            <a:xfrm>
              <a:off x="2301326" y="4390339"/>
              <a:ext cx="2686151" cy="2789753"/>
            </a:xfrm>
            <a:custGeom>
              <a:avLst/>
              <a:gdLst>
                <a:gd name="connsiteX0" fmla="*/ 163419 w 2107067"/>
                <a:gd name="connsiteY0" fmla="*/ 966904 h 2304066"/>
                <a:gd name="connsiteX1" fmla="*/ 194031 w 2107067"/>
                <a:gd name="connsiteY1" fmla="*/ 971774 h 2304066"/>
                <a:gd name="connsiteX2" fmla="*/ 360197 w 2107067"/>
                <a:gd name="connsiteY2" fmla="*/ 971774 h 2304066"/>
                <a:gd name="connsiteX3" fmla="*/ 543426 w 2107067"/>
                <a:gd name="connsiteY3" fmla="*/ 992545 h 2304066"/>
                <a:gd name="connsiteX4" fmla="*/ 672502 w 2107067"/>
                <a:gd name="connsiteY4" fmla="*/ 1051148 h 2304066"/>
                <a:gd name="connsiteX5" fmla="*/ 749650 w 2107067"/>
                <a:gd name="connsiteY5" fmla="*/ 1142392 h 2304066"/>
                <a:gd name="connsiteX6" fmla="*/ 775614 w 2107067"/>
                <a:gd name="connsiteY6" fmla="*/ 1262566 h 2304066"/>
                <a:gd name="connsiteX7" fmla="*/ 754101 w 2107067"/>
                <a:gd name="connsiteY7" fmla="*/ 1373096 h 2304066"/>
                <a:gd name="connsiteX8" fmla="*/ 727025 w 2107067"/>
                <a:gd name="connsiteY8" fmla="*/ 1419089 h 2304066"/>
                <a:gd name="connsiteX9" fmla="*/ 707462 w 2107067"/>
                <a:gd name="connsiteY9" fmla="*/ 1438843 h 2304066"/>
                <a:gd name="connsiteX10" fmla="*/ 449215 w 2107067"/>
                <a:gd name="connsiteY10" fmla="*/ 164679 h 2304066"/>
                <a:gd name="connsiteX11" fmla="*/ 567906 w 2107067"/>
                <a:gd name="connsiteY11" fmla="*/ 183225 h 2304066"/>
                <a:gd name="connsiteX12" fmla="*/ 650247 w 2107067"/>
                <a:gd name="connsiteY12" fmla="*/ 233668 h 2304066"/>
                <a:gd name="connsiteX13" fmla="*/ 698465 w 2107067"/>
                <a:gd name="connsiteY13" fmla="*/ 309333 h 2304066"/>
                <a:gd name="connsiteX14" fmla="*/ 714785 w 2107067"/>
                <a:gd name="connsiteY14" fmla="*/ 402060 h 2304066"/>
                <a:gd name="connsiteX15" fmla="*/ 691047 w 2107067"/>
                <a:gd name="connsiteY15" fmla="*/ 518525 h 2304066"/>
                <a:gd name="connsiteX16" fmla="*/ 622058 w 2107067"/>
                <a:gd name="connsiteY16" fmla="*/ 608285 h 2304066"/>
                <a:gd name="connsiteX17" fmla="*/ 510044 w 2107067"/>
                <a:gd name="connsiteY17" fmla="*/ 665404 h 2304066"/>
                <a:gd name="connsiteX18" fmla="*/ 447542 w 2107067"/>
                <a:gd name="connsiteY18" fmla="*/ 678520 h 2304066"/>
                <a:gd name="connsiteX19" fmla="*/ 23160 w 2107067"/>
                <a:gd name="connsiteY19" fmla="*/ 310383 h 2304066"/>
                <a:gd name="connsiteX20" fmla="*/ 33799 w 2107067"/>
                <a:gd name="connsiteY20" fmla="*/ 313042 h 2304066"/>
                <a:gd name="connsiteX21" fmla="*/ 89435 w 2107067"/>
                <a:gd name="connsiteY21" fmla="*/ 289304 h 2304066"/>
                <a:gd name="connsiteX22" fmla="*/ 181420 w 2107067"/>
                <a:gd name="connsiteY22" fmla="*/ 238119 h 2304066"/>
                <a:gd name="connsiteX23" fmla="*/ 303819 w 2107067"/>
                <a:gd name="connsiteY23" fmla="*/ 187675 h 2304066"/>
                <a:gd name="connsiteX24" fmla="*/ 449215 w 2107067"/>
                <a:gd name="connsiteY24" fmla="*/ 164679 h 2304066"/>
                <a:gd name="connsiteX25" fmla="*/ 1007444 w 2107067"/>
                <a:gd name="connsiteY25" fmla="*/ 0 h 2304066"/>
                <a:gd name="connsiteX26" fmla="*/ 2107067 w 2107067"/>
                <a:gd name="connsiteY26" fmla="*/ 953887 h 2304066"/>
                <a:gd name="connsiteX27" fmla="*/ 2107067 w 2107067"/>
                <a:gd name="connsiteY27" fmla="*/ 2304066 h 2304066"/>
                <a:gd name="connsiteX28" fmla="*/ 665098 w 2107067"/>
                <a:gd name="connsiteY28" fmla="*/ 2304066 h 2304066"/>
                <a:gd name="connsiteX29" fmla="*/ 0 w 2107067"/>
                <a:gd name="connsiteY29" fmla="*/ 1727116 h 2304066"/>
                <a:gd name="connsiteX30" fmla="*/ 5610 w 2107067"/>
                <a:gd name="connsiteY30" fmla="*/ 1731022 h 2304066"/>
                <a:gd name="connsiteX31" fmla="*/ 41217 w 2107067"/>
                <a:gd name="connsiteY31" fmla="*/ 1750680 h 2304066"/>
                <a:gd name="connsiteX32" fmla="*/ 150264 w 2107067"/>
                <a:gd name="connsiteY32" fmla="*/ 1793705 h 2304066"/>
                <a:gd name="connsiteX33" fmla="*/ 302336 w 2107067"/>
                <a:gd name="connsiteY33" fmla="*/ 1828571 h 2304066"/>
                <a:gd name="connsiteX34" fmla="*/ 486306 w 2107067"/>
                <a:gd name="connsiteY34" fmla="*/ 1842665 h 2304066"/>
                <a:gd name="connsiteX35" fmla="*/ 784516 w 2107067"/>
                <a:gd name="connsiteY35" fmla="*/ 1803349 h 2304066"/>
                <a:gd name="connsiteX36" fmla="*/ 1018929 w 2107067"/>
                <a:gd name="connsiteY36" fmla="*/ 1688368 h 2304066"/>
                <a:gd name="connsiteX37" fmla="*/ 1171743 w 2107067"/>
                <a:gd name="connsiteY37" fmla="*/ 1501430 h 2304066"/>
                <a:gd name="connsiteX38" fmla="*/ 1226637 w 2107067"/>
                <a:gd name="connsiteY38" fmla="*/ 1246246 h 2304066"/>
                <a:gd name="connsiteX39" fmla="*/ 1196965 w 2107067"/>
                <a:gd name="connsiteY39" fmla="*/ 1085272 h 2304066"/>
                <a:gd name="connsiteX40" fmla="*/ 1111656 w 2107067"/>
                <a:gd name="connsiteY40" fmla="*/ 951003 h 2304066"/>
                <a:gd name="connsiteX41" fmla="*/ 975904 w 2107067"/>
                <a:gd name="connsiteY41" fmla="*/ 852342 h 2304066"/>
                <a:gd name="connsiteX42" fmla="*/ 794901 w 2107067"/>
                <a:gd name="connsiteY42" fmla="*/ 801157 h 2304066"/>
                <a:gd name="connsiteX43" fmla="*/ 794901 w 2107067"/>
                <a:gd name="connsiteY43" fmla="*/ 796706 h 2304066"/>
                <a:gd name="connsiteX44" fmla="*/ 944006 w 2107067"/>
                <a:gd name="connsiteY44" fmla="*/ 734393 h 2304066"/>
                <a:gd name="connsiteX45" fmla="*/ 1051569 w 2107067"/>
                <a:gd name="connsiteY45" fmla="*/ 633507 h 2304066"/>
                <a:gd name="connsiteX46" fmla="*/ 1116849 w 2107067"/>
                <a:gd name="connsiteY46" fmla="*/ 498496 h 2304066"/>
                <a:gd name="connsiteX47" fmla="*/ 1139103 w 2107067"/>
                <a:gd name="connsiteY47" fmla="*/ 335297 h 2304066"/>
                <a:gd name="connsiteX48" fmla="*/ 1101271 w 2107067"/>
                <a:gd name="connsiteY48" fmla="*/ 132781 h 2304066"/>
                <a:gd name="connsiteX49" fmla="*/ 1054536 w 2107067"/>
                <a:gd name="connsiteY49" fmla="*/ 50069 h 2304066"/>
                <a:gd name="connsiteX0" fmla="*/ 163419 w 2107067"/>
                <a:gd name="connsiteY0" fmla="*/ 966904 h 2789756"/>
                <a:gd name="connsiteX1" fmla="*/ 194031 w 2107067"/>
                <a:gd name="connsiteY1" fmla="*/ 971774 h 2789756"/>
                <a:gd name="connsiteX2" fmla="*/ 360197 w 2107067"/>
                <a:gd name="connsiteY2" fmla="*/ 971774 h 2789756"/>
                <a:gd name="connsiteX3" fmla="*/ 543426 w 2107067"/>
                <a:gd name="connsiteY3" fmla="*/ 992545 h 2789756"/>
                <a:gd name="connsiteX4" fmla="*/ 672502 w 2107067"/>
                <a:gd name="connsiteY4" fmla="*/ 1051148 h 2789756"/>
                <a:gd name="connsiteX5" fmla="*/ 749650 w 2107067"/>
                <a:gd name="connsiteY5" fmla="*/ 1142392 h 2789756"/>
                <a:gd name="connsiteX6" fmla="*/ 775614 w 2107067"/>
                <a:gd name="connsiteY6" fmla="*/ 1262566 h 2789756"/>
                <a:gd name="connsiteX7" fmla="*/ 754101 w 2107067"/>
                <a:gd name="connsiteY7" fmla="*/ 1373096 h 2789756"/>
                <a:gd name="connsiteX8" fmla="*/ 727025 w 2107067"/>
                <a:gd name="connsiteY8" fmla="*/ 1419089 h 2789756"/>
                <a:gd name="connsiteX9" fmla="*/ 707462 w 2107067"/>
                <a:gd name="connsiteY9" fmla="*/ 1438843 h 2789756"/>
                <a:gd name="connsiteX10" fmla="*/ 163419 w 2107067"/>
                <a:gd name="connsiteY10" fmla="*/ 966904 h 2789756"/>
                <a:gd name="connsiteX11" fmla="*/ 449215 w 2107067"/>
                <a:gd name="connsiteY11" fmla="*/ 164679 h 2789756"/>
                <a:gd name="connsiteX12" fmla="*/ 567906 w 2107067"/>
                <a:gd name="connsiteY12" fmla="*/ 183225 h 2789756"/>
                <a:gd name="connsiteX13" fmla="*/ 650247 w 2107067"/>
                <a:gd name="connsiteY13" fmla="*/ 233668 h 2789756"/>
                <a:gd name="connsiteX14" fmla="*/ 698465 w 2107067"/>
                <a:gd name="connsiteY14" fmla="*/ 309333 h 2789756"/>
                <a:gd name="connsiteX15" fmla="*/ 714785 w 2107067"/>
                <a:gd name="connsiteY15" fmla="*/ 402060 h 2789756"/>
                <a:gd name="connsiteX16" fmla="*/ 691047 w 2107067"/>
                <a:gd name="connsiteY16" fmla="*/ 518525 h 2789756"/>
                <a:gd name="connsiteX17" fmla="*/ 622058 w 2107067"/>
                <a:gd name="connsiteY17" fmla="*/ 608285 h 2789756"/>
                <a:gd name="connsiteX18" fmla="*/ 510044 w 2107067"/>
                <a:gd name="connsiteY18" fmla="*/ 665404 h 2789756"/>
                <a:gd name="connsiteX19" fmla="*/ 447542 w 2107067"/>
                <a:gd name="connsiteY19" fmla="*/ 678520 h 2789756"/>
                <a:gd name="connsiteX20" fmla="*/ 23160 w 2107067"/>
                <a:gd name="connsiteY20" fmla="*/ 310383 h 2789756"/>
                <a:gd name="connsiteX21" fmla="*/ 33799 w 2107067"/>
                <a:gd name="connsiteY21" fmla="*/ 313042 h 2789756"/>
                <a:gd name="connsiteX22" fmla="*/ 89435 w 2107067"/>
                <a:gd name="connsiteY22" fmla="*/ 289304 h 2789756"/>
                <a:gd name="connsiteX23" fmla="*/ 181420 w 2107067"/>
                <a:gd name="connsiteY23" fmla="*/ 238119 h 2789756"/>
                <a:gd name="connsiteX24" fmla="*/ 303819 w 2107067"/>
                <a:gd name="connsiteY24" fmla="*/ 187675 h 2789756"/>
                <a:gd name="connsiteX25" fmla="*/ 449215 w 2107067"/>
                <a:gd name="connsiteY25" fmla="*/ 164679 h 2789756"/>
                <a:gd name="connsiteX26" fmla="*/ 1007444 w 2107067"/>
                <a:gd name="connsiteY26" fmla="*/ 0 h 2789756"/>
                <a:gd name="connsiteX27" fmla="*/ 2107067 w 2107067"/>
                <a:gd name="connsiteY27" fmla="*/ 953887 h 2789756"/>
                <a:gd name="connsiteX28" fmla="*/ 2107067 w 2107067"/>
                <a:gd name="connsiteY28" fmla="*/ 2304066 h 2789756"/>
                <a:gd name="connsiteX29" fmla="*/ 1225509 w 2107067"/>
                <a:gd name="connsiteY29" fmla="*/ 2789756 h 2789756"/>
                <a:gd name="connsiteX30" fmla="*/ 0 w 2107067"/>
                <a:gd name="connsiteY30" fmla="*/ 1727116 h 2789756"/>
                <a:gd name="connsiteX31" fmla="*/ 5610 w 2107067"/>
                <a:gd name="connsiteY31" fmla="*/ 1731022 h 2789756"/>
                <a:gd name="connsiteX32" fmla="*/ 41217 w 2107067"/>
                <a:gd name="connsiteY32" fmla="*/ 1750680 h 2789756"/>
                <a:gd name="connsiteX33" fmla="*/ 150264 w 2107067"/>
                <a:gd name="connsiteY33" fmla="*/ 1793705 h 2789756"/>
                <a:gd name="connsiteX34" fmla="*/ 302336 w 2107067"/>
                <a:gd name="connsiteY34" fmla="*/ 1828571 h 2789756"/>
                <a:gd name="connsiteX35" fmla="*/ 486306 w 2107067"/>
                <a:gd name="connsiteY35" fmla="*/ 1842665 h 2789756"/>
                <a:gd name="connsiteX36" fmla="*/ 784516 w 2107067"/>
                <a:gd name="connsiteY36" fmla="*/ 1803349 h 2789756"/>
                <a:gd name="connsiteX37" fmla="*/ 1018929 w 2107067"/>
                <a:gd name="connsiteY37" fmla="*/ 1688368 h 2789756"/>
                <a:gd name="connsiteX38" fmla="*/ 1171743 w 2107067"/>
                <a:gd name="connsiteY38" fmla="*/ 1501430 h 2789756"/>
                <a:gd name="connsiteX39" fmla="*/ 1226637 w 2107067"/>
                <a:gd name="connsiteY39" fmla="*/ 1246246 h 2789756"/>
                <a:gd name="connsiteX40" fmla="*/ 1196965 w 2107067"/>
                <a:gd name="connsiteY40" fmla="*/ 1085272 h 2789756"/>
                <a:gd name="connsiteX41" fmla="*/ 1111656 w 2107067"/>
                <a:gd name="connsiteY41" fmla="*/ 951003 h 2789756"/>
                <a:gd name="connsiteX42" fmla="*/ 975904 w 2107067"/>
                <a:gd name="connsiteY42" fmla="*/ 852342 h 2789756"/>
                <a:gd name="connsiteX43" fmla="*/ 794901 w 2107067"/>
                <a:gd name="connsiteY43" fmla="*/ 801157 h 2789756"/>
                <a:gd name="connsiteX44" fmla="*/ 794901 w 2107067"/>
                <a:gd name="connsiteY44" fmla="*/ 796706 h 2789756"/>
                <a:gd name="connsiteX45" fmla="*/ 944006 w 2107067"/>
                <a:gd name="connsiteY45" fmla="*/ 734393 h 2789756"/>
                <a:gd name="connsiteX46" fmla="*/ 1051569 w 2107067"/>
                <a:gd name="connsiteY46" fmla="*/ 633507 h 2789756"/>
                <a:gd name="connsiteX47" fmla="*/ 1116849 w 2107067"/>
                <a:gd name="connsiteY47" fmla="*/ 498496 h 2789756"/>
                <a:gd name="connsiteX48" fmla="*/ 1139103 w 2107067"/>
                <a:gd name="connsiteY48" fmla="*/ 335297 h 2789756"/>
                <a:gd name="connsiteX49" fmla="*/ 1101271 w 2107067"/>
                <a:gd name="connsiteY49" fmla="*/ 132781 h 2789756"/>
                <a:gd name="connsiteX50" fmla="*/ 1054536 w 2107067"/>
                <a:gd name="connsiteY50" fmla="*/ 50069 h 2789756"/>
                <a:gd name="connsiteX51" fmla="*/ 1007444 w 2107067"/>
                <a:gd name="connsiteY51" fmla="*/ 0 h 2789756"/>
                <a:gd name="connsiteX0" fmla="*/ 163419 w 2686148"/>
                <a:gd name="connsiteY0" fmla="*/ 966904 h 2789756"/>
                <a:gd name="connsiteX1" fmla="*/ 194031 w 2686148"/>
                <a:gd name="connsiteY1" fmla="*/ 971774 h 2789756"/>
                <a:gd name="connsiteX2" fmla="*/ 360197 w 2686148"/>
                <a:gd name="connsiteY2" fmla="*/ 971774 h 2789756"/>
                <a:gd name="connsiteX3" fmla="*/ 543426 w 2686148"/>
                <a:gd name="connsiteY3" fmla="*/ 992545 h 2789756"/>
                <a:gd name="connsiteX4" fmla="*/ 672502 w 2686148"/>
                <a:gd name="connsiteY4" fmla="*/ 1051148 h 2789756"/>
                <a:gd name="connsiteX5" fmla="*/ 749650 w 2686148"/>
                <a:gd name="connsiteY5" fmla="*/ 1142392 h 2789756"/>
                <a:gd name="connsiteX6" fmla="*/ 775614 w 2686148"/>
                <a:gd name="connsiteY6" fmla="*/ 1262566 h 2789756"/>
                <a:gd name="connsiteX7" fmla="*/ 754101 w 2686148"/>
                <a:gd name="connsiteY7" fmla="*/ 1373096 h 2789756"/>
                <a:gd name="connsiteX8" fmla="*/ 727025 w 2686148"/>
                <a:gd name="connsiteY8" fmla="*/ 1419089 h 2789756"/>
                <a:gd name="connsiteX9" fmla="*/ 707462 w 2686148"/>
                <a:gd name="connsiteY9" fmla="*/ 1438843 h 2789756"/>
                <a:gd name="connsiteX10" fmla="*/ 163419 w 2686148"/>
                <a:gd name="connsiteY10" fmla="*/ 966904 h 2789756"/>
                <a:gd name="connsiteX11" fmla="*/ 449215 w 2686148"/>
                <a:gd name="connsiteY11" fmla="*/ 164679 h 2789756"/>
                <a:gd name="connsiteX12" fmla="*/ 567906 w 2686148"/>
                <a:gd name="connsiteY12" fmla="*/ 183225 h 2789756"/>
                <a:gd name="connsiteX13" fmla="*/ 650247 w 2686148"/>
                <a:gd name="connsiteY13" fmla="*/ 233668 h 2789756"/>
                <a:gd name="connsiteX14" fmla="*/ 698465 w 2686148"/>
                <a:gd name="connsiteY14" fmla="*/ 309333 h 2789756"/>
                <a:gd name="connsiteX15" fmla="*/ 714785 w 2686148"/>
                <a:gd name="connsiteY15" fmla="*/ 402060 h 2789756"/>
                <a:gd name="connsiteX16" fmla="*/ 691047 w 2686148"/>
                <a:gd name="connsiteY16" fmla="*/ 518525 h 2789756"/>
                <a:gd name="connsiteX17" fmla="*/ 622058 w 2686148"/>
                <a:gd name="connsiteY17" fmla="*/ 608285 h 2789756"/>
                <a:gd name="connsiteX18" fmla="*/ 510044 w 2686148"/>
                <a:gd name="connsiteY18" fmla="*/ 665404 h 2789756"/>
                <a:gd name="connsiteX19" fmla="*/ 447542 w 2686148"/>
                <a:gd name="connsiteY19" fmla="*/ 678520 h 2789756"/>
                <a:gd name="connsiteX20" fmla="*/ 23160 w 2686148"/>
                <a:gd name="connsiteY20" fmla="*/ 310383 h 2789756"/>
                <a:gd name="connsiteX21" fmla="*/ 33799 w 2686148"/>
                <a:gd name="connsiteY21" fmla="*/ 313042 h 2789756"/>
                <a:gd name="connsiteX22" fmla="*/ 89435 w 2686148"/>
                <a:gd name="connsiteY22" fmla="*/ 289304 h 2789756"/>
                <a:gd name="connsiteX23" fmla="*/ 181420 w 2686148"/>
                <a:gd name="connsiteY23" fmla="*/ 238119 h 2789756"/>
                <a:gd name="connsiteX24" fmla="*/ 303819 w 2686148"/>
                <a:gd name="connsiteY24" fmla="*/ 187675 h 2789756"/>
                <a:gd name="connsiteX25" fmla="*/ 449215 w 2686148"/>
                <a:gd name="connsiteY25" fmla="*/ 164679 h 2789756"/>
                <a:gd name="connsiteX26" fmla="*/ 1007444 w 2686148"/>
                <a:gd name="connsiteY26" fmla="*/ 0 h 2789756"/>
                <a:gd name="connsiteX27" fmla="*/ 2686148 w 2686148"/>
                <a:gd name="connsiteY27" fmla="*/ 1476934 h 2789756"/>
                <a:gd name="connsiteX28" fmla="*/ 2107067 w 2686148"/>
                <a:gd name="connsiteY28" fmla="*/ 2304066 h 2789756"/>
                <a:gd name="connsiteX29" fmla="*/ 1225509 w 2686148"/>
                <a:gd name="connsiteY29" fmla="*/ 2789756 h 2789756"/>
                <a:gd name="connsiteX30" fmla="*/ 0 w 2686148"/>
                <a:gd name="connsiteY30" fmla="*/ 1727116 h 2789756"/>
                <a:gd name="connsiteX31" fmla="*/ 5610 w 2686148"/>
                <a:gd name="connsiteY31" fmla="*/ 1731022 h 2789756"/>
                <a:gd name="connsiteX32" fmla="*/ 41217 w 2686148"/>
                <a:gd name="connsiteY32" fmla="*/ 1750680 h 2789756"/>
                <a:gd name="connsiteX33" fmla="*/ 150264 w 2686148"/>
                <a:gd name="connsiteY33" fmla="*/ 1793705 h 2789756"/>
                <a:gd name="connsiteX34" fmla="*/ 302336 w 2686148"/>
                <a:gd name="connsiteY34" fmla="*/ 1828571 h 2789756"/>
                <a:gd name="connsiteX35" fmla="*/ 486306 w 2686148"/>
                <a:gd name="connsiteY35" fmla="*/ 1842665 h 2789756"/>
                <a:gd name="connsiteX36" fmla="*/ 784516 w 2686148"/>
                <a:gd name="connsiteY36" fmla="*/ 1803349 h 2789756"/>
                <a:gd name="connsiteX37" fmla="*/ 1018929 w 2686148"/>
                <a:gd name="connsiteY37" fmla="*/ 1688368 h 2789756"/>
                <a:gd name="connsiteX38" fmla="*/ 1171743 w 2686148"/>
                <a:gd name="connsiteY38" fmla="*/ 1501430 h 2789756"/>
                <a:gd name="connsiteX39" fmla="*/ 1226637 w 2686148"/>
                <a:gd name="connsiteY39" fmla="*/ 1246246 h 2789756"/>
                <a:gd name="connsiteX40" fmla="*/ 1196965 w 2686148"/>
                <a:gd name="connsiteY40" fmla="*/ 1085272 h 2789756"/>
                <a:gd name="connsiteX41" fmla="*/ 1111656 w 2686148"/>
                <a:gd name="connsiteY41" fmla="*/ 951003 h 2789756"/>
                <a:gd name="connsiteX42" fmla="*/ 975904 w 2686148"/>
                <a:gd name="connsiteY42" fmla="*/ 852342 h 2789756"/>
                <a:gd name="connsiteX43" fmla="*/ 794901 w 2686148"/>
                <a:gd name="connsiteY43" fmla="*/ 801157 h 2789756"/>
                <a:gd name="connsiteX44" fmla="*/ 794901 w 2686148"/>
                <a:gd name="connsiteY44" fmla="*/ 796706 h 2789756"/>
                <a:gd name="connsiteX45" fmla="*/ 944006 w 2686148"/>
                <a:gd name="connsiteY45" fmla="*/ 734393 h 2789756"/>
                <a:gd name="connsiteX46" fmla="*/ 1051569 w 2686148"/>
                <a:gd name="connsiteY46" fmla="*/ 633507 h 2789756"/>
                <a:gd name="connsiteX47" fmla="*/ 1116849 w 2686148"/>
                <a:gd name="connsiteY47" fmla="*/ 498496 h 2789756"/>
                <a:gd name="connsiteX48" fmla="*/ 1139103 w 2686148"/>
                <a:gd name="connsiteY48" fmla="*/ 335297 h 2789756"/>
                <a:gd name="connsiteX49" fmla="*/ 1101271 w 2686148"/>
                <a:gd name="connsiteY49" fmla="*/ 132781 h 2789756"/>
                <a:gd name="connsiteX50" fmla="*/ 1054536 w 2686148"/>
                <a:gd name="connsiteY50" fmla="*/ 50069 h 2789756"/>
                <a:gd name="connsiteX51" fmla="*/ 1007444 w 2686148"/>
                <a:gd name="connsiteY51" fmla="*/ 0 h 2789756"/>
                <a:gd name="connsiteX0" fmla="*/ 163419 w 2686148"/>
                <a:gd name="connsiteY0" fmla="*/ 966904 h 2789756"/>
                <a:gd name="connsiteX1" fmla="*/ 194031 w 2686148"/>
                <a:gd name="connsiteY1" fmla="*/ 971774 h 2789756"/>
                <a:gd name="connsiteX2" fmla="*/ 360197 w 2686148"/>
                <a:gd name="connsiteY2" fmla="*/ 971774 h 2789756"/>
                <a:gd name="connsiteX3" fmla="*/ 543426 w 2686148"/>
                <a:gd name="connsiteY3" fmla="*/ 992545 h 2789756"/>
                <a:gd name="connsiteX4" fmla="*/ 672502 w 2686148"/>
                <a:gd name="connsiteY4" fmla="*/ 1051148 h 2789756"/>
                <a:gd name="connsiteX5" fmla="*/ 749650 w 2686148"/>
                <a:gd name="connsiteY5" fmla="*/ 1142392 h 2789756"/>
                <a:gd name="connsiteX6" fmla="*/ 775614 w 2686148"/>
                <a:gd name="connsiteY6" fmla="*/ 1262566 h 2789756"/>
                <a:gd name="connsiteX7" fmla="*/ 754101 w 2686148"/>
                <a:gd name="connsiteY7" fmla="*/ 1373096 h 2789756"/>
                <a:gd name="connsiteX8" fmla="*/ 727025 w 2686148"/>
                <a:gd name="connsiteY8" fmla="*/ 1419089 h 2789756"/>
                <a:gd name="connsiteX9" fmla="*/ 707462 w 2686148"/>
                <a:gd name="connsiteY9" fmla="*/ 1438843 h 2789756"/>
                <a:gd name="connsiteX10" fmla="*/ 163419 w 2686148"/>
                <a:gd name="connsiteY10" fmla="*/ 966904 h 2789756"/>
                <a:gd name="connsiteX11" fmla="*/ 449215 w 2686148"/>
                <a:gd name="connsiteY11" fmla="*/ 164679 h 2789756"/>
                <a:gd name="connsiteX12" fmla="*/ 567906 w 2686148"/>
                <a:gd name="connsiteY12" fmla="*/ 183225 h 2789756"/>
                <a:gd name="connsiteX13" fmla="*/ 650247 w 2686148"/>
                <a:gd name="connsiteY13" fmla="*/ 233668 h 2789756"/>
                <a:gd name="connsiteX14" fmla="*/ 698465 w 2686148"/>
                <a:gd name="connsiteY14" fmla="*/ 309333 h 2789756"/>
                <a:gd name="connsiteX15" fmla="*/ 714785 w 2686148"/>
                <a:gd name="connsiteY15" fmla="*/ 402060 h 2789756"/>
                <a:gd name="connsiteX16" fmla="*/ 691047 w 2686148"/>
                <a:gd name="connsiteY16" fmla="*/ 518525 h 2789756"/>
                <a:gd name="connsiteX17" fmla="*/ 622058 w 2686148"/>
                <a:gd name="connsiteY17" fmla="*/ 608285 h 2789756"/>
                <a:gd name="connsiteX18" fmla="*/ 510044 w 2686148"/>
                <a:gd name="connsiteY18" fmla="*/ 665404 h 2789756"/>
                <a:gd name="connsiteX19" fmla="*/ 447542 w 2686148"/>
                <a:gd name="connsiteY19" fmla="*/ 678520 h 2789756"/>
                <a:gd name="connsiteX20" fmla="*/ 23160 w 2686148"/>
                <a:gd name="connsiteY20" fmla="*/ 310383 h 2789756"/>
                <a:gd name="connsiteX21" fmla="*/ 33799 w 2686148"/>
                <a:gd name="connsiteY21" fmla="*/ 313042 h 2789756"/>
                <a:gd name="connsiteX22" fmla="*/ 89435 w 2686148"/>
                <a:gd name="connsiteY22" fmla="*/ 289304 h 2789756"/>
                <a:gd name="connsiteX23" fmla="*/ 181420 w 2686148"/>
                <a:gd name="connsiteY23" fmla="*/ 238119 h 2789756"/>
                <a:gd name="connsiteX24" fmla="*/ 303819 w 2686148"/>
                <a:gd name="connsiteY24" fmla="*/ 187675 h 2789756"/>
                <a:gd name="connsiteX25" fmla="*/ 449215 w 2686148"/>
                <a:gd name="connsiteY25" fmla="*/ 164679 h 2789756"/>
                <a:gd name="connsiteX26" fmla="*/ 1007444 w 2686148"/>
                <a:gd name="connsiteY26" fmla="*/ 0 h 2789756"/>
                <a:gd name="connsiteX27" fmla="*/ 2686148 w 2686148"/>
                <a:gd name="connsiteY27" fmla="*/ 1476934 h 2789756"/>
                <a:gd name="connsiteX28" fmla="*/ 2107067 w 2686148"/>
                <a:gd name="connsiteY28" fmla="*/ 2304066 h 2789756"/>
                <a:gd name="connsiteX29" fmla="*/ 1225509 w 2686148"/>
                <a:gd name="connsiteY29" fmla="*/ 2789756 h 2789756"/>
                <a:gd name="connsiteX30" fmla="*/ 0 w 2686148"/>
                <a:gd name="connsiteY30" fmla="*/ 1727116 h 2789756"/>
                <a:gd name="connsiteX31" fmla="*/ 5610 w 2686148"/>
                <a:gd name="connsiteY31" fmla="*/ 1731022 h 2789756"/>
                <a:gd name="connsiteX32" fmla="*/ 41217 w 2686148"/>
                <a:gd name="connsiteY32" fmla="*/ 1750680 h 2789756"/>
                <a:gd name="connsiteX33" fmla="*/ 150264 w 2686148"/>
                <a:gd name="connsiteY33" fmla="*/ 1793705 h 2789756"/>
                <a:gd name="connsiteX34" fmla="*/ 302336 w 2686148"/>
                <a:gd name="connsiteY34" fmla="*/ 1828571 h 2789756"/>
                <a:gd name="connsiteX35" fmla="*/ 486306 w 2686148"/>
                <a:gd name="connsiteY35" fmla="*/ 1842665 h 2789756"/>
                <a:gd name="connsiteX36" fmla="*/ 784516 w 2686148"/>
                <a:gd name="connsiteY36" fmla="*/ 1803349 h 2789756"/>
                <a:gd name="connsiteX37" fmla="*/ 1018929 w 2686148"/>
                <a:gd name="connsiteY37" fmla="*/ 1688368 h 2789756"/>
                <a:gd name="connsiteX38" fmla="*/ 1171743 w 2686148"/>
                <a:gd name="connsiteY38" fmla="*/ 1501430 h 2789756"/>
                <a:gd name="connsiteX39" fmla="*/ 1226637 w 2686148"/>
                <a:gd name="connsiteY39" fmla="*/ 1246246 h 2789756"/>
                <a:gd name="connsiteX40" fmla="*/ 1196965 w 2686148"/>
                <a:gd name="connsiteY40" fmla="*/ 1085272 h 2789756"/>
                <a:gd name="connsiteX41" fmla="*/ 1111656 w 2686148"/>
                <a:gd name="connsiteY41" fmla="*/ 951003 h 2789756"/>
                <a:gd name="connsiteX42" fmla="*/ 975904 w 2686148"/>
                <a:gd name="connsiteY42" fmla="*/ 852342 h 2789756"/>
                <a:gd name="connsiteX43" fmla="*/ 794901 w 2686148"/>
                <a:gd name="connsiteY43" fmla="*/ 801157 h 2789756"/>
                <a:gd name="connsiteX44" fmla="*/ 794901 w 2686148"/>
                <a:gd name="connsiteY44" fmla="*/ 796706 h 2789756"/>
                <a:gd name="connsiteX45" fmla="*/ 944006 w 2686148"/>
                <a:gd name="connsiteY45" fmla="*/ 734393 h 2789756"/>
                <a:gd name="connsiteX46" fmla="*/ 1051569 w 2686148"/>
                <a:gd name="connsiteY46" fmla="*/ 633507 h 2789756"/>
                <a:gd name="connsiteX47" fmla="*/ 1116849 w 2686148"/>
                <a:gd name="connsiteY47" fmla="*/ 498496 h 2789756"/>
                <a:gd name="connsiteX48" fmla="*/ 1139103 w 2686148"/>
                <a:gd name="connsiteY48" fmla="*/ 335297 h 2789756"/>
                <a:gd name="connsiteX49" fmla="*/ 1101271 w 2686148"/>
                <a:gd name="connsiteY49" fmla="*/ 132781 h 2789756"/>
                <a:gd name="connsiteX50" fmla="*/ 1054536 w 2686148"/>
                <a:gd name="connsiteY50" fmla="*/ 50069 h 2789756"/>
                <a:gd name="connsiteX51" fmla="*/ 1007444 w 2686148"/>
                <a:gd name="connsiteY51" fmla="*/ 0 h 2789756"/>
                <a:gd name="connsiteX0" fmla="*/ 163419 w 2686148"/>
                <a:gd name="connsiteY0" fmla="*/ 966904 h 2789756"/>
                <a:gd name="connsiteX1" fmla="*/ 194031 w 2686148"/>
                <a:gd name="connsiteY1" fmla="*/ 971774 h 2789756"/>
                <a:gd name="connsiteX2" fmla="*/ 360197 w 2686148"/>
                <a:gd name="connsiteY2" fmla="*/ 971774 h 2789756"/>
                <a:gd name="connsiteX3" fmla="*/ 543426 w 2686148"/>
                <a:gd name="connsiteY3" fmla="*/ 992545 h 2789756"/>
                <a:gd name="connsiteX4" fmla="*/ 672502 w 2686148"/>
                <a:gd name="connsiteY4" fmla="*/ 1051148 h 2789756"/>
                <a:gd name="connsiteX5" fmla="*/ 749650 w 2686148"/>
                <a:gd name="connsiteY5" fmla="*/ 1142392 h 2789756"/>
                <a:gd name="connsiteX6" fmla="*/ 775614 w 2686148"/>
                <a:gd name="connsiteY6" fmla="*/ 1262566 h 2789756"/>
                <a:gd name="connsiteX7" fmla="*/ 754101 w 2686148"/>
                <a:gd name="connsiteY7" fmla="*/ 1373096 h 2789756"/>
                <a:gd name="connsiteX8" fmla="*/ 727025 w 2686148"/>
                <a:gd name="connsiteY8" fmla="*/ 1419089 h 2789756"/>
                <a:gd name="connsiteX9" fmla="*/ 707462 w 2686148"/>
                <a:gd name="connsiteY9" fmla="*/ 1438843 h 2789756"/>
                <a:gd name="connsiteX10" fmla="*/ 163419 w 2686148"/>
                <a:gd name="connsiteY10" fmla="*/ 966904 h 2789756"/>
                <a:gd name="connsiteX11" fmla="*/ 449215 w 2686148"/>
                <a:gd name="connsiteY11" fmla="*/ 164679 h 2789756"/>
                <a:gd name="connsiteX12" fmla="*/ 567906 w 2686148"/>
                <a:gd name="connsiteY12" fmla="*/ 183225 h 2789756"/>
                <a:gd name="connsiteX13" fmla="*/ 650247 w 2686148"/>
                <a:gd name="connsiteY13" fmla="*/ 233668 h 2789756"/>
                <a:gd name="connsiteX14" fmla="*/ 698465 w 2686148"/>
                <a:gd name="connsiteY14" fmla="*/ 309333 h 2789756"/>
                <a:gd name="connsiteX15" fmla="*/ 714785 w 2686148"/>
                <a:gd name="connsiteY15" fmla="*/ 402060 h 2789756"/>
                <a:gd name="connsiteX16" fmla="*/ 691047 w 2686148"/>
                <a:gd name="connsiteY16" fmla="*/ 518525 h 2789756"/>
                <a:gd name="connsiteX17" fmla="*/ 622058 w 2686148"/>
                <a:gd name="connsiteY17" fmla="*/ 608285 h 2789756"/>
                <a:gd name="connsiteX18" fmla="*/ 510044 w 2686148"/>
                <a:gd name="connsiteY18" fmla="*/ 665404 h 2789756"/>
                <a:gd name="connsiteX19" fmla="*/ 447542 w 2686148"/>
                <a:gd name="connsiteY19" fmla="*/ 678520 h 2789756"/>
                <a:gd name="connsiteX20" fmla="*/ 23160 w 2686148"/>
                <a:gd name="connsiteY20" fmla="*/ 310383 h 2789756"/>
                <a:gd name="connsiteX21" fmla="*/ 33799 w 2686148"/>
                <a:gd name="connsiteY21" fmla="*/ 313042 h 2789756"/>
                <a:gd name="connsiteX22" fmla="*/ 89435 w 2686148"/>
                <a:gd name="connsiteY22" fmla="*/ 289304 h 2789756"/>
                <a:gd name="connsiteX23" fmla="*/ 181420 w 2686148"/>
                <a:gd name="connsiteY23" fmla="*/ 238119 h 2789756"/>
                <a:gd name="connsiteX24" fmla="*/ 303819 w 2686148"/>
                <a:gd name="connsiteY24" fmla="*/ 187675 h 2789756"/>
                <a:gd name="connsiteX25" fmla="*/ 449215 w 2686148"/>
                <a:gd name="connsiteY25" fmla="*/ 164679 h 2789756"/>
                <a:gd name="connsiteX26" fmla="*/ 1007444 w 2686148"/>
                <a:gd name="connsiteY26" fmla="*/ 0 h 2789756"/>
                <a:gd name="connsiteX27" fmla="*/ 2686148 w 2686148"/>
                <a:gd name="connsiteY27" fmla="*/ 1476934 h 2789756"/>
                <a:gd name="connsiteX28" fmla="*/ 2107067 w 2686148"/>
                <a:gd name="connsiteY28" fmla="*/ 2304066 h 2789756"/>
                <a:gd name="connsiteX29" fmla="*/ 1225509 w 2686148"/>
                <a:gd name="connsiteY29" fmla="*/ 2789756 h 2789756"/>
                <a:gd name="connsiteX30" fmla="*/ 0 w 2686148"/>
                <a:gd name="connsiteY30" fmla="*/ 1727116 h 2789756"/>
                <a:gd name="connsiteX31" fmla="*/ 5610 w 2686148"/>
                <a:gd name="connsiteY31" fmla="*/ 1731022 h 2789756"/>
                <a:gd name="connsiteX32" fmla="*/ 41217 w 2686148"/>
                <a:gd name="connsiteY32" fmla="*/ 1750680 h 2789756"/>
                <a:gd name="connsiteX33" fmla="*/ 150264 w 2686148"/>
                <a:gd name="connsiteY33" fmla="*/ 1793705 h 2789756"/>
                <a:gd name="connsiteX34" fmla="*/ 302336 w 2686148"/>
                <a:gd name="connsiteY34" fmla="*/ 1828571 h 2789756"/>
                <a:gd name="connsiteX35" fmla="*/ 486306 w 2686148"/>
                <a:gd name="connsiteY35" fmla="*/ 1842665 h 2789756"/>
                <a:gd name="connsiteX36" fmla="*/ 784516 w 2686148"/>
                <a:gd name="connsiteY36" fmla="*/ 1803349 h 2789756"/>
                <a:gd name="connsiteX37" fmla="*/ 1018929 w 2686148"/>
                <a:gd name="connsiteY37" fmla="*/ 1688368 h 2789756"/>
                <a:gd name="connsiteX38" fmla="*/ 1171743 w 2686148"/>
                <a:gd name="connsiteY38" fmla="*/ 1501430 h 2789756"/>
                <a:gd name="connsiteX39" fmla="*/ 1226637 w 2686148"/>
                <a:gd name="connsiteY39" fmla="*/ 1246246 h 2789756"/>
                <a:gd name="connsiteX40" fmla="*/ 1196965 w 2686148"/>
                <a:gd name="connsiteY40" fmla="*/ 1085272 h 2789756"/>
                <a:gd name="connsiteX41" fmla="*/ 1111656 w 2686148"/>
                <a:gd name="connsiteY41" fmla="*/ 951003 h 2789756"/>
                <a:gd name="connsiteX42" fmla="*/ 975904 w 2686148"/>
                <a:gd name="connsiteY42" fmla="*/ 852342 h 2789756"/>
                <a:gd name="connsiteX43" fmla="*/ 794901 w 2686148"/>
                <a:gd name="connsiteY43" fmla="*/ 801157 h 2789756"/>
                <a:gd name="connsiteX44" fmla="*/ 794901 w 2686148"/>
                <a:gd name="connsiteY44" fmla="*/ 796706 h 2789756"/>
                <a:gd name="connsiteX45" fmla="*/ 944006 w 2686148"/>
                <a:gd name="connsiteY45" fmla="*/ 734393 h 2789756"/>
                <a:gd name="connsiteX46" fmla="*/ 1051569 w 2686148"/>
                <a:gd name="connsiteY46" fmla="*/ 633507 h 2789756"/>
                <a:gd name="connsiteX47" fmla="*/ 1116849 w 2686148"/>
                <a:gd name="connsiteY47" fmla="*/ 498496 h 2789756"/>
                <a:gd name="connsiteX48" fmla="*/ 1139103 w 2686148"/>
                <a:gd name="connsiteY48" fmla="*/ 335297 h 2789756"/>
                <a:gd name="connsiteX49" fmla="*/ 1101271 w 2686148"/>
                <a:gd name="connsiteY49" fmla="*/ 132781 h 2789756"/>
                <a:gd name="connsiteX50" fmla="*/ 1054536 w 2686148"/>
                <a:gd name="connsiteY50" fmla="*/ 50069 h 2789756"/>
                <a:gd name="connsiteX51" fmla="*/ 1007444 w 2686148"/>
                <a:gd name="connsiteY51" fmla="*/ 0 h 2789756"/>
                <a:gd name="connsiteX0" fmla="*/ 163419 w 2686148"/>
                <a:gd name="connsiteY0" fmla="*/ 966904 h 2789756"/>
                <a:gd name="connsiteX1" fmla="*/ 194031 w 2686148"/>
                <a:gd name="connsiteY1" fmla="*/ 971774 h 2789756"/>
                <a:gd name="connsiteX2" fmla="*/ 360197 w 2686148"/>
                <a:gd name="connsiteY2" fmla="*/ 971774 h 2789756"/>
                <a:gd name="connsiteX3" fmla="*/ 543426 w 2686148"/>
                <a:gd name="connsiteY3" fmla="*/ 992545 h 2789756"/>
                <a:gd name="connsiteX4" fmla="*/ 672502 w 2686148"/>
                <a:gd name="connsiteY4" fmla="*/ 1051148 h 2789756"/>
                <a:gd name="connsiteX5" fmla="*/ 749650 w 2686148"/>
                <a:gd name="connsiteY5" fmla="*/ 1142392 h 2789756"/>
                <a:gd name="connsiteX6" fmla="*/ 775614 w 2686148"/>
                <a:gd name="connsiteY6" fmla="*/ 1262566 h 2789756"/>
                <a:gd name="connsiteX7" fmla="*/ 754101 w 2686148"/>
                <a:gd name="connsiteY7" fmla="*/ 1373096 h 2789756"/>
                <a:gd name="connsiteX8" fmla="*/ 727025 w 2686148"/>
                <a:gd name="connsiteY8" fmla="*/ 1419089 h 2789756"/>
                <a:gd name="connsiteX9" fmla="*/ 707462 w 2686148"/>
                <a:gd name="connsiteY9" fmla="*/ 1438843 h 2789756"/>
                <a:gd name="connsiteX10" fmla="*/ 163419 w 2686148"/>
                <a:gd name="connsiteY10" fmla="*/ 966904 h 2789756"/>
                <a:gd name="connsiteX11" fmla="*/ 449215 w 2686148"/>
                <a:gd name="connsiteY11" fmla="*/ 164679 h 2789756"/>
                <a:gd name="connsiteX12" fmla="*/ 567906 w 2686148"/>
                <a:gd name="connsiteY12" fmla="*/ 183225 h 2789756"/>
                <a:gd name="connsiteX13" fmla="*/ 650247 w 2686148"/>
                <a:gd name="connsiteY13" fmla="*/ 233668 h 2789756"/>
                <a:gd name="connsiteX14" fmla="*/ 698465 w 2686148"/>
                <a:gd name="connsiteY14" fmla="*/ 309333 h 2789756"/>
                <a:gd name="connsiteX15" fmla="*/ 714785 w 2686148"/>
                <a:gd name="connsiteY15" fmla="*/ 402060 h 2789756"/>
                <a:gd name="connsiteX16" fmla="*/ 691047 w 2686148"/>
                <a:gd name="connsiteY16" fmla="*/ 518525 h 2789756"/>
                <a:gd name="connsiteX17" fmla="*/ 622058 w 2686148"/>
                <a:gd name="connsiteY17" fmla="*/ 608285 h 2789756"/>
                <a:gd name="connsiteX18" fmla="*/ 510044 w 2686148"/>
                <a:gd name="connsiteY18" fmla="*/ 665404 h 2789756"/>
                <a:gd name="connsiteX19" fmla="*/ 447542 w 2686148"/>
                <a:gd name="connsiteY19" fmla="*/ 678520 h 2789756"/>
                <a:gd name="connsiteX20" fmla="*/ 23160 w 2686148"/>
                <a:gd name="connsiteY20" fmla="*/ 310383 h 2789756"/>
                <a:gd name="connsiteX21" fmla="*/ 33799 w 2686148"/>
                <a:gd name="connsiteY21" fmla="*/ 313042 h 2789756"/>
                <a:gd name="connsiteX22" fmla="*/ 89435 w 2686148"/>
                <a:gd name="connsiteY22" fmla="*/ 289304 h 2789756"/>
                <a:gd name="connsiteX23" fmla="*/ 181420 w 2686148"/>
                <a:gd name="connsiteY23" fmla="*/ 238119 h 2789756"/>
                <a:gd name="connsiteX24" fmla="*/ 303819 w 2686148"/>
                <a:gd name="connsiteY24" fmla="*/ 187675 h 2789756"/>
                <a:gd name="connsiteX25" fmla="*/ 449215 w 2686148"/>
                <a:gd name="connsiteY25" fmla="*/ 164679 h 2789756"/>
                <a:gd name="connsiteX26" fmla="*/ 1007444 w 2686148"/>
                <a:gd name="connsiteY26" fmla="*/ 0 h 2789756"/>
                <a:gd name="connsiteX27" fmla="*/ 2686148 w 2686148"/>
                <a:gd name="connsiteY27" fmla="*/ 1476934 h 2789756"/>
                <a:gd name="connsiteX28" fmla="*/ 2107067 w 2686148"/>
                <a:gd name="connsiteY28" fmla="*/ 2304066 h 2789756"/>
                <a:gd name="connsiteX29" fmla="*/ 1225509 w 2686148"/>
                <a:gd name="connsiteY29" fmla="*/ 2789756 h 2789756"/>
                <a:gd name="connsiteX30" fmla="*/ 0 w 2686148"/>
                <a:gd name="connsiteY30" fmla="*/ 1727116 h 2789756"/>
                <a:gd name="connsiteX31" fmla="*/ 5610 w 2686148"/>
                <a:gd name="connsiteY31" fmla="*/ 1731022 h 2789756"/>
                <a:gd name="connsiteX32" fmla="*/ 41217 w 2686148"/>
                <a:gd name="connsiteY32" fmla="*/ 1750680 h 2789756"/>
                <a:gd name="connsiteX33" fmla="*/ 150264 w 2686148"/>
                <a:gd name="connsiteY33" fmla="*/ 1793705 h 2789756"/>
                <a:gd name="connsiteX34" fmla="*/ 302336 w 2686148"/>
                <a:gd name="connsiteY34" fmla="*/ 1828571 h 2789756"/>
                <a:gd name="connsiteX35" fmla="*/ 486306 w 2686148"/>
                <a:gd name="connsiteY35" fmla="*/ 1842665 h 2789756"/>
                <a:gd name="connsiteX36" fmla="*/ 784516 w 2686148"/>
                <a:gd name="connsiteY36" fmla="*/ 1803349 h 2789756"/>
                <a:gd name="connsiteX37" fmla="*/ 1018929 w 2686148"/>
                <a:gd name="connsiteY37" fmla="*/ 1688368 h 2789756"/>
                <a:gd name="connsiteX38" fmla="*/ 1171743 w 2686148"/>
                <a:gd name="connsiteY38" fmla="*/ 1501430 h 2789756"/>
                <a:gd name="connsiteX39" fmla="*/ 1226637 w 2686148"/>
                <a:gd name="connsiteY39" fmla="*/ 1246246 h 2789756"/>
                <a:gd name="connsiteX40" fmla="*/ 1196965 w 2686148"/>
                <a:gd name="connsiteY40" fmla="*/ 1085272 h 2789756"/>
                <a:gd name="connsiteX41" fmla="*/ 1111656 w 2686148"/>
                <a:gd name="connsiteY41" fmla="*/ 951003 h 2789756"/>
                <a:gd name="connsiteX42" fmla="*/ 975904 w 2686148"/>
                <a:gd name="connsiteY42" fmla="*/ 852342 h 2789756"/>
                <a:gd name="connsiteX43" fmla="*/ 794901 w 2686148"/>
                <a:gd name="connsiteY43" fmla="*/ 801157 h 2789756"/>
                <a:gd name="connsiteX44" fmla="*/ 794901 w 2686148"/>
                <a:gd name="connsiteY44" fmla="*/ 796706 h 2789756"/>
                <a:gd name="connsiteX45" fmla="*/ 944006 w 2686148"/>
                <a:gd name="connsiteY45" fmla="*/ 734393 h 2789756"/>
                <a:gd name="connsiteX46" fmla="*/ 1051569 w 2686148"/>
                <a:gd name="connsiteY46" fmla="*/ 633507 h 2789756"/>
                <a:gd name="connsiteX47" fmla="*/ 1116849 w 2686148"/>
                <a:gd name="connsiteY47" fmla="*/ 498496 h 2789756"/>
                <a:gd name="connsiteX48" fmla="*/ 1139103 w 2686148"/>
                <a:gd name="connsiteY48" fmla="*/ 335297 h 2789756"/>
                <a:gd name="connsiteX49" fmla="*/ 1101271 w 2686148"/>
                <a:gd name="connsiteY49" fmla="*/ 132781 h 2789756"/>
                <a:gd name="connsiteX50" fmla="*/ 1054536 w 2686148"/>
                <a:gd name="connsiteY50" fmla="*/ 50069 h 2789756"/>
                <a:gd name="connsiteX51" fmla="*/ 1007444 w 2686148"/>
                <a:gd name="connsiteY51" fmla="*/ 0 h 2789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686148" h="2789756">
                  <a:moveTo>
                    <a:pt x="163419" y="966904"/>
                  </a:moveTo>
                  <a:lnTo>
                    <a:pt x="194031" y="971774"/>
                  </a:lnTo>
                  <a:lnTo>
                    <a:pt x="360197" y="971774"/>
                  </a:lnTo>
                  <a:cubicBezTo>
                    <a:pt x="430423" y="971774"/>
                    <a:pt x="491499" y="978698"/>
                    <a:pt x="543426" y="992545"/>
                  </a:cubicBezTo>
                  <a:cubicBezTo>
                    <a:pt x="595353" y="1006392"/>
                    <a:pt x="638378" y="1025927"/>
                    <a:pt x="672502" y="1051148"/>
                  </a:cubicBezTo>
                  <a:cubicBezTo>
                    <a:pt x="706625" y="1076370"/>
                    <a:pt x="732341" y="1106784"/>
                    <a:pt x="749650" y="1142392"/>
                  </a:cubicBezTo>
                  <a:cubicBezTo>
                    <a:pt x="766959" y="1177999"/>
                    <a:pt x="775614" y="1218057"/>
                    <a:pt x="775614" y="1262566"/>
                  </a:cubicBezTo>
                  <a:cubicBezTo>
                    <a:pt x="775614" y="1303118"/>
                    <a:pt x="768443" y="1339962"/>
                    <a:pt x="754101" y="1373096"/>
                  </a:cubicBezTo>
                  <a:cubicBezTo>
                    <a:pt x="746930" y="1389664"/>
                    <a:pt x="737905" y="1404995"/>
                    <a:pt x="727025" y="1419089"/>
                  </a:cubicBezTo>
                  <a:lnTo>
                    <a:pt x="707462" y="1438843"/>
                  </a:lnTo>
                  <a:lnTo>
                    <a:pt x="163419" y="966904"/>
                  </a:lnTo>
                  <a:close/>
                  <a:moveTo>
                    <a:pt x="449215" y="164679"/>
                  </a:moveTo>
                  <a:cubicBezTo>
                    <a:pt x="494713" y="164679"/>
                    <a:pt x="534277" y="170861"/>
                    <a:pt x="567906" y="183225"/>
                  </a:cubicBezTo>
                  <a:cubicBezTo>
                    <a:pt x="601535" y="195588"/>
                    <a:pt x="628982" y="212403"/>
                    <a:pt x="650247" y="233668"/>
                  </a:cubicBezTo>
                  <a:cubicBezTo>
                    <a:pt x="671512" y="254933"/>
                    <a:pt x="687585" y="280155"/>
                    <a:pt x="698465" y="309333"/>
                  </a:cubicBezTo>
                  <a:cubicBezTo>
                    <a:pt x="709345" y="338511"/>
                    <a:pt x="714785" y="369420"/>
                    <a:pt x="714785" y="402060"/>
                  </a:cubicBezTo>
                  <a:cubicBezTo>
                    <a:pt x="714785" y="444591"/>
                    <a:pt x="706872" y="483412"/>
                    <a:pt x="691047" y="518525"/>
                  </a:cubicBezTo>
                  <a:cubicBezTo>
                    <a:pt x="675222" y="553638"/>
                    <a:pt x="652225" y="583557"/>
                    <a:pt x="622058" y="608285"/>
                  </a:cubicBezTo>
                  <a:cubicBezTo>
                    <a:pt x="591891" y="633012"/>
                    <a:pt x="554553" y="652052"/>
                    <a:pt x="510044" y="665404"/>
                  </a:cubicBezTo>
                  <a:lnTo>
                    <a:pt x="447542" y="678520"/>
                  </a:lnTo>
                  <a:lnTo>
                    <a:pt x="23160" y="310383"/>
                  </a:lnTo>
                  <a:lnTo>
                    <a:pt x="33799" y="313042"/>
                  </a:lnTo>
                  <a:cubicBezTo>
                    <a:pt x="45668" y="313042"/>
                    <a:pt x="64213" y="305130"/>
                    <a:pt x="89435" y="289304"/>
                  </a:cubicBezTo>
                  <a:cubicBezTo>
                    <a:pt x="114657" y="273479"/>
                    <a:pt x="145318" y="256417"/>
                    <a:pt x="181420" y="238119"/>
                  </a:cubicBezTo>
                  <a:cubicBezTo>
                    <a:pt x="217522" y="219821"/>
                    <a:pt x="258321" y="203006"/>
                    <a:pt x="303819" y="187675"/>
                  </a:cubicBezTo>
                  <a:cubicBezTo>
                    <a:pt x="349317" y="172345"/>
                    <a:pt x="397783" y="164679"/>
                    <a:pt x="449215" y="164679"/>
                  </a:cubicBezTo>
                  <a:close/>
                  <a:moveTo>
                    <a:pt x="1007444" y="0"/>
                  </a:moveTo>
                  <a:lnTo>
                    <a:pt x="2686148" y="1476934"/>
                  </a:lnTo>
                  <a:cubicBezTo>
                    <a:pt x="2511799" y="1902086"/>
                    <a:pt x="2300094" y="2028355"/>
                    <a:pt x="2107067" y="2304066"/>
                  </a:cubicBezTo>
                  <a:cubicBezTo>
                    <a:pt x="1869254" y="2559372"/>
                    <a:pt x="1668806" y="2665213"/>
                    <a:pt x="1225509" y="2789756"/>
                  </a:cubicBezTo>
                  <a:lnTo>
                    <a:pt x="0" y="1727116"/>
                  </a:lnTo>
                  <a:lnTo>
                    <a:pt x="5610" y="1731022"/>
                  </a:lnTo>
                  <a:cubicBezTo>
                    <a:pt x="15006" y="1736709"/>
                    <a:pt x="26875" y="1743262"/>
                    <a:pt x="41217" y="1750680"/>
                  </a:cubicBezTo>
                  <a:cubicBezTo>
                    <a:pt x="69900" y="1765516"/>
                    <a:pt x="106249" y="1779858"/>
                    <a:pt x="150264" y="1793705"/>
                  </a:cubicBezTo>
                  <a:cubicBezTo>
                    <a:pt x="194278" y="1807553"/>
                    <a:pt x="244969" y="1819174"/>
                    <a:pt x="302336" y="1828571"/>
                  </a:cubicBezTo>
                  <a:cubicBezTo>
                    <a:pt x="359703" y="1837967"/>
                    <a:pt x="421026" y="1842665"/>
                    <a:pt x="486306" y="1842665"/>
                  </a:cubicBezTo>
                  <a:cubicBezTo>
                    <a:pt x="594116" y="1842665"/>
                    <a:pt x="693520" y="1829560"/>
                    <a:pt x="784516" y="1803349"/>
                  </a:cubicBezTo>
                  <a:cubicBezTo>
                    <a:pt x="875512" y="1777138"/>
                    <a:pt x="953650" y="1738811"/>
                    <a:pt x="1018929" y="1688368"/>
                  </a:cubicBezTo>
                  <a:cubicBezTo>
                    <a:pt x="1084209" y="1637924"/>
                    <a:pt x="1135147" y="1575612"/>
                    <a:pt x="1171743" y="1501430"/>
                  </a:cubicBezTo>
                  <a:cubicBezTo>
                    <a:pt x="1208339" y="1427249"/>
                    <a:pt x="1226637" y="1342187"/>
                    <a:pt x="1226637" y="1246246"/>
                  </a:cubicBezTo>
                  <a:cubicBezTo>
                    <a:pt x="1226637" y="1188879"/>
                    <a:pt x="1216747" y="1135221"/>
                    <a:pt x="1196965" y="1085272"/>
                  </a:cubicBezTo>
                  <a:cubicBezTo>
                    <a:pt x="1177183" y="1035323"/>
                    <a:pt x="1148747" y="990567"/>
                    <a:pt x="1111656" y="951003"/>
                  </a:cubicBezTo>
                  <a:cubicBezTo>
                    <a:pt x="1074565" y="911440"/>
                    <a:pt x="1029315" y="878553"/>
                    <a:pt x="975904" y="852342"/>
                  </a:cubicBezTo>
                  <a:cubicBezTo>
                    <a:pt x="922493" y="826131"/>
                    <a:pt x="862159" y="809069"/>
                    <a:pt x="794901" y="801157"/>
                  </a:cubicBezTo>
                  <a:lnTo>
                    <a:pt x="794901" y="796706"/>
                  </a:lnTo>
                  <a:cubicBezTo>
                    <a:pt x="851279" y="782859"/>
                    <a:pt x="900981" y="762088"/>
                    <a:pt x="944006" y="734393"/>
                  </a:cubicBezTo>
                  <a:cubicBezTo>
                    <a:pt x="987031" y="706699"/>
                    <a:pt x="1022886" y="673070"/>
                    <a:pt x="1051569" y="633507"/>
                  </a:cubicBezTo>
                  <a:cubicBezTo>
                    <a:pt x="1080253" y="593943"/>
                    <a:pt x="1102013" y="548939"/>
                    <a:pt x="1116849" y="498496"/>
                  </a:cubicBezTo>
                  <a:cubicBezTo>
                    <a:pt x="1131685" y="448053"/>
                    <a:pt x="1139103" y="393653"/>
                    <a:pt x="1139103" y="335297"/>
                  </a:cubicBezTo>
                  <a:cubicBezTo>
                    <a:pt x="1139103" y="260126"/>
                    <a:pt x="1126492" y="192621"/>
                    <a:pt x="1101271" y="132781"/>
                  </a:cubicBezTo>
                  <a:cubicBezTo>
                    <a:pt x="1088660" y="102861"/>
                    <a:pt x="1073082" y="75290"/>
                    <a:pt x="1054536" y="50069"/>
                  </a:cubicBezTo>
                  <a:lnTo>
                    <a:pt x="1007444" y="0"/>
                  </a:lnTo>
                  <a:close/>
                </a:path>
              </a:pathLst>
            </a:cu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82" name="Freeform 34"/>
            <p:cNvSpPr/>
            <p:nvPr/>
          </p:nvSpPr>
          <p:spPr>
            <a:xfrm>
              <a:off x="2244624" y="4244929"/>
              <a:ext cx="1283340" cy="1988065"/>
            </a:xfrm>
            <a:custGeom>
              <a:avLst/>
              <a:gdLst/>
              <a:ahLst/>
              <a:cxnLst/>
              <a:rect l="l" t="t" r="r" b="b"/>
              <a:pathLst>
                <a:path w="1283340" h="1988065">
                  <a:moveTo>
                    <a:pt x="618674" y="0"/>
                  </a:moveTo>
                  <a:cubicBezTo>
                    <a:pt x="711648" y="0"/>
                    <a:pt x="793990" y="10880"/>
                    <a:pt x="865699" y="32640"/>
                  </a:cubicBezTo>
                  <a:cubicBezTo>
                    <a:pt x="937407" y="54400"/>
                    <a:pt x="997742" y="85804"/>
                    <a:pt x="1046701" y="126851"/>
                  </a:cubicBezTo>
                  <a:cubicBezTo>
                    <a:pt x="1095661" y="167898"/>
                    <a:pt x="1132752" y="218341"/>
                    <a:pt x="1157974" y="278181"/>
                  </a:cubicBezTo>
                  <a:cubicBezTo>
                    <a:pt x="1183195" y="338021"/>
                    <a:pt x="1195806" y="405526"/>
                    <a:pt x="1195806" y="480697"/>
                  </a:cubicBezTo>
                  <a:cubicBezTo>
                    <a:pt x="1195806" y="539053"/>
                    <a:pt x="1188388" y="593453"/>
                    <a:pt x="1173552" y="643896"/>
                  </a:cubicBezTo>
                  <a:cubicBezTo>
                    <a:pt x="1158716" y="694339"/>
                    <a:pt x="1136956" y="739343"/>
                    <a:pt x="1108272" y="778907"/>
                  </a:cubicBezTo>
                  <a:cubicBezTo>
                    <a:pt x="1079589" y="818470"/>
                    <a:pt x="1043734" y="852099"/>
                    <a:pt x="1000709" y="879793"/>
                  </a:cubicBezTo>
                  <a:cubicBezTo>
                    <a:pt x="957684" y="907488"/>
                    <a:pt x="907982" y="928259"/>
                    <a:pt x="851604" y="942106"/>
                  </a:cubicBezTo>
                  <a:lnTo>
                    <a:pt x="851604" y="946557"/>
                  </a:lnTo>
                  <a:cubicBezTo>
                    <a:pt x="918862" y="954469"/>
                    <a:pt x="979196" y="971531"/>
                    <a:pt x="1032607" y="997742"/>
                  </a:cubicBezTo>
                  <a:cubicBezTo>
                    <a:pt x="1086018" y="1023953"/>
                    <a:pt x="1131268" y="1056840"/>
                    <a:pt x="1168359" y="1096403"/>
                  </a:cubicBezTo>
                  <a:cubicBezTo>
                    <a:pt x="1205450" y="1135967"/>
                    <a:pt x="1233886" y="1180723"/>
                    <a:pt x="1253668" y="1230672"/>
                  </a:cubicBezTo>
                  <a:cubicBezTo>
                    <a:pt x="1273450" y="1280621"/>
                    <a:pt x="1283340" y="1334279"/>
                    <a:pt x="1283340" y="1391646"/>
                  </a:cubicBezTo>
                  <a:cubicBezTo>
                    <a:pt x="1283340" y="1487587"/>
                    <a:pt x="1265042" y="1572649"/>
                    <a:pt x="1228446" y="1646830"/>
                  </a:cubicBezTo>
                  <a:cubicBezTo>
                    <a:pt x="1191850" y="1721012"/>
                    <a:pt x="1140912" y="1783324"/>
                    <a:pt x="1075632" y="1833768"/>
                  </a:cubicBezTo>
                  <a:cubicBezTo>
                    <a:pt x="1010353" y="1884211"/>
                    <a:pt x="932215" y="1922538"/>
                    <a:pt x="841219" y="1948749"/>
                  </a:cubicBezTo>
                  <a:cubicBezTo>
                    <a:pt x="750223" y="1974960"/>
                    <a:pt x="650819" y="1988065"/>
                    <a:pt x="543009" y="1988065"/>
                  </a:cubicBezTo>
                  <a:cubicBezTo>
                    <a:pt x="477729" y="1988065"/>
                    <a:pt x="416406" y="1983367"/>
                    <a:pt x="359039" y="1973971"/>
                  </a:cubicBezTo>
                  <a:cubicBezTo>
                    <a:pt x="301672" y="1964574"/>
                    <a:pt x="250981" y="1952953"/>
                    <a:pt x="206967" y="1939105"/>
                  </a:cubicBezTo>
                  <a:cubicBezTo>
                    <a:pt x="162952" y="1925258"/>
                    <a:pt x="126603" y="1910916"/>
                    <a:pt x="97920" y="1896080"/>
                  </a:cubicBezTo>
                  <a:cubicBezTo>
                    <a:pt x="69236" y="1881244"/>
                    <a:pt x="50444" y="1869869"/>
                    <a:pt x="41542" y="1861957"/>
                  </a:cubicBezTo>
                  <a:cubicBezTo>
                    <a:pt x="32640" y="1854044"/>
                    <a:pt x="25964" y="1845142"/>
                    <a:pt x="21513" y="1835251"/>
                  </a:cubicBezTo>
                  <a:cubicBezTo>
                    <a:pt x="17062" y="1825360"/>
                    <a:pt x="13106" y="1813739"/>
                    <a:pt x="9644" y="1800386"/>
                  </a:cubicBezTo>
                  <a:cubicBezTo>
                    <a:pt x="6182" y="1787033"/>
                    <a:pt x="3709" y="1770219"/>
                    <a:pt x="2226" y="1749943"/>
                  </a:cubicBezTo>
                  <a:cubicBezTo>
                    <a:pt x="742" y="1729666"/>
                    <a:pt x="0" y="1705186"/>
                    <a:pt x="0" y="1676503"/>
                  </a:cubicBezTo>
                  <a:cubicBezTo>
                    <a:pt x="0" y="1629027"/>
                    <a:pt x="3957" y="1596139"/>
                    <a:pt x="11869" y="1577841"/>
                  </a:cubicBezTo>
                  <a:cubicBezTo>
                    <a:pt x="19782" y="1559543"/>
                    <a:pt x="31651" y="1550394"/>
                    <a:pt x="47476" y="1550394"/>
                  </a:cubicBezTo>
                  <a:cubicBezTo>
                    <a:pt x="57367" y="1550394"/>
                    <a:pt x="74429" y="1557071"/>
                    <a:pt x="98662" y="1570423"/>
                  </a:cubicBezTo>
                  <a:cubicBezTo>
                    <a:pt x="122894" y="1583776"/>
                    <a:pt x="153803" y="1598118"/>
                    <a:pt x="191389" y="1613449"/>
                  </a:cubicBezTo>
                  <a:cubicBezTo>
                    <a:pt x="228974" y="1628779"/>
                    <a:pt x="272988" y="1643121"/>
                    <a:pt x="323432" y="1656474"/>
                  </a:cubicBezTo>
                  <a:cubicBezTo>
                    <a:pt x="373875" y="1669827"/>
                    <a:pt x="431242" y="1676503"/>
                    <a:pt x="495533" y="1676503"/>
                  </a:cubicBezTo>
                  <a:cubicBezTo>
                    <a:pt x="549933" y="1676503"/>
                    <a:pt x="597903" y="1670074"/>
                    <a:pt x="639445" y="1657216"/>
                  </a:cubicBezTo>
                  <a:cubicBezTo>
                    <a:pt x="680987" y="1644357"/>
                    <a:pt x="716346" y="1626307"/>
                    <a:pt x="745525" y="1603063"/>
                  </a:cubicBezTo>
                  <a:cubicBezTo>
                    <a:pt x="774703" y="1579820"/>
                    <a:pt x="796462" y="1551631"/>
                    <a:pt x="810804" y="1518496"/>
                  </a:cubicBezTo>
                  <a:cubicBezTo>
                    <a:pt x="825146" y="1485362"/>
                    <a:pt x="832317" y="1448518"/>
                    <a:pt x="832317" y="1407966"/>
                  </a:cubicBezTo>
                  <a:cubicBezTo>
                    <a:pt x="832317" y="1363457"/>
                    <a:pt x="823662" y="1323399"/>
                    <a:pt x="806353" y="1287792"/>
                  </a:cubicBezTo>
                  <a:cubicBezTo>
                    <a:pt x="789044" y="1252184"/>
                    <a:pt x="763328" y="1221770"/>
                    <a:pt x="729205" y="1196548"/>
                  </a:cubicBezTo>
                  <a:cubicBezTo>
                    <a:pt x="695081" y="1171327"/>
                    <a:pt x="652056" y="1151792"/>
                    <a:pt x="600129" y="1137945"/>
                  </a:cubicBezTo>
                  <a:cubicBezTo>
                    <a:pt x="548202" y="1124098"/>
                    <a:pt x="487126" y="1117174"/>
                    <a:pt x="416900" y="1117174"/>
                  </a:cubicBezTo>
                  <a:lnTo>
                    <a:pt x="250734" y="1117174"/>
                  </a:lnTo>
                  <a:cubicBezTo>
                    <a:pt x="237876" y="1117174"/>
                    <a:pt x="226996" y="1115443"/>
                    <a:pt x="218094" y="1111981"/>
                  </a:cubicBezTo>
                  <a:cubicBezTo>
                    <a:pt x="209192" y="1108520"/>
                    <a:pt x="201774" y="1101349"/>
                    <a:pt x="195839" y="1090469"/>
                  </a:cubicBezTo>
                  <a:cubicBezTo>
                    <a:pt x="189905" y="1079589"/>
                    <a:pt x="185701" y="1064505"/>
                    <a:pt x="183229" y="1045218"/>
                  </a:cubicBezTo>
                  <a:cubicBezTo>
                    <a:pt x="180756" y="1025931"/>
                    <a:pt x="179519" y="1000957"/>
                    <a:pt x="179519" y="970295"/>
                  </a:cubicBezTo>
                  <a:cubicBezTo>
                    <a:pt x="179519" y="941611"/>
                    <a:pt x="180756" y="918120"/>
                    <a:pt x="183229" y="899822"/>
                  </a:cubicBezTo>
                  <a:cubicBezTo>
                    <a:pt x="185701" y="881524"/>
                    <a:pt x="189658" y="867430"/>
                    <a:pt x="195098" y="857539"/>
                  </a:cubicBezTo>
                  <a:cubicBezTo>
                    <a:pt x="200538" y="847648"/>
                    <a:pt x="207461" y="840724"/>
                    <a:pt x="215868" y="836768"/>
                  </a:cubicBezTo>
                  <a:cubicBezTo>
                    <a:pt x="224276" y="832812"/>
                    <a:pt x="234414" y="830833"/>
                    <a:pt x="246283" y="830833"/>
                  </a:cubicBezTo>
                  <a:lnTo>
                    <a:pt x="413933" y="830833"/>
                  </a:lnTo>
                  <a:cubicBezTo>
                    <a:pt x="471300" y="830833"/>
                    <a:pt x="522238" y="824157"/>
                    <a:pt x="566747" y="810804"/>
                  </a:cubicBezTo>
                  <a:cubicBezTo>
                    <a:pt x="611256" y="797452"/>
                    <a:pt x="648594" y="778412"/>
                    <a:pt x="678761" y="753685"/>
                  </a:cubicBezTo>
                  <a:cubicBezTo>
                    <a:pt x="708928" y="728957"/>
                    <a:pt x="731925" y="699038"/>
                    <a:pt x="747750" y="663925"/>
                  </a:cubicBezTo>
                  <a:cubicBezTo>
                    <a:pt x="763575" y="628812"/>
                    <a:pt x="771488" y="589991"/>
                    <a:pt x="771488" y="547460"/>
                  </a:cubicBezTo>
                  <a:cubicBezTo>
                    <a:pt x="771488" y="514820"/>
                    <a:pt x="766048" y="483911"/>
                    <a:pt x="755168" y="454733"/>
                  </a:cubicBezTo>
                  <a:cubicBezTo>
                    <a:pt x="744288" y="425555"/>
                    <a:pt x="728215" y="400333"/>
                    <a:pt x="706950" y="379068"/>
                  </a:cubicBezTo>
                  <a:cubicBezTo>
                    <a:pt x="685685" y="357803"/>
                    <a:pt x="658238" y="340988"/>
                    <a:pt x="624609" y="328625"/>
                  </a:cubicBezTo>
                  <a:cubicBezTo>
                    <a:pt x="590980" y="316261"/>
                    <a:pt x="551416" y="310079"/>
                    <a:pt x="505918" y="310079"/>
                  </a:cubicBezTo>
                  <a:cubicBezTo>
                    <a:pt x="454486" y="310079"/>
                    <a:pt x="406020" y="317745"/>
                    <a:pt x="360522" y="333075"/>
                  </a:cubicBezTo>
                  <a:cubicBezTo>
                    <a:pt x="315024" y="348406"/>
                    <a:pt x="274225" y="365221"/>
                    <a:pt x="238123" y="383519"/>
                  </a:cubicBezTo>
                  <a:cubicBezTo>
                    <a:pt x="202021" y="401817"/>
                    <a:pt x="171360" y="418879"/>
                    <a:pt x="146138" y="434704"/>
                  </a:cubicBezTo>
                  <a:cubicBezTo>
                    <a:pt x="120916" y="450530"/>
                    <a:pt x="102371" y="458442"/>
                    <a:pt x="90502" y="458442"/>
                  </a:cubicBezTo>
                  <a:cubicBezTo>
                    <a:pt x="82589" y="458442"/>
                    <a:pt x="75665" y="456711"/>
                    <a:pt x="69731" y="453250"/>
                  </a:cubicBezTo>
                  <a:cubicBezTo>
                    <a:pt x="63796" y="449788"/>
                    <a:pt x="58851" y="443111"/>
                    <a:pt x="54895" y="433221"/>
                  </a:cubicBezTo>
                  <a:cubicBezTo>
                    <a:pt x="50938" y="423330"/>
                    <a:pt x="47971" y="408988"/>
                    <a:pt x="45993" y="390195"/>
                  </a:cubicBezTo>
                  <a:cubicBezTo>
                    <a:pt x="44015" y="371403"/>
                    <a:pt x="43026" y="347170"/>
                    <a:pt x="43026" y="317497"/>
                  </a:cubicBezTo>
                  <a:cubicBezTo>
                    <a:pt x="43026" y="292770"/>
                    <a:pt x="43520" y="272247"/>
                    <a:pt x="44509" y="255927"/>
                  </a:cubicBezTo>
                  <a:cubicBezTo>
                    <a:pt x="45498" y="239607"/>
                    <a:pt x="47476" y="226007"/>
                    <a:pt x="50444" y="215127"/>
                  </a:cubicBezTo>
                  <a:cubicBezTo>
                    <a:pt x="53411" y="204247"/>
                    <a:pt x="57120" y="194851"/>
                    <a:pt x="61571" y="186938"/>
                  </a:cubicBezTo>
                  <a:cubicBezTo>
                    <a:pt x="66022" y="179025"/>
                    <a:pt x="73193" y="170371"/>
                    <a:pt x="83084" y="160974"/>
                  </a:cubicBezTo>
                  <a:cubicBezTo>
                    <a:pt x="92974" y="151578"/>
                    <a:pt x="113251" y="137483"/>
                    <a:pt x="143912" y="118691"/>
                  </a:cubicBezTo>
                  <a:cubicBezTo>
                    <a:pt x="174574" y="99898"/>
                    <a:pt x="213148" y="81600"/>
                    <a:pt x="259636" y="63797"/>
                  </a:cubicBezTo>
                  <a:cubicBezTo>
                    <a:pt x="306123" y="45993"/>
                    <a:pt x="359781" y="30910"/>
                    <a:pt x="420609" y="18546"/>
                  </a:cubicBezTo>
                  <a:cubicBezTo>
                    <a:pt x="481438" y="6182"/>
                    <a:pt x="547460" y="0"/>
                    <a:pt x="6186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83" name="Group 82"/>
          <p:cNvGrpSpPr>
            <a:grpSpLocks noChangeAspect="1"/>
          </p:cNvGrpSpPr>
          <p:nvPr/>
        </p:nvGrpSpPr>
        <p:grpSpPr>
          <a:xfrm>
            <a:off x="4483160" y="4113370"/>
            <a:ext cx="361292" cy="366179"/>
            <a:chOff x="2171931" y="775732"/>
            <a:chExt cx="2834230" cy="2872569"/>
          </a:xfrm>
        </p:grpSpPr>
        <p:sp>
          <p:nvSpPr>
            <p:cNvPr id="85" name="Freeform 30"/>
            <p:cNvSpPr/>
            <p:nvPr/>
          </p:nvSpPr>
          <p:spPr>
            <a:xfrm>
              <a:off x="2171931" y="775732"/>
              <a:ext cx="1424285" cy="1937622"/>
            </a:xfrm>
            <a:custGeom>
              <a:avLst/>
              <a:gdLst/>
              <a:ahLst/>
              <a:cxnLst/>
              <a:rect l="l" t="t" r="r" b="b"/>
              <a:pathLst>
                <a:path w="1424285" h="1937622">
                  <a:moveTo>
                    <a:pt x="919851" y="0"/>
                  </a:moveTo>
                  <a:cubicBezTo>
                    <a:pt x="970295" y="0"/>
                    <a:pt x="1013320" y="1236"/>
                    <a:pt x="1048927" y="3709"/>
                  </a:cubicBezTo>
                  <a:cubicBezTo>
                    <a:pt x="1084534" y="6182"/>
                    <a:pt x="1112970" y="10138"/>
                    <a:pt x="1134236" y="15578"/>
                  </a:cubicBezTo>
                  <a:cubicBezTo>
                    <a:pt x="1155501" y="21018"/>
                    <a:pt x="1171079" y="27694"/>
                    <a:pt x="1180970" y="35607"/>
                  </a:cubicBezTo>
                  <a:cubicBezTo>
                    <a:pt x="1190861" y="43520"/>
                    <a:pt x="1195806" y="52916"/>
                    <a:pt x="1195806" y="63796"/>
                  </a:cubicBezTo>
                  <a:lnTo>
                    <a:pt x="1195806" y="1219544"/>
                  </a:lnTo>
                  <a:lnTo>
                    <a:pt x="1366424" y="1219544"/>
                  </a:lnTo>
                  <a:cubicBezTo>
                    <a:pt x="1382249" y="1219544"/>
                    <a:pt x="1395849" y="1231661"/>
                    <a:pt x="1407224" y="1255893"/>
                  </a:cubicBezTo>
                  <a:cubicBezTo>
                    <a:pt x="1418598" y="1280126"/>
                    <a:pt x="1424285" y="1320431"/>
                    <a:pt x="1424285" y="1376809"/>
                  </a:cubicBezTo>
                  <a:cubicBezTo>
                    <a:pt x="1424285" y="1427253"/>
                    <a:pt x="1419093" y="1465580"/>
                    <a:pt x="1408707" y="1491791"/>
                  </a:cubicBezTo>
                  <a:cubicBezTo>
                    <a:pt x="1398322" y="1518001"/>
                    <a:pt x="1384227" y="1531107"/>
                    <a:pt x="1366424" y="1531107"/>
                  </a:cubicBezTo>
                  <a:lnTo>
                    <a:pt x="1195806" y="1531107"/>
                  </a:lnTo>
                  <a:lnTo>
                    <a:pt x="1195806" y="1878276"/>
                  </a:lnTo>
                  <a:cubicBezTo>
                    <a:pt x="1195806" y="1888167"/>
                    <a:pt x="1192839" y="1896822"/>
                    <a:pt x="1186905" y="1904240"/>
                  </a:cubicBezTo>
                  <a:cubicBezTo>
                    <a:pt x="1180970" y="1911658"/>
                    <a:pt x="1170585" y="1917840"/>
                    <a:pt x="1155748" y="1922785"/>
                  </a:cubicBezTo>
                  <a:cubicBezTo>
                    <a:pt x="1140912" y="1927731"/>
                    <a:pt x="1121625" y="1931440"/>
                    <a:pt x="1097887" y="1933912"/>
                  </a:cubicBezTo>
                  <a:cubicBezTo>
                    <a:pt x="1074149" y="1936385"/>
                    <a:pt x="1043487" y="1937622"/>
                    <a:pt x="1005902" y="1937622"/>
                  </a:cubicBezTo>
                  <a:cubicBezTo>
                    <a:pt x="970295" y="1937622"/>
                    <a:pt x="940375" y="1936385"/>
                    <a:pt x="916142" y="1933912"/>
                  </a:cubicBezTo>
                  <a:cubicBezTo>
                    <a:pt x="891910" y="1931440"/>
                    <a:pt x="872622" y="1927731"/>
                    <a:pt x="858281" y="1922785"/>
                  </a:cubicBezTo>
                  <a:cubicBezTo>
                    <a:pt x="843939" y="1917840"/>
                    <a:pt x="834048" y="1911658"/>
                    <a:pt x="828608" y="1904240"/>
                  </a:cubicBezTo>
                  <a:cubicBezTo>
                    <a:pt x="823168" y="1896822"/>
                    <a:pt x="820448" y="1888167"/>
                    <a:pt x="820448" y="1878276"/>
                  </a:cubicBezTo>
                  <a:lnTo>
                    <a:pt x="820448" y="1531107"/>
                  </a:lnTo>
                  <a:lnTo>
                    <a:pt x="86051" y="1531107"/>
                  </a:lnTo>
                  <a:cubicBezTo>
                    <a:pt x="72204" y="1531107"/>
                    <a:pt x="59840" y="1529376"/>
                    <a:pt x="48960" y="1525914"/>
                  </a:cubicBezTo>
                  <a:cubicBezTo>
                    <a:pt x="38080" y="1522452"/>
                    <a:pt x="28931" y="1514540"/>
                    <a:pt x="21513" y="1502176"/>
                  </a:cubicBezTo>
                  <a:cubicBezTo>
                    <a:pt x="14095" y="1489812"/>
                    <a:pt x="8655" y="1472009"/>
                    <a:pt x="5193" y="1448765"/>
                  </a:cubicBezTo>
                  <a:cubicBezTo>
                    <a:pt x="1731" y="1425522"/>
                    <a:pt x="0" y="1394613"/>
                    <a:pt x="0" y="1356038"/>
                  </a:cubicBezTo>
                  <a:cubicBezTo>
                    <a:pt x="0" y="1324387"/>
                    <a:pt x="742" y="1296940"/>
                    <a:pt x="2226" y="1273697"/>
                  </a:cubicBezTo>
                  <a:cubicBezTo>
                    <a:pt x="3709" y="1250453"/>
                    <a:pt x="6182" y="1229435"/>
                    <a:pt x="9644" y="1210642"/>
                  </a:cubicBezTo>
                  <a:cubicBezTo>
                    <a:pt x="13106" y="1191850"/>
                    <a:pt x="18051" y="1174046"/>
                    <a:pt x="24480" y="1157232"/>
                  </a:cubicBezTo>
                  <a:cubicBezTo>
                    <a:pt x="30909" y="1140417"/>
                    <a:pt x="39069" y="1122614"/>
                    <a:pt x="48960" y="1103821"/>
                  </a:cubicBezTo>
                  <a:lnTo>
                    <a:pt x="645380" y="51927"/>
                  </a:lnTo>
                  <a:cubicBezTo>
                    <a:pt x="650325" y="43025"/>
                    <a:pt x="658732" y="35360"/>
                    <a:pt x="670601" y="28931"/>
                  </a:cubicBezTo>
                  <a:cubicBezTo>
                    <a:pt x="682470" y="22502"/>
                    <a:pt x="699038" y="17062"/>
                    <a:pt x="720303" y="12611"/>
                  </a:cubicBezTo>
                  <a:cubicBezTo>
                    <a:pt x="741568" y="8160"/>
                    <a:pt x="768521" y="4946"/>
                    <a:pt x="801161" y="2967"/>
                  </a:cubicBezTo>
                  <a:cubicBezTo>
                    <a:pt x="833801" y="989"/>
                    <a:pt x="873364" y="0"/>
                    <a:pt x="919851" y="0"/>
                  </a:cubicBezTo>
                  <a:close/>
                  <a:moveTo>
                    <a:pt x="817481" y="336784"/>
                  </a:moveTo>
                  <a:lnTo>
                    <a:pt x="311563" y="1219544"/>
                  </a:lnTo>
                  <a:lnTo>
                    <a:pt x="820448" y="1219544"/>
                  </a:lnTo>
                  <a:lnTo>
                    <a:pt x="820448" y="336784"/>
                  </a:lnTo>
                  <a:lnTo>
                    <a:pt x="817481" y="33678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6" name="Freeform 31"/>
            <p:cNvSpPr/>
            <p:nvPr/>
          </p:nvSpPr>
          <p:spPr>
            <a:xfrm>
              <a:off x="2222757" y="818760"/>
              <a:ext cx="2783404" cy="2829541"/>
            </a:xfrm>
            <a:custGeom>
              <a:avLst/>
              <a:gdLst>
                <a:gd name="connsiteX0" fmla="*/ 766655 w 2185638"/>
                <a:gd name="connsiteY0" fmla="*/ 293752 h 2381212"/>
                <a:gd name="connsiteX1" fmla="*/ 769622 w 2185638"/>
                <a:gd name="connsiteY1" fmla="*/ 293752 h 2381212"/>
                <a:gd name="connsiteX2" fmla="*/ 769622 w 2185638"/>
                <a:gd name="connsiteY2" fmla="*/ 1176512 h 2381212"/>
                <a:gd name="connsiteX3" fmla="*/ 260737 w 2185638"/>
                <a:gd name="connsiteY3" fmla="*/ 1176512 h 2381212"/>
                <a:gd name="connsiteX4" fmla="*/ 1134051 w 2185638"/>
                <a:gd name="connsiteY4" fmla="*/ 0 h 2381212"/>
                <a:gd name="connsiteX5" fmla="*/ 2185638 w 2185638"/>
                <a:gd name="connsiteY5" fmla="*/ 912217 h 2381212"/>
                <a:gd name="connsiteX6" fmla="*/ 2185638 w 2185638"/>
                <a:gd name="connsiteY6" fmla="*/ 2381212 h 2381212"/>
                <a:gd name="connsiteX7" fmla="*/ 1035278 w 2185638"/>
                <a:gd name="connsiteY7" fmla="*/ 2381212 h 2381212"/>
                <a:gd name="connsiteX8" fmla="*/ 0 w 2185638"/>
                <a:gd name="connsiteY8" fmla="*/ 1483143 h 2381212"/>
                <a:gd name="connsiteX9" fmla="*/ 35224 w 2185638"/>
                <a:gd name="connsiteY9" fmla="*/ 1488075 h 2381212"/>
                <a:gd name="connsiteX10" fmla="*/ 769621 w 2185638"/>
                <a:gd name="connsiteY10" fmla="*/ 1488075 h 2381212"/>
                <a:gd name="connsiteX11" fmla="*/ 769621 w 2185638"/>
                <a:gd name="connsiteY11" fmla="*/ 1835244 h 2381212"/>
                <a:gd name="connsiteX12" fmla="*/ 777781 w 2185638"/>
                <a:gd name="connsiteY12" fmla="*/ 1861208 h 2381212"/>
                <a:gd name="connsiteX13" fmla="*/ 807454 w 2185638"/>
                <a:gd name="connsiteY13" fmla="*/ 1879753 h 2381212"/>
                <a:gd name="connsiteX14" fmla="*/ 865315 w 2185638"/>
                <a:gd name="connsiteY14" fmla="*/ 1890880 h 2381212"/>
                <a:gd name="connsiteX15" fmla="*/ 955075 w 2185638"/>
                <a:gd name="connsiteY15" fmla="*/ 1894590 h 2381212"/>
                <a:gd name="connsiteX16" fmla="*/ 1047060 w 2185638"/>
                <a:gd name="connsiteY16" fmla="*/ 1890880 h 2381212"/>
                <a:gd name="connsiteX17" fmla="*/ 1104921 w 2185638"/>
                <a:gd name="connsiteY17" fmla="*/ 1879753 h 2381212"/>
                <a:gd name="connsiteX18" fmla="*/ 1136078 w 2185638"/>
                <a:gd name="connsiteY18" fmla="*/ 1861208 h 2381212"/>
                <a:gd name="connsiteX19" fmla="*/ 1144979 w 2185638"/>
                <a:gd name="connsiteY19" fmla="*/ 1835244 h 2381212"/>
                <a:gd name="connsiteX20" fmla="*/ 1144979 w 2185638"/>
                <a:gd name="connsiteY20" fmla="*/ 1488075 h 2381212"/>
                <a:gd name="connsiteX21" fmla="*/ 1315597 w 2185638"/>
                <a:gd name="connsiteY21" fmla="*/ 1488075 h 2381212"/>
                <a:gd name="connsiteX22" fmla="*/ 1357880 w 2185638"/>
                <a:gd name="connsiteY22" fmla="*/ 1448759 h 2381212"/>
                <a:gd name="connsiteX23" fmla="*/ 1373458 w 2185638"/>
                <a:gd name="connsiteY23" fmla="*/ 1333777 h 2381212"/>
                <a:gd name="connsiteX24" fmla="*/ 1356397 w 2185638"/>
                <a:gd name="connsiteY24" fmla="*/ 1212861 h 2381212"/>
                <a:gd name="connsiteX25" fmla="*/ 1315597 w 2185638"/>
                <a:gd name="connsiteY25" fmla="*/ 1176512 h 2381212"/>
                <a:gd name="connsiteX26" fmla="*/ 1144979 w 2185638"/>
                <a:gd name="connsiteY26" fmla="*/ 1176512 h 2381212"/>
                <a:gd name="connsiteX27" fmla="*/ 1144979 w 2185638"/>
                <a:gd name="connsiteY27" fmla="*/ 20764 h 2381212"/>
                <a:gd name="connsiteX0" fmla="*/ 766655 w 2185638"/>
                <a:gd name="connsiteY0" fmla="*/ 293752 h 2829537"/>
                <a:gd name="connsiteX1" fmla="*/ 769622 w 2185638"/>
                <a:gd name="connsiteY1" fmla="*/ 293752 h 2829537"/>
                <a:gd name="connsiteX2" fmla="*/ 769622 w 2185638"/>
                <a:gd name="connsiteY2" fmla="*/ 1176512 h 2829537"/>
                <a:gd name="connsiteX3" fmla="*/ 260737 w 2185638"/>
                <a:gd name="connsiteY3" fmla="*/ 1176512 h 2829537"/>
                <a:gd name="connsiteX4" fmla="*/ 766655 w 2185638"/>
                <a:gd name="connsiteY4" fmla="*/ 293752 h 2829537"/>
                <a:gd name="connsiteX5" fmla="*/ 1134051 w 2185638"/>
                <a:gd name="connsiteY5" fmla="*/ 0 h 2829537"/>
                <a:gd name="connsiteX6" fmla="*/ 2185638 w 2185638"/>
                <a:gd name="connsiteY6" fmla="*/ 912217 h 2829537"/>
                <a:gd name="connsiteX7" fmla="*/ 2185638 w 2185638"/>
                <a:gd name="connsiteY7" fmla="*/ 2381212 h 2829537"/>
                <a:gd name="connsiteX8" fmla="*/ 1520964 w 2185638"/>
                <a:gd name="connsiteY8" fmla="*/ 2829537 h 2829537"/>
                <a:gd name="connsiteX9" fmla="*/ 0 w 2185638"/>
                <a:gd name="connsiteY9" fmla="*/ 1483143 h 2829537"/>
                <a:gd name="connsiteX10" fmla="*/ 35224 w 2185638"/>
                <a:gd name="connsiteY10" fmla="*/ 1488075 h 2829537"/>
                <a:gd name="connsiteX11" fmla="*/ 769621 w 2185638"/>
                <a:gd name="connsiteY11" fmla="*/ 1488075 h 2829537"/>
                <a:gd name="connsiteX12" fmla="*/ 769621 w 2185638"/>
                <a:gd name="connsiteY12" fmla="*/ 1835244 h 2829537"/>
                <a:gd name="connsiteX13" fmla="*/ 777781 w 2185638"/>
                <a:gd name="connsiteY13" fmla="*/ 1861208 h 2829537"/>
                <a:gd name="connsiteX14" fmla="*/ 807454 w 2185638"/>
                <a:gd name="connsiteY14" fmla="*/ 1879753 h 2829537"/>
                <a:gd name="connsiteX15" fmla="*/ 865315 w 2185638"/>
                <a:gd name="connsiteY15" fmla="*/ 1890880 h 2829537"/>
                <a:gd name="connsiteX16" fmla="*/ 955075 w 2185638"/>
                <a:gd name="connsiteY16" fmla="*/ 1894590 h 2829537"/>
                <a:gd name="connsiteX17" fmla="*/ 1047060 w 2185638"/>
                <a:gd name="connsiteY17" fmla="*/ 1890880 h 2829537"/>
                <a:gd name="connsiteX18" fmla="*/ 1104921 w 2185638"/>
                <a:gd name="connsiteY18" fmla="*/ 1879753 h 2829537"/>
                <a:gd name="connsiteX19" fmla="*/ 1136078 w 2185638"/>
                <a:gd name="connsiteY19" fmla="*/ 1861208 h 2829537"/>
                <a:gd name="connsiteX20" fmla="*/ 1144979 w 2185638"/>
                <a:gd name="connsiteY20" fmla="*/ 1835244 h 2829537"/>
                <a:gd name="connsiteX21" fmla="*/ 1144979 w 2185638"/>
                <a:gd name="connsiteY21" fmla="*/ 1488075 h 2829537"/>
                <a:gd name="connsiteX22" fmla="*/ 1315597 w 2185638"/>
                <a:gd name="connsiteY22" fmla="*/ 1488075 h 2829537"/>
                <a:gd name="connsiteX23" fmla="*/ 1357880 w 2185638"/>
                <a:gd name="connsiteY23" fmla="*/ 1448759 h 2829537"/>
                <a:gd name="connsiteX24" fmla="*/ 1373458 w 2185638"/>
                <a:gd name="connsiteY24" fmla="*/ 1333777 h 2829537"/>
                <a:gd name="connsiteX25" fmla="*/ 1356397 w 2185638"/>
                <a:gd name="connsiteY25" fmla="*/ 1212861 h 2829537"/>
                <a:gd name="connsiteX26" fmla="*/ 1315597 w 2185638"/>
                <a:gd name="connsiteY26" fmla="*/ 1176512 h 2829537"/>
                <a:gd name="connsiteX27" fmla="*/ 1144979 w 2185638"/>
                <a:gd name="connsiteY27" fmla="*/ 1176512 h 2829537"/>
                <a:gd name="connsiteX28" fmla="*/ 1144979 w 2185638"/>
                <a:gd name="connsiteY28" fmla="*/ 20764 h 2829537"/>
                <a:gd name="connsiteX29" fmla="*/ 1134051 w 2185638"/>
                <a:gd name="connsiteY29" fmla="*/ 0 h 2829537"/>
                <a:gd name="connsiteX0" fmla="*/ 766655 w 2783405"/>
                <a:gd name="connsiteY0" fmla="*/ 293752 h 2829537"/>
                <a:gd name="connsiteX1" fmla="*/ 769622 w 2783405"/>
                <a:gd name="connsiteY1" fmla="*/ 293752 h 2829537"/>
                <a:gd name="connsiteX2" fmla="*/ 769622 w 2783405"/>
                <a:gd name="connsiteY2" fmla="*/ 1176512 h 2829537"/>
                <a:gd name="connsiteX3" fmla="*/ 260737 w 2783405"/>
                <a:gd name="connsiteY3" fmla="*/ 1176512 h 2829537"/>
                <a:gd name="connsiteX4" fmla="*/ 766655 w 2783405"/>
                <a:gd name="connsiteY4" fmla="*/ 293752 h 2829537"/>
                <a:gd name="connsiteX5" fmla="*/ 1134051 w 2783405"/>
                <a:gd name="connsiteY5" fmla="*/ 0 h 2829537"/>
                <a:gd name="connsiteX6" fmla="*/ 2783405 w 2783405"/>
                <a:gd name="connsiteY6" fmla="*/ 1397895 h 2829537"/>
                <a:gd name="connsiteX7" fmla="*/ 2185638 w 2783405"/>
                <a:gd name="connsiteY7" fmla="*/ 2381212 h 2829537"/>
                <a:gd name="connsiteX8" fmla="*/ 1520964 w 2783405"/>
                <a:gd name="connsiteY8" fmla="*/ 2829537 h 2829537"/>
                <a:gd name="connsiteX9" fmla="*/ 0 w 2783405"/>
                <a:gd name="connsiteY9" fmla="*/ 1483143 h 2829537"/>
                <a:gd name="connsiteX10" fmla="*/ 35224 w 2783405"/>
                <a:gd name="connsiteY10" fmla="*/ 1488075 h 2829537"/>
                <a:gd name="connsiteX11" fmla="*/ 769621 w 2783405"/>
                <a:gd name="connsiteY11" fmla="*/ 1488075 h 2829537"/>
                <a:gd name="connsiteX12" fmla="*/ 769621 w 2783405"/>
                <a:gd name="connsiteY12" fmla="*/ 1835244 h 2829537"/>
                <a:gd name="connsiteX13" fmla="*/ 777781 w 2783405"/>
                <a:gd name="connsiteY13" fmla="*/ 1861208 h 2829537"/>
                <a:gd name="connsiteX14" fmla="*/ 807454 w 2783405"/>
                <a:gd name="connsiteY14" fmla="*/ 1879753 h 2829537"/>
                <a:gd name="connsiteX15" fmla="*/ 865315 w 2783405"/>
                <a:gd name="connsiteY15" fmla="*/ 1890880 h 2829537"/>
                <a:gd name="connsiteX16" fmla="*/ 955075 w 2783405"/>
                <a:gd name="connsiteY16" fmla="*/ 1894590 h 2829537"/>
                <a:gd name="connsiteX17" fmla="*/ 1047060 w 2783405"/>
                <a:gd name="connsiteY17" fmla="*/ 1890880 h 2829537"/>
                <a:gd name="connsiteX18" fmla="*/ 1104921 w 2783405"/>
                <a:gd name="connsiteY18" fmla="*/ 1879753 h 2829537"/>
                <a:gd name="connsiteX19" fmla="*/ 1136078 w 2783405"/>
                <a:gd name="connsiteY19" fmla="*/ 1861208 h 2829537"/>
                <a:gd name="connsiteX20" fmla="*/ 1144979 w 2783405"/>
                <a:gd name="connsiteY20" fmla="*/ 1835244 h 2829537"/>
                <a:gd name="connsiteX21" fmla="*/ 1144979 w 2783405"/>
                <a:gd name="connsiteY21" fmla="*/ 1488075 h 2829537"/>
                <a:gd name="connsiteX22" fmla="*/ 1315597 w 2783405"/>
                <a:gd name="connsiteY22" fmla="*/ 1488075 h 2829537"/>
                <a:gd name="connsiteX23" fmla="*/ 1357880 w 2783405"/>
                <a:gd name="connsiteY23" fmla="*/ 1448759 h 2829537"/>
                <a:gd name="connsiteX24" fmla="*/ 1373458 w 2783405"/>
                <a:gd name="connsiteY24" fmla="*/ 1333777 h 2829537"/>
                <a:gd name="connsiteX25" fmla="*/ 1356397 w 2783405"/>
                <a:gd name="connsiteY25" fmla="*/ 1212861 h 2829537"/>
                <a:gd name="connsiteX26" fmla="*/ 1315597 w 2783405"/>
                <a:gd name="connsiteY26" fmla="*/ 1176512 h 2829537"/>
                <a:gd name="connsiteX27" fmla="*/ 1144979 w 2783405"/>
                <a:gd name="connsiteY27" fmla="*/ 1176512 h 2829537"/>
                <a:gd name="connsiteX28" fmla="*/ 1144979 w 2783405"/>
                <a:gd name="connsiteY28" fmla="*/ 20764 h 2829537"/>
                <a:gd name="connsiteX29" fmla="*/ 1134051 w 2783405"/>
                <a:gd name="connsiteY29" fmla="*/ 0 h 2829537"/>
                <a:gd name="connsiteX0" fmla="*/ 766655 w 2783405"/>
                <a:gd name="connsiteY0" fmla="*/ 293752 h 2829537"/>
                <a:gd name="connsiteX1" fmla="*/ 769622 w 2783405"/>
                <a:gd name="connsiteY1" fmla="*/ 293752 h 2829537"/>
                <a:gd name="connsiteX2" fmla="*/ 769622 w 2783405"/>
                <a:gd name="connsiteY2" fmla="*/ 1176512 h 2829537"/>
                <a:gd name="connsiteX3" fmla="*/ 260737 w 2783405"/>
                <a:gd name="connsiteY3" fmla="*/ 1176512 h 2829537"/>
                <a:gd name="connsiteX4" fmla="*/ 766655 w 2783405"/>
                <a:gd name="connsiteY4" fmla="*/ 293752 h 2829537"/>
                <a:gd name="connsiteX5" fmla="*/ 1134051 w 2783405"/>
                <a:gd name="connsiteY5" fmla="*/ 0 h 2829537"/>
                <a:gd name="connsiteX6" fmla="*/ 2783405 w 2783405"/>
                <a:gd name="connsiteY6" fmla="*/ 1397895 h 2829537"/>
                <a:gd name="connsiteX7" fmla="*/ 2185638 w 2783405"/>
                <a:gd name="connsiteY7" fmla="*/ 2381212 h 2829537"/>
                <a:gd name="connsiteX8" fmla="*/ 1520964 w 2783405"/>
                <a:gd name="connsiteY8" fmla="*/ 2829537 h 2829537"/>
                <a:gd name="connsiteX9" fmla="*/ 0 w 2783405"/>
                <a:gd name="connsiteY9" fmla="*/ 1483143 h 2829537"/>
                <a:gd name="connsiteX10" fmla="*/ 35224 w 2783405"/>
                <a:gd name="connsiteY10" fmla="*/ 1488075 h 2829537"/>
                <a:gd name="connsiteX11" fmla="*/ 769621 w 2783405"/>
                <a:gd name="connsiteY11" fmla="*/ 1488075 h 2829537"/>
                <a:gd name="connsiteX12" fmla="*/ 769621 w 2783405"/>
                <a:gd name="connsiteY12" fmla="*/ 1835244 h 2829537"/>
                <a:gd name="connsiteX13" fmla="*/ 777781 w 2783405"/>
                <a:gd name="connsiteY13" fmla="*/ 1861208 h 2829537"/>
                <a:gd name="connsiteX14" fmla="*/ 807454 w 2783405"/>
                <a:gd name="connsiteY14" fmla="*/ 1879753 h 2829537"/>
                <a:gd name="connsiteX15" fmla="*/ 865315 w 2783405"/>
                <a:gd name="connsiteY15" fmla="*/ 1890880 h 2829537"/>
                <a:gd name="connsiteX16" fmla="*/ 955075 w 2783405"/>
                <a:gd name="connsiteY16" fmla="*/ 1894590 h 2829537"/>
                <a:gd name="connsiteX17" fmla="*/ 1047060 w 2783405"/>
                <a:gd name="connsiteY17" fmla="*/ 1890880 h 2829537"/>
                <a:gd name="connsiteX18" fmla="*/ 1104921 w 2783405"/>
                <a:gd name="connsiteY18" fmla="*/ 1879753 h 2829537"/>
                <a:gd name="connsiteX19" fmla="*/ 1136078 w 2783405"/>
                <a:gd name="connsiteY19" fmla="*/ 1861208 h 2829537"/>
                <a:gd name="connsiteX20" fmla="*/ 1144979 w 2783405"/>
                <a:gd name="connsiteY20" fmla="*/ 1835244 h 2829537"/>
                <a:gd name="connsiteX21" fmla="*/ 1144979 w 2783405"/>
                <a:gd name="connsiteY21" fmla="*/ 1488075 h 2829537"/>
                <a:gd name="connsiteX22" fmla="*/ 1315597 w 2783405"/>
                <a:gd name="connsiteY22" fmla="*/ 1488075 h 2829537"/>
                <a:gd name="connsiteX23" fmla="*/ 1357880 w 2783405"/>
                <a:gd name="connsiteY23" fmla="*/ 1448759 h 2829537"/>
                <a:gd name="connsiteX24" fmla="*/ 1373458 w 2783405"/>
                <a:gd name="connsiteY24" fmla="*/ 1333777 h 2829537"/>
                <a:gd name="connsiteX25" fmla="*/ 1356397 w 2783405"/>
                <a:gd name="connsiteY25" fmla="*/ 1212861 h 2829537"/>
                <a:gd name="connsiteX26" fmla="*/ 1315597 w 2783405"/>
                <a:gd name="connsiteY26" fmla="*/ 1176512 h 2829537"/>
                <a:gd name="connsiteX27" fmla="*/ 1144979 w 2783405"/>
                <a:gd name="connsiteY27" fmla="*/ 1176512 h 2829537"/>
                <a:gd name="connsiteX28" fmla="*/ 1144979 w 2783405"/>
                <a:gd name="connsiteY28" fmla="*/ 20764 h 2829537"/>
                <a:gd name="connsiteX29" fmla="*/ 1134051 w 2783405"/>
                <a:gd name="connsiteY29" fmla="*/ 0 h 2829537"/>
                <a:gd name="connsiteX0" fmla="*/ 766655 w 2783405"/>
                <a:gd name="connsiteY0" fmla="*/ 293752 h 2829537"/>
                <a:gd name="connsiteX1" fmla="*/ 769622 w 2783405"/>
                <a:gd name="connsiteY1" fmla="*/ 293752 h 2829537"/>
                <a:gd name="connsiteX2" fmla="*/ 769622 w 2783405"/>
                <a:gd name="connsiteY2" fmla="*/ 1176512 h 2829537"/>
                <a:gd name="connsiteX3" fmla="*/ 260737 w 2783405"/>
                <a:gd name="connsiteY3" fmla="*/ 1176512 h 2829537"/>
                <a:gd name="connsiteX4" fmla="*/ 766655 w 2783405"/>
                <a:gd name="connsiteY4" fmla="*/ 293752 h 2829537"/>
                <a:gd name="connsiteX5" fmla="*/ 1134051 w 2783405"/>
                <a:gd name="connsiteY5" fmla="*/ 0 h 2829537"/>
                <a:gd name="connsiteX6" fmla="*/ 2783405 w 2783405"/>
                <a:gd name="connsiteY6" fmla="*/ 1397895 h 2829537"/>
                <a:gd name="connsiteX7" fmla="*/ 2185638 w 2783405"/>
                <a:gd name="connsiteY7" fmla="*/ 2381212 h 2829537"/>
                <a:gd name="connsiteX8" fmla="*/ 1520964 w 2783405"/>
                <a:gd name="connsiteY8" fmla="*/ 2829537 h 2829537"/>
                <a:gd name="connsiteX9" fmla="*/ 0 w 2783405"/>
                <a:gd name="connsiteY9" fmla="*/ 1483143 h 2829537"/>
                <a:gd name="connsiteX10" fmla="*/ 35224 w 2783405"/>
                <a:gd name="connsiteY10" fmla="*/ 1488075 h 2829537"/>
                <a:gd name="connsiteX11" fmla="*/ 769621 w 2783405"/>
                <a:gd name="connsiteY11" fmla="*/ 1488075 h 2829537"/>
                <a:gd name="connsiteX12" fmla="*/ 769621 w 2783405"/>
                <a:gd name="connsiteY12" fmla="*/ 1835244 h 2829537"/>
                <a:gd name="connsiteX13" fmla="*/ 777781 w 2783405"/>
                <a:gd name="connsiteY13" fmla="*/ 1861208 h 2829537"/>
                <a:gd name="connsiteX14" fmla="*/ 807454 w 2783405"/>
                <a:gd name="connsiteY14" fmla="*/ 1879753 h 2829537"/>
                <a:gd name="connsiteX15" fmla="*/ 865315 w 2783405"/>
                <a:gd name="connsiteY15" fmla="*/ 1890880 h 2829537"/>
                <a:gd name="connsiteX16" fmla="*/ 955075 w 2783405"/>
                <a:gd name="connsiteY16" fmla="*/ 1894590 h 2829537"/>
                <a:gd name="connsiteX17" fmla="*/ 1047060 w 2783405"/>
                <a:gd name="connsiteY17" fmla="*/ 1890880 h 2829537"/>
                <a:gd name="connsiteX18" fmla="*/ 1104921 w 2783405"/>
                <a:gd name="connsiteY18" fmla="*/ 1879753 h 2829537"/>
                <a:gd name="connsiteX19" fmla="*/ 1136078 w 2783405"/>
                <a:gd name="connsiteY19" fmla="*/ 1861208 h 2829537"/>
                <a:gd name="connsiteX20" fmla="*/ 1144979 w 2783405"/>
                <a:gd name="connsiteY20" fmla="*/ 1835244 h 2829537"/>
                <a:gd name="connsiteX21" fmla="*/ 1144979 w 2783405"/>
                <a:gd name="connsiteY21" fmla="*/ 1488075 h 2829537"/>
                <a:gd name="connsiteX22" fmla="*/ 1315597 w 2783405"/>
                <a:gd name="connsiteY22" fmla="*/ 1488075 h 2829537"/>
                <a:gd name="connsiteX23" fmla="*/ 1357880 w 2783405"/>
                <a:gd name="connsiteY23" fmla="*/ 1448759 h 2829537"/>
                <a:gd name="connsiteX24" fmla="*/ 1373458 w 2783405"/>
                <a:gd name="connsiteY24" fmla="*/ 1333777 h 2829537"/>
                <a:gd name="connsiteX25" fmla="*/ 1356397 w 2783405"/>
                <a:gd name="connsiteY25" fmla="*/ 1212861 h 2829537"/>
                <a:gd name="connsiteX26" fmla="*/ 1315597 w 2783405"/>
                <a:gd name="connsiteY26" fmla="*/ 1176512 h 2829537"/>
                <a:gd name="connsiteX27" fmla="*/ 1144979 w 2783405"/>
                <a:gd name="connsiteY27" fmla="*/ 1176512 h 2829537"/>
                <a:gd name="connsiteX28" fmla="*/ 1144979 w 2783405"/>
                <a:gd name="connsiteY28" fmla="*/ 20764 h 2829537"/>
                <a:gd name="connsiteX29" fmla="*/ 1134051 w 2783405"/>
                <a:gd name="connsiteY29" fmla="*/ 0 h 2829537"/>
                <a:gd name="connsiteX0" fmla="*/ 766655 w 2783405"/>
                <a:gd name="connsiteY0" fmla="*/ 293752 h 2829537"/>
                <a:gd name="connsiteX1" fmla="*/ 769622 w 2783405"/>
                <a:gd name="connsiteY1" fmla="*/ 293752 h 2829537"/>
                <a:gd name="connsiteX2" fmla="*/ 769622 w 2783405"/>
                <a:gd name="connsiteY2" fmla="*/ 1176512 h 2829537"/>
                <a:gd name="connsiteX3" fmla="*/ 260737 w 2783405"/>
                <a:gd name="connsiteY3" fmla="*/ 1176512 h 2829537"/>
                <a:gd name="connsiteX4" fmla="*/ 766655 w 2783405"/>
                <a:gd name="connsiteY4" fmla="*/ 293752 h 2829537"/>
                <a:gd name="connsiteX5" fmla="*/ 1134051 w 2783405"/>
                <a:gd name="connsiteY5" fmla="*/ 0 h 2829537"/>
                <a:gd name="connsiteX6" fmla="*/ 2783405 w 2783405"/>
                <a:gd name="connsiteY6" fmla="*/ 1397895 h 2829537"/>
                <a:gd name="connsiteX7" fmla="*/ 2185638 w 2783405"/>
                <a:gd name="connsiteY7" fmla="*/ 2381212 h 2829537"/>
                <a:gd name="connsiteX8" fmla="*/ 1520964 w 2783405"/>
                <a:gd name="connsiteY8" fmla="*/ 2829537 h 2829537"/>
                <a:gd name="connsiteX9" fmla="*/ 0 w 2783405"/>
                <a:gd name="connsiteY9" fmla="*/ 1483143 h 2829537"/>
                <a:gd name="connsiteX10" fmla="*/ 35224 w 2783405"/>
                <a:gd name="connsiteY10" fmla="*/ 1488075 h 2829537"/>
                <a:gd name="connsiteX11" fmla="*/ 769621 w 2783405"/>
                <a:gd name="connsiteY11" fmla="*/ 1488075 h 2829537"/>
                <a:gd name="connsiteX12" fmla="*/ 769621 w 2783405"/>
                <a:gd name="connsiteY12" fmla="*/ 1835244 h 2829537"/>
                <a:gd name="connsiteX13" fmla="*/ 777781 w 2783405"/>
                <a:gd name="connsiteY13" fmla="*/ 1861208 h 2829537"/>
                <a:gd name="connsiteX14" fmla="*/ 807454 w 2783405"/>
                <a:gd name="connsiteY14" fmla="*/ 1879753 h 2829537"/>
                <a:gd name="connsiteX15" fmla="*/ 865315 w 2783405"/>
                <a:gd name="connsiteY15" fmla="*/ 1890880 h 2829537"/>
                <a:gd name="connsiteX16" fmla="*/ 955075 w 2783405"/>
                <a:gd name="connsiteY16" fmla="*/ 1894590 h 2829537"/>
                <a:gd name="connsiteX17" fmla="*/ 1047060 w 2783405"/>
                <a:gd name="connsiteY17" fmla="*/ 1890880 h 2829537"/>
                <a:gd name="connsiteX18" fmla="*/ 1104921 w 2783405"/>
                <a:gd name="connsiteY18" fmla="*/ 1879753 h 2829537"/>
                <a:gd name="connsiteX19" fmla="*/ 1136078 w 2783405"/>
                <a:gd name="connsiteY19" fmla="*/ 1861208 h 2829537"/>
                <a:gd name="connsiteX20" fmla="*/ 1144979 w 2783405"/>
                <a:gd name="connsiteY20" fmla="*/ 1835244 h 2829537"/>
                <a:gd name="connsiteX21" fmla="*/ 1144979 w 2783405"/>
                <a:gd name="connsiteY21" fmla="*/ 1488075 h 2829537"/>
                <a:gd name="connsiteX22" fmla="*/ 1315597 w 2783405"/>
                <a:gd name="connsiteY22" fmla="*/ 1488075 h 2829537"/>
                <a:gd name="connsiteX23" fmla="*/ 1357880 w 2783405"/>
                <a:gd name="connsiteY23" fmla="*/ 1448759 h 2829537"/>
                <a:gd name="connsiteX24" fmla="*/ 1373458 w 2783405"/>
                <a:gd name="connsiteY24" fmla="*/ 1333777 h 2829537"/>
                <a:gd name="connsiteX25" fmla="*/ 1356397 w 2783405"/>
                <a:gd name="connsiteY25" fmla="*/ 1212861 h 2829537"/>
                <a:gd name="connsiteX26" fmla="*/ 1315597 w 2783405"/>
                <a:gd name="connsiteY26" fmla="*/ 1176512 h 2829537"/>
                <a:gd name="connsiteX27" fmla="*/ 1144979 w 2783405"/>
                <a:gd name="connsiteY27" fmla="*/ 1176512 h 2829537"/>
                <a:gd name="connsiteX28" fmla="*/ 1144979 w 2783405"/>
                <a:gd name="connsiteY28" fmla="*/ 20764 h 2829537"/>
                <a:gd name="connsiteX29" fmla="*/ 1134051 w 2783405"/>
                <a:gd name="connsiteY29" fmla="*/ 0 h 2829537"/>
                <a:gd name="connsiteX0" fmla="*/ 766655 w 2783405"/>
                <a:gd name="connsiteY0" fmla="*/ 293752 h 2829537"/>
                <a:gd name="connsiteX1" fmla="*/ 769622 w 2783405"/>
                <a:gd name="connsiteY1" fmla="*/ 293752 h 2829537"/>
                <a:gd name="connsiteX2" fmla="*/ 769622 w 2783405"/>
                <a:gd name="connsiteY2" fmla="*/ 1176512 h 2829537"/>
                <a:gd name="connsiteX3" fmla="*/ 260737 w 2783405"/>
                <a:gd name="connsiteY3" fmla="*/ 1176512 h 2829537"/>
                <a:gd name="connsiteX4" fmla="*/ 766655 w 2783405"/>
                <a:gd name="connsiteY4" fmla="*/ 293752 h 2829537"/>
                <a:gd name="connsiteX5" fmla="*/ 1134051 w 2783405"/>
                <a:gd name="connsiteY5" fmla="*/ 0 h 2829537"/>
                <a:gd name="connsiteX6" fmla="*/ 2783405 w 2783405"/>
                <a:gd name="connsiteY6" fmla="*/ 1397895 h 2829537"/>
                <a:gd name="connsiteX7" fmla="*/ 2185638 w 2783405"/>
                <a:gd name="connsiteY7" fmla="*/ 2381212 h 2829537"/>
                <a:gd name="connsiteX8" fmla="*/ 1520964 w 2783405"/>
                <a:gd name="connsiteY8" fmla="*/ 2829537 h 2829537"/>
                <a:gd name="connsiteX9" fmla="*/ 0 w 2783405"/>
                <a:gd name="connsiteY9" fmla="*/ 1483143 h 2829537"/>
                <a:gd name="connsiteX10" fmla="*/ 35224 w 2783405"/>
                <a:gd name="connsiteY10" fmla="*/ 1488075 h 2829537"/>
                <a:gd name="connsiteX11" fmla="*/ 769621 w 2783405"/>
                <a:gd name="connsiteY11" fmla="*/ 1488075 h 2829537"/>
                <a:gd name="connsiteX12" fmla="*/ 769621 w 2783405"/>
                <a:gd name="connsiteY12" fmla="*/ 1835244 h 2829537"/>
                <a:gd name="connsiteX13" fmla="*/ 777781 w 2783405"/>
                <a:gd name="connsiteY13" fmla="*/ 1861208 h 2829537"/>
                <a:gd name="connsiteX14" fmla="*/ 807454 w 2783405"/>
                <a:gd name="connsiteY14" fmla="*/ 1879753 h 2829537"/>
                <a:gd name="connsiteX15" fmla="*/ 865315 w 2783405"/>
                <a:gd name="connsiteY15" fmla="*/ 1890880 h 2829537"/>
                <a:gd name="connsiteX16" fmla="*/ 955075 w 2783405"/>
                <a:gd name="connsiteY16" fmla="*/ 1894590 h 2829537"/>
                <a:gd name="connsiteX17" fmla="*/ 1047060 w 2783405"/>
                <a:gd name="connsiteY17" fmla="*/ 1890880 h 2829537"/>
                <a:gd name="connsiteX18" fmla="*/ 1104921 w 2783405"/>
                <a:gd name="connsiteY18" fmla="*/ 1879753 h 2829537"/>
                <a:gd name="connsiteX19" fmla="*/ 1136078 w 2783405"/>
                <a:gd name="connsiteY19" fmla="*/ 1861208 h 2829537"/>
                <a:gd name="connsiteX20" fmla="*/ 1144979 w 2783405"/>
                <a:gd name="connsiteY20" fmla="*/ 1835244 h 2829537"/>
                <a:gd name="connsiteX21" fmla="*/ 1144979 w 2783405"/>
                <a:gd name="connsiteY21" fmla="*/ 1488075 h 2829537"/>
                <a:gd name="connsiteX22" fmla="*/ 1315597 w 2783405"/>
                <a:gd name="connsiteY22" fmla="*/ 1488075 h 2829537"/>
                <a:gd name="connsiteX23" fmla="*/ 1357880 w 2783405"/>
                <a:gd name="connsiteY23" fmla="*/ 1448759 h 2829537"/>
                <a:gd name="connsiteX24" fmla="*/ 1373458 w 2783405"/>
                <a:gd name="connsiteY24" fmla="*/ 1333777 h 2829537"/>
                <a:gd name="connsiteX25" fmla="*/ 1356397 w 2783405"/>
                <a:gd name="connsiteY25" fmla="*/ 1212861 h 2829537"/>
                <a:gd name="connsiteX26" fmla="*/ 1315597 w 2783405"/>
                <a:gd name="connsiteY26" fmla="*/ 1176512 h 2829537"/>
                <a:gd name="connsiteX27" fmla="*/ 1144979 w 2783405"/>
                <a:gd name="connsiteY27" fmla="*/ 1176512 h 2829537"/>
                <a:gd name="connsiteX28" fmla="*/ 1144979 w 2783405"/>
                <a:gd name="connsiteY28" fmla="*/ 20764 h 2829537"/>
                <a:gd name="connsiteX29" fmla="*/ 1134051 w 2783405"/>
                <a:gd name="connsiteY29" fmla="*/ 0 h 2829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83405" h="2829537">
                  <a:moveTo>
                    <a:pt x="766655" y="293752"/>
                  </a:moveTo>
                  <a:lnTo>
                    <a:pt x="769622" y="293752"/>
                  </a:lnTo>
                  <a:lnTo>
                    <a:pt x="769622" y="1176512"/>
                  </a:lnTo>
                  <a:lnTo>
                    <a:pt x="260737" y="1176512"/>
                  </a:lnTo>
                  <a:lnTo>
                    <a:pt x="766655" y="293752"/>
                  </a:lnTo>
                  <a:close/>
                  <a:moveTo>
                    <a:pt x="1134051" y="0"/>
                  </a:moveTo>
                  <a:lnTo>
                    <a:pt x="2783405" y="1397895"/>
                  </a:lnTo>
                  <a:cubicBezTo>
                    <a:pt x="2584149" y="1931154"/>
                    <a:pt x="2478301" y="2090801"/>
                    <a:pt x="2185638" y="2381212"/>
                  </a:cubicBezTo>
                  <a:cubicBezTo>
                    <a:pt x="2001444" y="2493297"/>
                    <a:pt x="1873277" y="2736138"/>
                    <a:pt x="1520964" y="2829537"/>
                  </a:cubicBezTo>
                  <a:lnTo>
                    <a:pt x="0" y="1483143"/>
                  </a:lnTo>
                  <a:lnTo>
                    <a:pt x="35224" y="1488075"/>
                  </a:lnTo>
                  <a:lnTo>
                    <a:pt x="769621" y="1488075"/>
                  </a:lnTo>
                  <a:lnTo>
                    <a:pt x="769621" y="1835244"/>
                  </a:lnTo>
                  <a:cubicBezTo>
                    <a:pt x="769621" y="1845135"/>
                    <a:pt x="772341" y="1853790"/>
                    <a:pt x="777781" y="1861208"/>
                  </a:cubicBezTo>
                  <a:cubicBezTo>
                    <a:pt x="783221" y="1868626"/>
                    <a:pt x="793112" y="1874808"/>
                    <a:pt x="807454" y="1879753"/>
                  </a:cubicBezTo>
                  <a:cubicBezTo>
                    <a:pt x="821795" y="1884699"/>
                    <a:pt x="841083" y="1888408"/>
                    <a:pt x="865315" y="1890880"/>
                  </a:cubicBezTo>
                  <a:cubicBezTo>
                    <a:pt x="889548" y="1893353"/>
                    <a:pt x="919468" y="1894590"/>
                    <a:pt x="955075" y="1894590"/>
                  </a:cubicBezTo>
                  <a:cubicBezTo>
                    <a:pt x="992660" y="1894590"/>
                    <a:pt x="1023322" y="1893353"/>
                    <a:pt x="1047060" y="1890880"/>
                  </a:cubicBezTo>
                  <a:cubicBezTo>
                    <a:pt x="1070798" y="1888408"/>
                    <a:pt x="1090085" y="1884699"/>
                    <a:pt x="1104921" y="1879753"/>
                  </a:cubicBezTo>
                  <a:cubicBezTo>
                    <a:pt x="1119758" y="1874808"/>
                    <a:pt x="1130143" y="1868626"/>
                    <a:pt x="1136078" y="1861208"/>
                  </a:cubicBezTo>
                  <a:cubicBezTo>
                    <a:pt x="1142012" y="1853790"/>
                    <a:pt x="1144979" y="1845135"/>
                    <a:pt x="1144979" y="1835244"/>
                  </a:cubicBezTo>
                  <a:lnTo>
                    <a:pt x="1144979" y="1488075"/>
                  </a:lnTo>
                  <a:lnTo>
                    <a:pt x="1315597" y="1488075"/>
                  </a:lnTo>
                  <a:cubicBezTo>
                    <a:pt x="1333400" y="1488075"/>
                    <a:pt x="1347495" y="1474969"/>
                    <a:pt x="1357880" y="1448759"/>
                  </a:cubicBezTo>
                  <a:cubicBezTo>
                    <a:pt x="1368266" y="1422548"/>
                    <a:pt x="1373458" y="1384221"/>
                    <a:pt x="1373458" y="1333777"/>
                  </a:cubicBezTo>
                  <a:cubicBezTo>
                    <a:pt x="1373458" y="1277399"/>
                    <a:pt x="1367771" y="1237094"/>
                    <a:pt x="1356397" y="1212861"/>
                  </a:cubicBezTo>
                  <a:cubicBezTo>
                    <a:pt x="1345022" y="1188629"/>
                    <a:pt x="1331422" y="1176512"/>
                    <a:pt x="1315597" y="1176512"/>
                  </a:cubicBezTo>
                  <a:lnTo>
                    <a:pt x="1144979" y="1176512"/>
                  </a:lnTo>
                  <a:lnTo>
                    <a:pt x="1144979" y="20764"/>
                  </a:lnTo>
                  <a:lnTo>
                    <a:pt x="1134051" y="0"/>
                  </a:lnTo>
                  <a:close/>
                </a:path>
              </a:pathLst>
            </a:cu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50" name="TextBox 61"/>
          <p:cNvSpPr txBox="1">
            <a:spLocks noChangeArrowheads="1"/>
          </p:cNvSpPr>
          <p:nvPr/>
        </p:nvSpPr>
        <p:spPr bwMode="auto">
          <a:xfrm>
            <a:off x="159685" y="4456187"/>
            <a:ext cx="425170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en-US"/>
            </a:defPPr>
            <a:lvl1pPr eaLnBrk="1" hangingPunct="1">
              <a:defRPr sz="800" b="1">
                <a:solidFill>
                  <a:schemeClr val="bg1">
                    <a:lumMod val="50000"/>
                  </a:schemeClr>
                </a:solidFill>
                <a:latin typeface="+mj-lt"/>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en-ZA" altLang="en-US" sz="600" b="0" dirty="0">
                <a:solidFill>
                  <a:schemeClr val="tx1"/>
                </a:solidFill>
                <a:latin typeface="+mn-lt"/>
                <a:cs typeface="Arial" panose="020B0604020202020204" pitchFamily="34" charset="0"/>
              </a:rPr>
              <a:t>*Each rating has an associated score from 0% - 100% in equal increments according to the rating. </a:t>
            </a:r>
          </a:p>
          <a:p>
            <a:r>
              <a:rPr lang="en-ZA" altLang="en-US" sz="600" b="0" dirty="0">
                <a:solidFill>
                  <a:schemeClr val="tx1"/>
                </a:solidFill>
                <a:latin typeface="+mn-lt"/>
                <a:cs typeface="Arial" panose="020B0604020202020204" pitchFamily="34" charset="0"/>
              </a:rPr>
              <a:t>**Using confidence intervals calculated on a 95% confidence level. Results are weighted based on market share</a:t>
            </a:r>
          </a:p>
        </p:txBody>
      </p:sp>
    </p:spTree>
    <p:extLst>
      <p:ext uri="{BB962C8B-B14F-4D97-AF65-F5344CB8AC3E}">
        <p14:creationId xmlns:p14="http://schemas.microsoft.com/office/powerpoint/2010/main" val="3905035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4687" b="10937"/>
          <a:stretch/>
        </p:blipFill>
        <p:spPr>
          <a:xfrm>
            <a:off x="0" y="0"/>
            <a:ext cx="9143999" cy="5143500"/>
          </a:xfrm>
          <a:prstGeom prst="rect">
            <a:avLst/>
          </a:prstGeom>
        </p:spPr>
      </p:pic>
      <p:sp>
        <p:nvSpPr>
          <p:cNvPr id="8" name="Rectangle 7"/>
          <p:cNvSpPr/>
          <p:nvPr/>
        </p:nvSpPr>
        <p:spPr>
          <a:xfrm>
            <a:off x="0" y="0"/>
            <a:ext cx="9144000" cy="5143500"/>
          </a:xfrm>
          <a:prstGeom prst="rect">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Title 3"/>
          <p:cNvSpPr>
            <a:spLocks noGrp="1"/>
          </p:cNvSpPr>
          <p:nvPr>
            <p:ph type="title"/>
          </p:nvPr>
        </p:nvSpPr>
        <p:spPr bwMode="white">
          <a:xfrm>
            <a:off x="571774" y="2143128"/>
            <a:ext cx="8327498" cy="984244"/>
          </a:xfrm>
        </p:spPr>
        <p:txBody>
          <a:bodyPr anchor="ctr"/>
          <a:lstStyle/>
          <a:p>
            <a:r>
              <a:rPr lang="en-GB" dirty="0">
                <a:solidFill>
                  <a:schemeClr val="bg1"/>
                </a:solidFill>
              </a:rPr>
              <a:t>Headline results</a:t>
            </a:r>
          </a:p>
        </p:txBody>
      </p:sp>
      <p:pic>
        <p:nvPicPr>
          <p:cNvPr id="12" name="Picture 11"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14" name="Picture 13" descr="IPSOS_GAMECHANGERS_blue.png"/>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9" name="TextBox 8">
            <a:extLst>
              <a:ext uri="{FF2B5EF4-FFF2-40B4-BE49-F238E27FC236}">
                <a16:creationId xmlns:a16="http://schemas.microsoft.com/office/drawing/2014/main" id="{AFE93D8E-D7FE-41E8-94AF-1E5DF8D7D1B9}"/>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14</a:t>
            </a:fld>
            <a:endParaRPr lang="en-GB" sz="800" kern="1200" dirty="0">
              <a:solidFill>
                <a:schemeClr val="bg1"/>
              </a:solidFill>
              <a:latin typeface="+mn-lt"/>
              <a:ea typeface="+mn-ea"/>
              <a:cs typeface="+mn-cs"/>
            </a:endParaRPr>
          </a:p>
        </p:txBody>
      </p:sp>
      <p:sp>
        <p:nvSpPr>
          <p:cNvPr id="10" name="TextBox 9">
            <a:extLst>
              <a:ext uri="{FF2B5EF4-FFF2-40B4-BE49-F238E27FC236}">
                <a16:creationId xmlns:a16="http://schemas.microsoft.com/office/drawing/2014/main" id="{26105A2B-FD9D-481E-ACF9-1BF1F4323D29}"/>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2018 Ipsos.</a:t>
            </a:r>
            <a:endParaRPr lang="en-GB" sz="1200" dirty="0">
              <a:solidFill>
                <a:schemeClr val="bg1"/>
              </a:solidFill>
            </a:endParaRPr>
          </a:p>
        </p:txBody>
      </p:sp>
    </p:spTree>
    <p:extLst>
      <p:ext uri="{BB962C8B-B14F-4D97-AF65-F5344CB8AC3E}">
        <p14:creationId xmlns:p14="http://schemas.microsoft.com/office/powerpoint/2010/main" val="1383897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95350" y="1454308"/>
            <a:ext cx="7827169" cy="27589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aphicFrame>
        <p:nvGraphicFramePr>
          <p:cNvPr id="5" name="Chart 4"/>
          <p:cNvGraphicFramePr/>
          <p:nvPr>
            <p:extLst>
              <p:ext uri="{D42A27DB-BD31-4B8C-83A1-F6EECF244321}">
                <p14:modId xmlns:p14="http://schemas.microsoft.com/office/powerpoint/2010/main" val="4171265501"/>
              </p:ext>
            </p:extLst>
          </p:nvPr>
        </p:nvGraphicFramePr>
        <p:xfrm>
          <a:off x="234000" y="1016116"/>
          <a:ext cx="8626621" cy="3803534"/>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ZA" dirty="0"/>
              <a:t>Purchasing Experience over Time</a:t>
            </a:r>
          </a:p>
        </p:txBody>
      </p:sp>
      <p:sp>
        <p:nvSpPr>
          <p:cNvPr id="3" name="Text Placeholder 2"/>
          <p:cNvSpPr>
            <a:spLocks noGrp="1"/>
          </p:cNvSpPr>
          <p:nvPr>
            <p:ph type="body" sz="quarter" idx="13"/>
          </p:nvPr>
        </p:nvSpPr>
        <p:spPr/>
        <p:txBody>
          <a:bodyPr/>
          <a:lstStyle/>
          <a:p>
            <a:r>
              <a:rPr lang="en-ZA" dirty="0"/>
              <a:t>Headline results</a:t>
            </a:r>
          </a:p>
        </p:txBody>
      </p:sp>
    </p:spTree>
    <p:extLst>
      <p:ext uri="{BB962C8B-B14F-4D97-AF65-F5344CB8AC3E}">
        <p14:creationId xmlns:p14="http://schemas.microsoft.com/office/powerpoint/2010/main" val="72525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Purchasing Experience: Passenger</a:t>
            </a:r>
            <a:endParaRPr lang="en-GB" dirty="0"/>
          </a:p>
        </p:txBody>
      </p:sp>
      <p:sp>
        <p:nvSpPr>
          <p:cNvPr id="3" name="Text Placeholder 2"/>
          <p:cNvSpPr>
            <a:spLocks noGrp="1"/>
          </p:cNvSpPr>
          <p:nvPr>
            <p:ph type="body" sz="quarter" idx="13"/>
          </p:nvPr>
        </p:nvSpPr>
        <p:spPr/>
        <p:txBody>
          <a:bodyPr/>
          <a:lstStyle/>
          <a:p>
            <a:r>
              <a:rPr lang="en-ZA" dirty="0"/>
              <a:t>Headline results</a:t>
            </a:r>
          </a:p>
        </p:txBody>
      </p:sp>
      <p:graphicFrame>
        <p:nvGraphicFramePr>
          <p:cNvPr id="5" name="Chart 4"/>
          <p:cNvGraphicFramePr/>
          <p:nvPr>
            <p:extLst>
              <p:ext uri="{D42A27DB-BD31-4B8C-83A1-F6EECF244321}">
                <p14:modId xmlns:p14="http://schemas.microsoft.com/office/powerpoint/2010/main" val="1323094612"/>
              </p:ext>
            </p:extLst>
          </p:nvPr>
        </p:nvGraphicFramePr>
        <p:xfrm>
          <a:off x="234000" y="1131252"/>
          <a:ext cx="8646971" cy="37905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39205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rot="16200000">
            <a:off x="4443282" y="-1949720"/>
            <a:ext cx="339446" cy="9995440"/>
          </a:xfrm>
          <a:prstGeom prst="ellipse">
            <a:avLst/>
          </a:prstGeom>
          <a:gradFill flip="none" rotWithShape="1">
            <a:gsLst>
              <a:gs pos="80000">
                <a:srgbClr val="09192F">
                  <a:alpha val="0"/>
                </a:srgbClr>
              </a:gs>
              <a:gs pos="20000">
                <a:srgbClr val="070C1E">
                  <a:alpha val="13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6" name="Rectangle 5"/>
          <p:cNvSpPr/>
          <p:nvPr/>
        </p:nvSpPr>
        <p:spPr>
          <a:xfrm flipV="1">
            <a:off x="0" y="0"/>
            <a:ext cx="9144000" cy="30194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aphicFrame>
        <p:nvGraphicFramePr>
          <p:cNvPr id="8" name="Chart 7"/>
          <p:cNvGraphicFramePr/>
          <p:nvPr>
            <p:extLst>
              <p:ext uri="{D42A27DB-BD31-4B8C-83A1-F6EECF244321}">
                <p14:modId xmlns:p14="http://schemas.microsoft.com/office/powerpoint/2010/main" val="943161013"/>
              </p:ext>
            </p:extLst>
          </p:nvPr>
        </p:nvGraphicFramePr>
        <p:xfrm>
          <a:off x="232376" y="1100516"/>
          <a:ext cx="8628062" cy="3509583"/>
        </p:xfrm>
        <a:graphic>
          <a:graphicData uri="http://schemas.openxmlformats.org/drawingml/2006/chart">
            <c:chart xmlns:c="http://schemas.openxmlformats.org/drawingml/2006/chart" xmlns:r="http://schemas.openxmlformats.org/officeDocument/2006/relationships" r:id="rId2"/>
          </a:graphicData>
        </a:graphic>
      </p:graphicFrame>
      <p:sp>
        <p:nvSpPr>
          <p:cNvPr id="16" name="Title 1"/>
          <p:cNvSpPr>
            <a:spLocks noGrp="1"/>
          </p:cNvSpPr>
          <p:nvPr>
            <p:ph type="title"/>
          </p:nvPr>
        </p:nvSpPr>
        <p:spPr/>
        <p:txBody>
          <a:bodyPr/>
          <a:lstStyle/>
          <a:p>
            <a:r>
              <a:rPr lang="en-ZA" dirty="0"/>
              <a:t>Purchasing Changes: Passenger</a:t>
            </a:r>
          </a:p>
        </p:txBody>
      </p:sp>
      <p:sp>
        <p:nvSpPr>
          <p:cNvPr id="17" name="Text Placeholder 2"/>
          <p:cNvSpPr>
            <a:spLocks noGrp="1"/>
          </p:cNvSpPr>
          <p:nvPr>
            <p:ph type="body" sz="quarter" idx="13"/>
          </p:nvPr>
        </p:nvSpPr>
        <p:spPr/>
        <p:txBody>
          <a:bodyPr/>
          <a:lstStyle/>
          <a:p>
            <a:r>
              <a:rPr lang="en-ZA" dirty="0"/>
              <a:t>Headline results</a:t>
            </a:r>
          </a:p>
        </p:txBody>
      </p:sp>
    </p:spTree>
    <p:extLst>
      <p:ext uri="{BB962C8B-B14F-4D97-AF65-F5344CB8AC3E}">
        <p14:creationId xmlns:p14="http://schemas.microsoft.com/office/powerpoint/2010/main" val="295341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Purchasing Experience: Light Commercial</a:t>
            </a:r>
            <a:endParaRPr lang="en-GB" dirty="0"/>
          </a:p>
        </p:txBody>
      </p:sp>
      <p:sp>
        <p:nvSpPr>
          <p:cNvPr id="3" name="Text Placeholder 2"/>
          <p:cNvSpPr>
            <a:spLocks noGrp="1"/>
          </p:cNvSpPr>
          <p:nvPr>
            <p:ph type="body" sz="quarter" idx="13"/>
          </p:nvPr>
        </p:nvSpPr>
        <p:spPr/>
        <p:txBody>
          <a:bodyPr/>
          <a:lstStyle/>
          <a:p>
            <a:r>
              <a:rPr lang="en-ZA" dirty="0"/>
              <a:t>Headline results</a:t>
            </a:r>
          </a:p>
        </p:txBody>
      </p:sp>
      <p:graphicFrame>
        <p:nvGraphicFramePr>
          <p:cNvPr id="5" name="Chart 4"/>
          <p:cNvGraphicFramePr/>
          <p:nvPr>
            <p:extLst>
              <p:ext uri="{D42A27DB-BD31-4B8C-83A1-F6EECF244321}">
                <p14:modId xmlns:p14="http://schemas.microsoft.com/office/powerpoint/2010/main" val="1450084247"/>
              </p:ext>
            </p:extLst>
          </p:nvPr>
        </p:nvGraphicFramePr>
        <p:xfrm>
          <a:off x="233999" y="1125653"/>
          <a:ext cx="8646971" cy="38368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78935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rot="16200000">
            <a:off x="4443282" y="-1997345"/>
            <a:ext cx="339446" cy="9995440"/>
          </a:xfrm>
          <a:prstGeom prst="ellipse">
            <a:avLst/>
          </a:prstGeom>
          <a:gradFill flip="none" rotWithShape="1">
            <a:gsLst>
              <a:gs pos="80000">
                <a:srgbClr val="09192F">
                  <a:alpha val="0"/>
                </a:srgbClr>
              </a:gs>
              <a:gs pos="20000">
                <a:srgbClr val="070C1E">
                  <a:alpha val="13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7" name="Rectangle 6"/>
          <p:cNvSpPr/>
          <p:nvPr/>
        </p:nvSpPr>
        <p:spPr>
          <a:xfrm flipV="1">
            <a:off x="0" y="0"/>
            <a:ext cx="9144000" cy="2971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Title 1"/>
          <p:cNvSpPr>
            <a:spLocks noGrp="1"/>
          </p:cNvSpPr>
          <p:nvPr>
            <p:ph type="title"/>
          </p:nvPr>
        </p:nvSpPr>
        <p:spPr/>
        <p:txBody>
          <a:bodyPr/>
          <a:lstStyle/>
          <a:p>
            <a:r>
              <a:rPr lang="en-ZA" dirty="0"/>
              <a:t>Purchasing Changes: Light Commercial</a:t>
            </a:r>
          </a:p>
        </p:txBody>
      </p:sp>
      <p:sp>
        <p:nvSpPr>
          <p:cNvPr id="17" name="Text Placeholder 2"/>
          <p:cNvSpPr>
            <a:spLocks noGrp="1"/>
          </p:cNvSpPr>
          <p:nvPr>
            <p:ph type="body" sz="quarter" idx="13"/>
          </p:nvPr>
        </p:nvSpPr>
        <p:spPr/>
        <p:txBody>
          <a:bodyPr/>
          <a:lstStyle/>
          <a:p>
            <a:r>
              <a:rPr lang="en-ZA" dirty="0"/>
              <a:t>Headline results</a:t>
            </a:r>
          </a:p>
        </p:txBody>
      </p:sp>
      <p:graphicFrame>
        <p:nvGraphicFramePr>
          <p:cNvPr id="5" name="Chart 4"/>
          <p:cNvGraphicFramePr/>
          <p:nvPr>
            <p:extLst>
              <p:ext uri="{D42A27DB-BD31-4B8C-83A1-F6EECF244321}">
                <p14:modId xmlns:p14="http://schemas.microsoft.com/office/powerpoint/2010/main" val="1846588058"/>
              </p:ext>
            </p:extLst>
          </p:nvPr>
        </p:nvGraphicFramePr>
        <p:xfrm>
          <a:off x="234000" y="960991"/>
          <a:ext cx="8628062" cy="37634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93556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1999237" y="410511"/>
            <a:ext cx="4931357" cy="4931357"/>
          </a:xfrm>
          <a:prstGeom prst="ellipse">
            <a:avLst/>
          </a:prstGeom>
          <a:gradFill flip="none" rotWithShape="1">
            <a:gsLst>
              <a:gs pos="0">
                <a:schemeClr val="bg1"/>
              </a:gs>
              <a:gs pos="83000">
                <a:schemeClr val="tx1">
                  <a:lumMod val="11000"/>
                  <a:lumOff val="8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title"/>
          </p:nvPr>
        </p:nvSpPr>
        <p:spPr/>
        <p:txBody>
          <a:bodyPr/>
          <a:lstStyle/>
          <a:p>
            <a:r>
              <a:rPr lang="en-ZA" dirty="0"/>
              <a:t>Purchasing Attributes</a:t>
            </a:r>
          </a:p>
        </p:txBody>
      </p:sp>
      <p:sp>
        <p:nvSpPr>
          <p:cNvPr id="3" name="Text Placeholder 2"/>
          <p:cNvSpPr>
            <a:spLocks noGrp="1"/>
          </p:cNvSpPr>
          <p:nvPr>
            <p:ph type="body" sz="quarter" idx="13"/>
          </p:nvPr>
        </p:nvSpPr>
        <p:spPr/>
        <p:txBody>
          <a:bodyPr/>
          <a:lstStyle/>
          <a:p>
            <a:r>
              <a:rPr lang="en-ZA" dirty="0"/>
              <a:t>Headline results</a:t>
            </a:r>
          </a:p>
        </p:txBody>
      </p:sp>
      <p:graphicFrame>
        <p:nvGraphicFramePr>
          <p:cNvPr id="7" name="Chart 6"/>
          <p:cNvGraphicFramePr/>
          <p:nvPr>
            <p:extLst>
              <p:ext uri="{D42A27DB-BD31-4B8C-83A1-F6EECF244321}">
                <p14:modId xmlns:p14="http://schemas.microsoft.com/office/powerpoint/2010/main" val="3304650251"/>
              </p:ext>
            </p:extLst>
          </p:nvPr>
        </p:nvGraphicFramePr>
        <p:xfrm>
          <a:off x="236537" y="1062038"/>
          <a:ext cx="8650433" cy="39862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29672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5350" y="1428336"/>
            <a:ext cx="7856537" cy="27848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title"/>
          </p:nvPr>
        </p:nvSpPr>
        <p:spPr/>
        <p:txBody>
          <a:bodyPr/>
          <a:lstStyle/>
          <a:p>
            <a:r>
              <a:rPr lang="en-ZA" dirty="0"/>
              <a:t>Servicing Experience over Time</a:t>
            </a:r>
          </a:p>
        </p:txBody>
      </p:sp>
      <p:sp>
        <p:nvSpPr>
          <p:cNvPr id="3" name="Text Placeholder 2"/>
          <p:cNvSpPr>
            <a:spLocks noGrp="1"/>
          </p:cNvSpPr>
          <p:nvPr>
            <p:ph type="body" sz="quarter" idx="13"/>
          </p:nvPr>
        </p:nvSpPr>
        <p:spPr/>
        <p:txBody>
          <a:bodyPr/>
          <a:lstStyle/>
          <a:p>
            <a:r>
              <a:rPr lang="en-ZA" dirty="0"/>
              <a:t>Headline results</a:t>
            </a:r>
          </a:p>
        </p:txBody>
      </p:sp>
      <p:graphicFrame>
        <p:nvGraphicFramePr>
          <p:cNvPr id="5" name="Chart 4"/>
          <p:cNvGraphicFramePr/>
          <p:nvPr>
            <p:extLst>
              <p:ext uri="{D42A27DB-BD31-4B8C-83A1-F6EECF244321}">
                <p14:modId xmlns:p14="http://schemas.microsoft.com/office/powerpoint/2010/main" val="4073816810"/>
              </p:ext>
            </p:extLst>
          </p:nvPr>
        </p:nvGraphicFramePr>
        <p:xfrm>
          <a:off x="232377" y="985838"/>
          <a:ext cx="8654594" cy="38338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17268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Servicing Experience: Passenger</a:t>
            </a:r>
            <a:endParaRPr lang="en-GB" dirty="0"/>
          </a:p>
        </p:txBody>
      </p:sp>
      <p:sp>
        <p:nvSpPr>
          <p:cNvPr id="3" name="Text Placeholder 2"/>
          <p:cNvSpPr>
            <a:spLocks noGrp="1"/>
          </p:cNvSpPr>
          <p:nvPr>
            <p:ph type="body" sz="quarter" idx="13"/>
          </p:nvPr>
        </p:nvSpPr>
        <p:spPr/>
        <p:txBody>
          <a:bodyPr/>
          <a:lstStyle/>
          <a:p>
            <a:r>
              <a:rPr lang="en-ZA" dirty="0"/>
              <a:t>Headline results</a:t>
            </a:r>
          </a:p>
        </p:txBody>
      </p:sp>
      <p:graphicFrame>
        <p:nvGraphicFramePr>
          <p:cNvPr id="5" name="Chart 4"/>
          <p:cNvGraphicFramePr/>
          <p:nvPr>
            <p:extLst>
              <p:ext uri="{D42A27DB-BD31-4B8C-83A1-F6EECF244321}">
                <p14:modId xmlns:p14="http://schemas.microsoft.com/office/powerpoint/2010/main" val="3369856074"/>
              </p:ext>
            </p:extLst>
          </p:nvPr>
        </p:nvGraphicFramePr>
        <p:xfrm>
          <a:off x="89719" y="1048703"/>
          <a:ext cx="8797252" cy="39138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611125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rot="16200000">
            <a:off x="4443282" y="-2054495"/>
            <a:ext cx="339446" cy="9995440"/>
          </a:xfrm>
          <a:prstGeom prst="ellipse">
            <a:avLst/>
          </a:prstGeom>
          <a:gradFill flip="none" rotWithShape="1">
            <a:gsLst>
              <a:gs pos="80000">
                <a:srgbClr val="09192F">
                  <a:alpha val="0"/>
                </a:srgbClr>
              </a:gs>
              <a:gs pos="20000">
                <a:srgbClr val="070C1E">
                  <a:alpha val="13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 name="Rectangle 1"/>
          <p:cNvSpPr/>
          <p:nvPr/>
        </p:nvSpPr>
        <p:spPr>
          <a:xfrm flipV="1">
            <a:off x="0" y="0"/>
            <a:ext cx="9144000" cy="29146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Title 1"/>
          <p:cNvSpPr>
            <a:spLocks noGrp="1"/>
          </p:cNvSpPr>
          <p:nvPr>
            <p:ph type="title"/>
          </p:nvPr>
        </p:nvSpPr>
        <p:spPr/>
        <p:txBody>
          <a:bodyPr/>
          <a:lstStyle/>
          <a:p>
            <a:r>
              <a:rPr lang="en-ZA" dirty="0"/>
              <a:t>Servicing Changes: Passenger</a:t>
            </a:r>
          </a:p>
        </p:txBody>
      </p:sp>
      <p:sp>
        <p:nvSpPr>
          <p:cNvPr id="17" name="Text Placeholder 2"/>
          <p:cNvSpPr>
            <a:spLocks noGrp="1"/>
          </p:cNvSpPr>
          <p:nvPr>
            <p:ph type="body" sz="quarter" idx="13"/>
          </p:nvPr>
        </p:nvSpPr>
        <p:spPr/>
        <p:txBody>
          <a:bodyPr/>
          <a:lstStyle/>
          <a:p>
            <a:r>
              <a:rPr lang="en-ZA" dirty="0"/>
              <a:t>Headline results</a:t>
            </a:r>
          </a:p>
        </p:txBody>
      </p:sp>
      <p:graphicFrame>
        <p:nvGraphicFramePr>
          <p:cNvPr id="5" name="Chart 4"/>
          <p:cNvGraphicFramePr/>
          <p:nvPr>
            <p:extLst>
              <p:ext uri="{D42A27DB-BD31-4B8C-83A1-F6EECF244321}">
                <p14:modId xmlns:p14="http://schemas.microsoft.com/office/powerpoint/2010/main" val="2752700857"/>
              </p:ext>
            </p:extLst>
          </p:nvPr>
        </p:nvGraphicFramePr>
        <p:xfrm>
          <a:off x="275064" y="960990"/>
          <a:ext cx="8628062" cy="37538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21463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Servicing Experience: Light Commercial</a:t>
            </a:r>
            <a:endParaRPr lang="en-GB" dirty="0"/>
          </a:p>
        </p:txBody>
      </p:sp>
      <p:sp>
        <p:nvSpPr>
          <p:cNvPr id="3" name="Text Placeholder 2"/>
          <p:cNvSpPr>
            <a:spLocks noGrp="1"/>
          </p:cNvSpPr>
          <p:nvPr>
            <p:ph type="body" sz="quarter" idx="13"/>
          </p:nvPr>
        </p:nvSpPr>
        <p:spPr/>
        <p:txBody>
          <a:bodyPr/>
          <a:lstStyle/>
          <a:p>
            <a:r>
              <a:rPr lang="en-ZA" dirty="0"/>
              <a:t>Headline results</a:t>
            </a:r>
          </a:p>
        </p:txBody>
      </p:sp>
      <p:graphicFrame>
        <p:nvGraphicFramePr>
          <p:cNvPr id="5" name="Chart 4"/>
          <p:cNvGraphicFramePr/>
          <p:nvPr>
            <p:extLst>
              <p:ext uri="{D42A27DB-BD31-4B8C-83A1-F6EECF244321}">
                <p14:modId xmlns:p14="http://schemas.microsoft.com/office/powerpoint/2010/main" val="484987164"/>
              </p:ext>
            </p:extLst>
          </p:nvPr>
        </p:nvGraphicFramePr>
        <p:xfrm>
          <a:off x="233999" y="1013892"/>
          <a:ext cx="8646971" cy="3958157"/>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876424" y="4575305"/>
            <a:ext cx="7004546" cy="123111"/>
          </a:xfrm>
          <a:prstGeom prst="rect">
            <a:avLst/>
          </a:prstGeom>
        </p:spPr>
        <p:txBody>
          <a:bodyPr vert="horz" wrap="square" lIns="0" tIns="0" rIns="0" bIns="0" rtlCol="0">
            <a:spAutoFit/>
          </a:bodyPr>
          <a:lstStyle/>
          <a:p>
            <a:pPr marL="4763" algn="ctr"/>
            <a:r>
              <a:rPr lang="en-ZA" sz="800" b="1" dirty="0"/>
              <a:t>Mean (%)</a:t>
            </a:r>
          </a:p>
        </p:txBody>
      </p:sp>
    </p:spTree>
    <p:extLst>
      <p:ext uri="{BB962C8B-B14F-4D97-AF65-F5344CB8AC3E}">
        <p14:creationId xmlns:p14="http://schemas.microsoft.com/office/powerpoint/2010/main" val="11870084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rot="16200000">
            <a:off x="4443282" y="-2035445"/>
            <a:ext cx="339446" cy="9995440"/>
          </a:xfrm>
          <a:prstGeom prst="ellipse">
            <a:avLst/>
          </a:prstGeom>
          <a:gradFill flip="none" rotWithShape="1">
            <a:gsLst>
              <a:gs pos="80000">
                <a:srgbClr val="09192F">
                  <a:alpha val="0"/>
                </a:srgbClr>
              </a:gs>
              <a:gs pos="20000">
                <a:srgbClr val="070C1E">
                  <a:alpha val="13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7" name="Rectangle 6"/>
          <p:cNvSpPr/>
          <p:nvPr/>
        </p:nvSpPr>
        <p:spPr>
          <a:xfrm flipV="1">
            <a:off x="0" y="0"/>
            <a:ext cx="9144000" cy="29337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Title 1"/>
          <p:cNvSpPr>
            <a:spLocks noGrp="1"/>
          </p:cNvSpPr>
          <p:nvPr>
            <p:ph type="title"/>
          </p:nvPr>
        </p:nvSpPr>
        <p:spPr/>
        <p:txBody>
          <a:bodyPr/>
          <a:lstStyle/>
          <a:p>
            <a:r>
              <a:rPr lang="en-ZA" dirty="0"/>
              <a:t>Servicing Changes: Light Commercial</a:t>
            </a:r>
          </a:p>
        </p:txBody>
      </p:sp>
      <p:sp>
        <p:nvSpPr>
          <p:cNvPr id="17" name="Text Placeholder 2"/>
          <p:cNvSpPr>
            <a:spLocks noGrp="1"/>
          </p:cNvSpPr>
          <p:nvPr>
            <p:ph type="body" sz="quarter" idx="13"/>
          </p:nvPr>
        </p:nvSpPr>
        <p:spPr/>
        <p:txBody>
          <a:bodyPr/>
          <a:lstStyle/>
          <a:p>
            <a:r>
              <a:rPr lang="en-ZA" dirty="0"/>
              <a:t>Headline results</a:t>
            </a:r>
          </a:p>
        </p:txBody>
      </p:sp>
      <p:graphicFrame>
        <p:nvGraphicFramePr>
          <p:cNvPr id="5" name="Chart 4"/>
          <p:cNvGraphicFramePr/>
          <p:nvPr>
            <p:extLst>
              <p:ext uri="{D42A27DB-BD31-4B8C-83A1-F6EECF244321}">
                <p14:modId xmlns:p14="http://schemas.microsoft.com/office/powerpoint/2010/main" val="2469686881"/>
              </p:ext>
            </p:extLst>
          </p:nvPr>
        </p:nvGraphicFramePr>
        <p:xfrm>
          <a:off x="252909" y="1016117"/>
          <a:ext cx="8628062" cy="36857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66984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999237" y="410511"/>
            <a:ext cx="4931357" cy="4931357"/>
          </a:xfrm>
          <a:prstGeom prst="ellipse">
            <a:avLst/>
          </a:prstGeom>
          <a:gradFill flip="none" rotWithShape="1">
            <a:gsLst>
              <a:gs pos="0">
                <a:schemeClr val="bg1"/>
              </a:gs>
              <a:gs pos="83000">
                <a:schemeClr val="tx1">
                  <a:lumMod val="11000"/>
                  <a:lumOff val="8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title"/>
          </p:nvPr>
        </p:nvSpPr>
        <p:spPr/>
        <p:txBody>
          <a:bodyPr/>
          <a:lstStyle/>
          <a:p>
            <a:r>
              <a:rPr lang="en-ZA" dirty="0"/>
              <a:t>Servicing Attributes</a:t>
            </a:r>
          </a:p>
        </p:txBody>
      </p:sp>
      <p:sp>
        <p:nvSpPr>
          <p:cNvPr id="3" name="Text Placeholder 2"/>
          <p:cNvSpPr>
            <a:spLocks noGrp="1"/>
          </p:cNvSpPr>
          <p:nvPr>
            <p:ph type="body" sz="quarter" idx="13"/>
          </p:nvPr>
        </p:nvSpPr>
        <p:spPr/>
        <p:txBody>
          <a:bodyPr/>
          <a:lstStyle/>
          <a:p>
            <a:r>
              <a:rPr lang="en-ZA" dirty="0"/>
              <a:t>Headline results</a:t>
            </a:r>
          </a:p>
        </p:txBody>
      </p:sp>
      <p:graphicFrame>
        <p:nvGraphicFramePr>
          <p:cNvPr id="7" name="Chart 6"/>
          <p:cNvGraphicFramePr/>
          <p:nvPr>
            <p:extLst>
              <p:ext uri="{D42A27DB-BD31-4B8C-83A1-F6EECF244321}">
                <p14:modId xmlns:p14="http://schemas.microsoft.com/office/powerpoint/2010/main" val="1214984324"/>
              </p:ext>
            </p:extLst>
          </p:nvPr>
        </p:nvGraphicFramePr>
        <p:xfrm>
          <a:off x="114300" y="1016116"/>
          <a:ext cx="8650433" cy="38090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36710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7802" b="7802"/>
          <a:stretch/>
        </p:blipFill>
        <p:spPr>
          <a:xfrm>
            <a:off x="0" y="0"/>
            <a:ext cx="9144000" cy="5143500"/>
          </a:xfrm>
          <a:prstGeom prst="rect">
            <a:avLst/>
          </a:prstGeom>
        </p:spPr>
      </p:pic>
      <p:sp>
        <p:nvSpPr>
          <p:cNvPr id="8" name="Rectangle 7"/>
          <p:cNvSpPr/>
          <p:nvPr/>
        </p:nvSpPr>
        <p:spPr>
          <a:xfrm>
            <a:off x="0" y="0"/>
            <a:ext cx="9144000" cy="5143500"/>
          </a:xfrm>
          <a:prstGeom prst="rect">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Title 3"/>
          <p:cNvSpPr>
            <a:spLocks noGrp="1"/>
          </p:cNvSpPr>
          <p:nvPr>
            <p:ph type="title"/>
          </p:nvPr>
        </p:nvSpPr>
        <p:spPr bwMode="white">
          <a:xfrm>
            <a:off x="571774" y="2143128"/>
            <a:ext cx="8327498" cy="984244"/>
          </a:xfrm>
        </p:spPr>
        <p:txBody>
          <a:bodyPr anchor="ctr"/>
          <a:lstStyle/>
          <a:p>
            <a:r>
              <a:rPr lang="en-GB" dirty="0">
                <a:solidFill>
                  <a:schemeClr val="bg1"/>
                </a:solidFill>
              </a:rPr>
              <a:t>demographics</a:t>
            </a:r>
          </a:p>
        </p:txBody>
      </p:sp>
      <p:pic>
        <p:nvPicPr>
          <p:cNvPr id="12" name="Picture 11"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14" name="Picture 13" descr="IPSOS_GAMECHANGERS_blue.png"/>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9" name="TextBox 8">
            <a:extLst>
              <a:ext uri="{FF2B5EF4-FFF2-40B4-BE49-F238E27FC236}">
                <a16:creationId xmlns:a16="http://schemas.microsoft.com/office/drawing/2014/main" id="{5A9B549E-0550-4029-AE71-48A106991DCC}"/>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27</a:t>
            </a:fld>
            <a:endParaRPr lang="en-GB" sz="800" kern="1200" dirty="0">
              <a:solidFill>
                <a:schemeClr val="bg1"/>
              </a:solidFill>
              <a:latin typeface="+mn-lt"/>
              <a:ea typeface="+mn-ea"/>
              <a:cs typeface="+mn-cs"/>
            </a:endParaRPr>
          </a:p>
        </p:txBody>
      </p:sp>
      <p:sp>
        <p:nvSpPr>
          <p:cNvPr id="10" name="TextBox 9">
            <a:extLst>
              <a:ext uri="{FF2B5EF4-FFF2-40B4-BE49-F238E27FC236}">
                <a16:creationId xmlns:a16="http://schemas.microsoft.com/office/drawing/2014/main" id="{F38E1DB9-41DB-4F60-ABBB-405FA415709F}"/>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2018 Ipsos.</a:t>
            </a:r>
            <a:endParaRPr lang="en-GB" sz="1200" dirty="0">
              <a:solidFill>
                <a:schemeClr val="bg1"/>
              </a:solidFill>
            </a:endParaRPr>
          </a:p>
        </p:txBody>
      </p:sp>
    </p:spTree>
    <p:extLst>
      <p:ext uri="{BB962C8B-B14F-4D97-AF65-F5344CB8AC3E}">
        <p14:creationId xmlns:p14="http://schemas.microsoft.com/office/powerpoint/2010/main" val="41378790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p:cNvSpPr/>
          <p:nvPr/>
        </p:nvSpPr>
        <p:spPr>
          <a:xfrm>
            <a:off x="7291475" y="2771764"/>
            <a:ext cx="657217" cy="1335925"/>
          </a:xfrm>
          <a:prstGeom prst="rect">
            <a:avLst/>
          </a:prstGeom>
          <a:solidFill>
            <a:srgbClr val="8EC3E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graphicFrame>
        <p:nvGraphicFramePr>
          <p:cNvPr id="101" name="Chart 100"/>
          <p:cNvGraphicFramePr/>
          <p:nvPr>
            <p:extLst>
              <p:ext uri="{D42A27DB-BD31-4B8C-83A1-F6EECF244321}">
                <p14:modId xmlns:p14="http://schemas.microsoft.com/office/powerpoint/2010/main" val="3117793056"/>
              </p:ext>
            </p:extLst>
          </p:nvPr>
        </p:nvGraphicFramePr>
        <p:xfrm>
          <a:off x="6441739" y="2773970"/>
          <a:ext cx="2365829" cy="1420891"/>
        </p:xfrm>
        <a:graphic>
          <a:graphicData uri="http://schemas.openxmlformats.org/drawingml/2006/chart">
            <c:chart xmlns:c="http://schemas.openxmlformats.org/drawingml/2006/chart" xmlns:r="http://schemas.openxmlformats.org/officeDocument/2006/relationships" r:id="rId2"/>
          </a:graphicData>
        </a:graphic>
      </p:graphicFrame>
      <p:sp>
        <p:nvSpPr>
          <p:cNvPr id="88" name="Freeform 5"/>
          <p:cNvSpPr/>
          <p:nvPr/>
        </p:nvSpPr>
        <p:spPr>
          <a:xfrm>
            <a:off x="7247267" y="2666910"/>
            <a:ext cx="745633" cy="1541750"/>
          </a:xfrm>
          <a:custGeom>
            <a:avLst/>
            <a:gdLst>
              <a:gd name="connsiteX0" fmla="*/ 1188369 w 1828800"/>
              <a:gd name="connsiteY0" fmla="*/ 949460 h 3781425"/>
              <a:gd name="connsiteX1" fmla="*/ 637132 w 1828800"/>
              <a:gd name="connsiteY1" fmla="*/ 952753 h 3781425"/>
              <a:gd name="connsiteX2" fmla="*/ 564514 w 1828800"/>
              <a:gd name="connsiteY2" fmla="*/ 962633 h 3781425"/>
              <a:gd name="connsiteX3" fmla="*/ 501799 w 1828800"/>
              <a:gd name="connsiteY3" fmla="*/ 988978 h 3781425"/>
              <a:gd name="connsiteX4" fmla="*/ 462189 w 1828800"/>
              <a:gd name="connsiteY4" fmla="*/ 1018616 h 3781425"/>
              <a:gd name="connsiteX5" fmla="*/ 432481 w 1828800"/>
              <a:gd name="connsiteY5" fmla="*/ 1051547 h 3781425"/>
              <a:gd name="connsiteX6" fmla="*/ 402774 w 1828800"/>
              <a:gd name="connsiteY6" fmla="*/ 1084478 h 3781425"/>
              <a:gd name="connsiteX7" fmla="*/ 373067 w 1828800"/>
              <a:gd name="connsiteY7" fmla="*/ 1140462 h 3781425"/>
              <a:gd name="connsiteX8" fmla="*/ 356563 w 1828800"/>
              <a:gd name="connsiteY8" fmla="*/ 1193152 h 3781425"/>
              <a:gd name="connsiteX9" fmla="*/ 349961 w 1828800"/>
              <a:gd name="connsiteY9" fmla="*/ 1245842 h 3781425"/>
              <a:gd name="connsiteX10" fmla="*/ 346660 w 1828800"/>
              <a:gd name="connsiteY10" fmla="*/ 2026313 h 3781425"/>
              <a:gd name="connsiteX11" fmla="*/ 356563 w 1828800"/>
              <a:gd name="connsiteY11" fmla="*/ 2069123 h 3781425"/>
              <a:gd name="connsiteX12" fmla="*/ 376368 w 1828800"/>
              <a:gd name="connsiteY12" fmla="*/ 2098762 h 3781425"/>
              <a:gd name="connsiteX13" fmla="*/ 406075 w 1828800"/>
              <a:gd name="connsiteY13" fmla="*/ 2121814 h 3781425"/>
              <a:gd name="connsiteX14" fmla="*/ 439083 w 1828800"/>
              <a:gd name="connsiteY14" fmla="*/ 2128400 h 3781425"/>
              <a:gd name="connsiteX15" fmla="*/ 478693 w 1828800"/>
              <a:gd name="connsiteY15" fmla="*/ 2128400 h 3781425"/>
              <a:gd name="connsiteX16" fmla="*/ 521604 w 1828800"/>
              <a:gd name="connsiteY16" fmla="*/ 2111934 h 3781425"/>
              <a:gd name="connsiteX17" fmla="*/ 541408 w 1828800"/>
              <a:gd name="connsiteY17" fmla="*/ 2082296 h 3781425"/>
              <a:gd name="connsiteX18" fmla="*/ 557913 w 1828800"/>
              <a:gd name="connsiteY18" fmla="*/ 2052658 h 3781425"/>
              <a:gd name="connsiteX19" fmla="*/ 557913 w 1828800"/>
              <a:gd name="connsiteY19" fmla="*/ 1331463 h 3781425"/>
              <a:gd name="connsiteX20" fmla="*/ 610726 w 1828800"/>
              <a:gd name="connsiteY20" fmla="*/ 1331463 h 3781425"/>
              <a:gd name="connsiteX21" fmla="*/ 610726 w 1828800"/>
              <a:gd name="connsiteY21" fmla="*/ 3264529 h 3781425"/>
              <a:gd name="connsiteX22" fmla="*/ 627230 w 1828800"/>
              <a:gd name="connsiteY22" fmla="*/ 3317219 h 3781425"/>
              <a:gd name="connsiteX23" fmla="*/ 647035 w 1828800"/>
              <a:gd name="connsiteY23" fmla="*/ 3340271 h 3781425"/>
              <a:gd name="connsiteX24" fmla="*/ 676742 w 1828800"/>
              <a:gd name="connsiteY24" fmla="*/ 3363322 h 3781425"/>
              <a:gd name="connsiteX25" fmla="*/ 699848 w 1828800"/>
              <a:gd name="connsiteY25" fmla="*/ 3373202 h 3781425"/>
              <a:gd name="connsiteX26" fmla="*/ 739457 w 1828800"/>
              <a:gd name="connsiteY26" fmla="*/ 3379788 h 3781425"/>
              <a:gd name="connsiteX27" fmla="*/ 782368 w 1828800"/>
              <a:gd name="connsiteY27" fmla="*/ 3379788 h 3781425"/>
              <a:gd name="connsiteX28" fmla="*/ 821978 w 1828800"/>
              <a:gd name="connsiteY28" fmla="*/ 3366616 h 3781425"/>
              <a:gd name="connsiteX29" fmla="*/ 851685 w 1828800"/>
              <a:gd name="connsiteY29" fmla="*/ 3340271 h 3781425"/>
              <a:gd name="connsiteX30" fmla="*/ 874791 w 1828800"/>
              <a:gd name="connsiteY30" fmla="*/ 3313926 h 3781425"/>
              <a:gd name="connsiteX31" fmla="*/ 887994 w 1828800"/>
              <a:gd name="connsiteY31" fmla="*/ 3277701 h 3781425"/>
              <a:gd name="connsiteX32" fmla="*/ 891295 w 1828800"/>
              <a:gd name="connsiteY32" fmla="*/ 3244770 h 3781425"/>
              <a:gd name="connsiteX33" fmla="*/ 887994 w 1828800"/>
              <a:gd name="connsiteY33" fmla="*/ 2118520 h 3781425"/>
              <a:gd name="connsiteX34" fmla="*/ 940807 w 1828800"/>
              <a:gd name="connsiteY34" fmla="*/ 2121814 h 3781425"/>
              <a:gd name="connsiteX35" fmla="*/ 940807 w 1828800"/>
              <a:gd name="connsiteY35" fmla="*/ 3244770 h 3781425"/>
              <a:gd name="connsiteX36" fmla="*/ 947409 w 1828800"/>
              <a:gd name="connsiteY36" fmla="*/ 3290874 h 3781425"/>
              <a:gd name="connsiteX37" fmla="*/ 960612 w 1828800"/>
              <a:gd name="connsiteY37" fmla="*/ 3320512 h 3781425"/>
              <a:gd name="connsiteX38" fmla="*/ 980417 w 1828800"/>
              <a:gd name="connsiteY38" fmla="*/ 3343564 h 3781425"/>
              <a:gd name="connsiteX39" fmla="*/ 1010124 w 1828800"/>
              <a:gd name="connsiteY39" fmla="*/ 3366616 h 3781425"/>
              <a:gd name="connsiteX40" fmla="*/ 1046433 w 1828800"/>
              <a:gd name="connsiteY40" fmla="*/ 3379788 h 3781425"/>
              <a:gd name="connsiteX41" fmla="*/ 1079442 w 1828800"/>
              <a:gd name="connsiteY41" fmla="*/ 3379788 h 3781425"/>
              <a:gd name="connsiteX42" fmla="*/ 1119051 w 1828800"/>
              <a:gd name="connsiteY42" fmla="*/ 3379788 h 3781425"/>
              <a:gd name="connsiteX43" fmla="*/ 1152060 w 1828800"/>
              <a:gd name="connsiteY43" fmla="*/ 3366616 h 3781425"/>
              <a:gd name="connsiteX44" fmla="*/ 1175165 w 1828800"/>
              <a:gd name="connsiteY44" fmla="*/ 3350150 h 3781425"/>
              <a:gd name="connsiteX45" fmla="*/ 1194970 w 1828800"/>
              <a:gd name="connsiteY45" fmla="*/ 3327098 h 3781425"/>
              <a:gd name="connsiteX46" fmla="*/ 1211474 w 1828800"/>
              <a:gd name="connsiteY46" fmla="*/ 3297460 h 3781425"/>
              <a:gd name="connsiteX47" fmla="*/ 1221377 w 1828800"/>
              <a:gd name="connsiteY47" fmla="*/ 3257942 h 3781425"/>
              <a:gd name="connsiteX48" fmla="*/ 1221377 w 1828800"/>
              <a:gd name="connsiteY48" fmla="*/ 1334756 h 3781425"/>
              <a:gd name="connsiteX49" fmla="*/ 1270889 w 1828800"/>
              <a:gd name="connsiteY49" fmla="*/ 1334756 h 3781425"/>
              <a:gd name="connsiteX50" fmla="*/ 1267588 w 1828800"/>
              <a:gd name="connsiteY50" fmla="*/ 2029606 h 3781425"/>
              <a:gd name="connsiteX51" fmla="*/ 1280791 w 1828800"/>
              <a:gd name="connsiteY51" fmla="*/ 2075710 h 3781425"/>
              <a:gd name="connsiteX52" fmla="*/ 1303897 w 1828800"/>
              <a:gd name="connsiteY52" fmla="*/ 2105348 h 3781425"/>
              <a:gd name="connsiteX53" fmla="*/ 1330304 w 1828800"/>
              <a:gd name="connsiteY53" fmla="*/ 2121814 h 3781425"/>
              <a:gd name="connsiteX54" fmla="*/ 1360011 w 1828800"/>
              <a:gd name="connsiteY54" fmla="*/ 2128400 h 3781425"/>
              <a:gd name="connsiteX55" fmla="*/ 1396320 w 1828800"/>
              <a:gd name="connsiteY55" fmla="*/ 2128400 h 3781425"/>
              <a:gd name="connsiteX56" fmla="*/ 1429328 w 1828800"/>
              <a:gd name="connsiteY56" fmla="*/ 2121814 h 3781425"/>
              <a:gd name="connsiteX57" fmla="*/ 1449133 w 1828800"/>
              <a:gd name="connsiteY57" fmla="*/ 2098762 h 3781425"/>
              <a:gd name="connsiteX58" fmla="*/ 1472239 w 1828800"/>
              <a:gd name="connsiteY58" fmla="*/ 2072417 h 3781425"/>
              <a:gd name="connsiteX59" fmla="*/ 1482141 w 1828800"/>
              <a:gd name="connsiteY59" fmla="*/ 2029606 h 3781425"/>
              <a:gd name="connsiteX60" fmla="*/ 1482141 w 1828800"/>
              <a:gd name="connsiteY60" fmla="*/ 1259014 h 3781425"/>
              <a:gd name="connsiteX61" fmla="*/ 1472239 w 1828800"/>
              <a:gd name="connsiteY61" fmla="*/ 1186565 h 3781425"/>
              <a:gd name="connsiteX62" fmla="*/ 1452434 w 1828800"/>
              <a:gd name="connsiteY62" fmla="*/ 1137168 h 3781425"/>
              <a:gd name="connsiteX63" fmla="*/ 1416125 w 1828800"/>
              <a:gd name="connsiteY63" fmla="*/ 1071306 h 3781425"/>
              <a:gd name="connsiteX64" fmla="*/ 1379816 w 1828800"/>
              <a:gd name="connsiteY64" fmla="*/ 1031788 h 3781425"/>
              <a:gd name="connsiteX65" fmla="*/ 1333604 w 1828800"/>
              <a:gd name="connsiteY65" fmla="*/ 995564 h 3781425"/>
              <a:gd name="connsiteX66" fmla="*/ 1290694 w 1828800"/>
              <a:gd name="connsiteY66" fmla="*/ 972512 h 3781425"/>
              <a:gd name="connsiteX67" fmla="*/ 1231279 w 1828800"/>
              <a:gd name="connsiteY67" fmla="*/ 952753 h 3781425"/>
              <a:gd name="connsiteX68" fmla="*/ 914398 w 1828800"/>
              <a:gd name="connsiteY68" fmla="*/ 401637 h 3781425"/>
              <a:gd name="connsiteX69" fmla="*/ 675349 w 1828800"/>
              <a:gd name="connsiteY69" fmla="*/ 640685 h 3781425"/>
              <a:gd name="connsiteX70" fmla="*/ 914398 w 1828800"/>
              <a:gd name="connsiteY70" fmla="*/ 879734 h 3781425"/>
              <a:gd name="connsiteX71" fmla="*/ 1153446 w 1828800"/>
              <a:gd name="connsiteY71" fmla="*/ 640685 h 3781425"/>
              <a:gd name="connsiteX72" fmla="*/ 1084679 w 1828800"/>
              <a:gd name="connsiteY72" fmla="*/ 470404 h 3781425"/>
              <a:gd name="connsiteX73" fmla="*/ 914398 w 1828800"/>
              <a:gd name="connsiteY73" fmla="*/ 401637 h 3781425"/>
              <a:gd name="connsiteX74" fmla="*/ 0 w 1828800"/>
              <a:gd name="connsiteY74" fmla="*/ 0 h 3781425"/>
              <a:gd name="connsiteX75" fmla="*/ 1828800 w 1828800"/>
              <a:gd name="connsiteY75" fmla="*/ 0 h 3781425"/>
              <a:gd name="connsiteX76" fmla="*/ 1828800 w 1828800"/>
              <a:gd name="connsiteY76" fmla="*/ 3781425 h 3781425"/>
              <a:gd name="connsiteX77" fmla="*/ 0 w 1828800"/>
              <a:gd name="connsiteY77" fmla="*/ 3781425 h 378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828800" h="3781425">
                <a:moveTo>
                  <a:pt x="1188369" y="949460"/>
                </a:moveTo>
                <a:lnTo>
                  <a:pt x="637132" y="952753"/>
                </a:lnTo>
                <a:lnTo>
                  <a:pt x="564514" y="962633"/>
                </a:lnTo>
                <a:lnTo>
                  <a:pt x="501799" y="988978"/>
                </a:lnTo>
                <a:lnTo>
                  <a:pt x="462189" y="1018616"/>
                </a:lnTo>
                <a:lnTo>
                  <a:pt x="432481" y="1051547"/>
                </a:lnTo>
                <a:lnTo>
                  <a:pt x="402774" y="1084478"/>
                </a:lnTo>
                <a:lnTo>
                  <a:pt x="373067" y="1140462"/>
                </a:lnTo>
                <a:lnTo>
                  <a:pt x="356563" y="1193152"/>
                </a:lnTo>
                <a:lnTo>
                  <a:pt x="349961" y="1245842"/>
                </a:lnTo>
                <a:lnTo>
                  <a:pt x="346660" y="2026313"/>
                </a:lnTo>
                <a:lnTo>
                  <a:pt x="356563" y="2069123"/>
                </a:lnTo>
                <a:lnTo>
                  <a:pt x="376368" y="2098762"/>
                </a:lnTo>
                <a:lnTo>
                  <a:pt x="406075" y="2121814"/>
                </a:lnTo>
                <a:lnTo>
                  <a:pt x="439083" y="2128400"/>
                </a:lnTo>
                <a:lnTo>
                  <a:pt x="478693" y="2128400"/>
                </a:lnTo>
                <a:lnTo>
                  <a:pt x="521604" y="2111934"/>
                </a:lnTo>
                <a:lnTo>
                  <a:pt x="541408" y="2082296"/>
                </a:lnTo>
                <a:lnTo>
                  <a:pt x="557913" y="2052658"/>
                </a:lnTo>
                <a:lnTo>
                  <a:pt x="557913" y="1331463"/>
                </a:lnTo>
                <a:lnTo>
                  <a:pt x="610726" y="1331463"/>
                </a:lnTo>
                <a:lnTo>
                  <a:pt x="610726" y="3264529"/>
                </a:lnTo>
                <a:lnTo>
                  <a:pt x="627230" y="3317219"/>
                </a:lnTo>
                <a:lnTo>
                  <a:pt x="647035" y="3340271"/>
                </a:lnTo>
                <a:lnTo>
                  <a:pt x="676742" y="3363322"/>
                </a:lnTo>
                <a:lnTo>
                  <a:pt x="699848" y="3373202"/>
                </a:lnTo>
                <a:lnTo>
                  <a:pt x="739457" y="3379788"/>
                </a:lnTo>
                <a:lnTo>
                  <a:pt x="782368" y="3379788"/>
                </a:lnTo>
                <a:lnTo>
                  <a:pt x="821978" y="3366616"/>
                </a:lnTo>
                <a:lnTo>
                  <a:pt x="851685" y="3340271"/>
                </a:lnTo>
                <a:lnTo>
                  <a:pt x="874791" y="3313926"/>
                </a:lnTo>
                <a:lnTo>
                  <a:pt x="887994" y="3277701"/>
                </a:lnTo>
                <a:lnTo>
                  <a:pt x="891295" y="3244770"/>
                </a:lnTo>
                <a:lnTo>
                  <a:pt x="887994" y="2118520"/>
                </a:lnTo>
                <a:lnTo>
                  <a:pt x="940807" y="2121814"/>
                </a:lnTo>
                <a:lnTo>
                  <a:pt x="940807" y="3244770"/>
                </a:lnTo>
                <a:lnTo>
                  <a:pt x="947409" y="3290874"/>
                </a:lnTo>
                <a:lnTo>
                  <a:pt x="960612" y="3320512"/>
                </a:lnTo>
                <a:lnTo>
                  <a:pt x="980417" y="3343564"/>
                </a:lnTo>
                <a:lnTo>
                  <a:pt x="1010124" y="3366616"/>
                </a:lnTo>
                <a:lnTo>
                  <a:pt x="1046433" y="3379788"/>
                </a:lnTo>
                <a:lnTo>
                  <a:pt x="1079442" y="3379788"/>
                </a:lnTo>
                <a:lnTo>
                  <a:pt x="1119051" y="3379788"/>
                </a:lnTo>
                <a:lnTo>
                  <a:pt x="1152060" y="3366616"/>
                </a:lnTo>
                <a:lnTo>
                  <a:pt x="1175165" y="3350150"/>
                </a:lnTo>
                <a:lnTo>
                  <a:pt x="1194970" y="3327098"/>
                </a:lnTo>
                <a:lnTo>
                  <a:pt x="1211474" y="3297460"/>
                </a:lnTo>
                <a:lnTo>
                  <a:pt x="1221377" y="3257942"/>
                </a:lnTo>
                <a:lnTo>
                  <a:pt x="1221377" y="1334756"/>
                </a:lnTo>
                <a:lnTo>
                  <a:pt x="1270889" y="1334756"/>
                </a:lnTo>
                <a:lnTo>
                  <a:pt x="1267588" y="2029606"/>
                </a:lnTo>
                <a:lnTo>
                  <a:pt x="1280791" y="2075710"/>
                </a:lnTo>
                <a:lnTo>
                  <a:pt x="1303897" y="2105348"/>
                </a:lnTo>
                <a:lnTo>
                  <a:pt x="1330304" y="2121814"/>
                </a:lnTo>
                <a:lnTo>
                  <a:pt x="1360011" y="2128400"/>
                </a:lnTo>
                <a:lnTo>
                  <a:pt x="1396320" y="2128400"/>
                </a:lnTo>
                <a:lnTo>
                  <a:pt x="1429328" y="2121814"/>
                </a:lnTo>
                <a:lnTo>
                  <a:pt x="1449133" y="2098762"/>
                </a:lnTo>
                <a:lnTo>
                  <a:pt x="1472239" y="2072417"/>
                </a:lnTo>
                <a:lnTo>
                  <a:pt x="1482141" y="2029606"/>
                </a:lnTo>
                <a:lnTo>
                  <a:pt x="1482141" y="1259014"/>
                </a:lnTo>
                <a:lnTo>
                  <a:pt x="1472239" y="1186565"/>
                </a:lnTo>
                <a:lnTo>
                  <a:pt x="1452434" y="1137168"/>
                </a:lnTo>
                <a:lnTo>
                  <a:pt x="1416125" y="1071306"/>
                </a:lnTo>
                <a:lnTo>
                  <a:pt x="1379816" y="1031788"/>
                </a:lnTo>
                <a:lnTo>
                  <a:pt x="1333604" y="995564"/>
                </a:lnTo>
                <a:lnTo>
                  <a:pt x="1290694" y="972512"/>
                </a:lnTo>
                <a:lnTo>
                  <a:pt x="1231279" y="952753"/>
                </a:lnTo>
                <a:close/>
                <a:moveTo>
                  <a:pt x="914398" y="401637"/>
                </a:moveTo>
                <a:cubicBezTo>
                  <a:pt x="783412" y="401637"/>
                  <a:pt x="675349" y="506425"/>
                  <a:pt x="675349" y="640685"/>
                </a:cubicBezTo>
                <a:cubicBezTo>
                  <a:pt x="675349" y="771671"/>
                  <a:pt x="783412" y="879734"/>
                  <a:pt x="914398" y="879734"/>
                </a:cubicBezTo>
                <a:cubicBezTo>
                  <a:pt x="1048658" y="879734"/>
                  <a:pt x="1153446" y="771671"/>
                  <a:pt x="1153446" y="640685"/>
                </a:cubicBezTo>
                <a:cubicBezTo>
                  <a:pt x="1153446" y="575193"/>
                  <a:pt x="1130524" y="516249"/>
                  <a:pt x="1084679" y="470404"/>
                </a:cubicBezTo>
                <a:cubicBezTo>
                  <a:pt x="1038834" y="424559"/>
                  <a:pt x="979890" y="401637"/>
                  <a:pt x="914398" y="401637"/>
                </a:cubicBezTo>
                <a:close/>
                <a:moveTo>
                  <a:pt x="0" y="0"/>
                </a:moveTo>
                <a:lnTo>
                  <a:pt x="1828800" y="0"/>
                </a:lnTo>
                <a:lnTo>
                  <a:pt x="1828800" y="3781425"/>
                </a:lnTo>
                <a:lnTo>
                  <a:pt x="0" y="3781425"/>
                </a:lnTo>
                <a:close/>
              </a:path>
            </a:pathLst>
          </a:cu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sp>
        <p:nvSpPr>
          <p:cNvPr id="27" name="Rectangle 26"/>
          <p:cNvSpPr/>
          <p:nvPr/>
        </p:nvSpPr>
        <p:spPr>
          <a:xfrm>
            <a:off x="5784522" y="503431"/>
            <a:ext cx="657217" cy="1335925"/>
          </a:xfrm>
          <a:prstGeom prst="rect">
            <a:avLst/>
          </a:prstGeom>
          <a:solidFill>
            <a:srgbClr val="F8AE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sp>
        <p:nvSpPr>
          <p:cNvPr id="26" name="Rectangle 25"/>
          <p:cNvSpPr/>
          <p:nvPr/>
        </p:nvSpPr>
        <p:spPr>
          <a:xfrm>
            <a:off x="7279682" y="505372"/>
            <a:ext cx="657217" cy="1335925"/>
          </a:xfrm>
          <a:prstGeom prst="rect">
            <a:avLst/>
          </a:prstGeom>
          <a:solidFill>
            <a:srgbClr val="8EC3E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graphicFrame>
        <p:nvGraphicFramePr>
          <p:cNvPr id="28" name="Chart 27"/>
          <p:cNvGraphicFramePr/>
          <p:nvPr>
            <p:extLst>
              <p:ext uri="{D42A27DB-BD31-4B8C-83A1-F6EECF244321}">
                <p14:modId xmlns:p14="http://schemas.microsoft.com/office/powerpoint/2010/main" val="123002379"/>
              </p:ext>
            </p:extLst>
          </p:nvPr>
        </p:nvGraphicFramePr>
        <p:xfrm>
          <a:off x="5261673" y="503430"/>
          <a:ext cx="1702916" cy="13359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9" name="Chart 28"/>
          <p:cNvGraphicFramePr/>
          <p:nvPr>
            <p:extLst>
              <p:ext uri="{D42A27DB-BD31-4B8C-83A1-F6EECF244321}">
                <p14:modId xmlns:p14="http://schemas.microsoft.com/office/powerpoint/2010/main" val="1233442261"/>
              </p:ext>
            </p:extLst>
          </p:nvPr>
        </p:nvGraphicFramePr>
        <p:xfrm>
          <a:off x="6756832" y="503430"/>
          <a:ext cx="1702916" cy="1335925"/>
        </p:xfrm>
        <a:graphic>
          <a:graphicData uri="http://schemas.openxmlformats.org/drawingml/2006/chart">
            <c:chart xmlns:c="http://schemas.openxmlformats.org/drawingml/2006/chart" xmlns:r="http://schemas.openxmlformats.org/officeDocument/2006/relationships" r:id="rId4"/>
          </a:graphicData>
        </a:graphic>
      </p:graphicFrame>
      <p:sp>
        <p:nvSpPr>
          <p:cNvPr id="31" name="Freeform 6"/>
          <p:cNvSpPr/>
          <p:nvPr/>
        </p:nvSpPr>
        <p:spPr>
          <a:xfrm>
            <a:off x="5740314" y="400518"/>
            <a:ext cx="745633" cy="1541750"/>
          </a:xfrm>
          <a:custGeom>
            <a:avLst/>
            <a:gdLst>
              <a:gd name="connsiteX0" fmla="*/ 727461 w 1828800"/>
              <a:gd name="connsiteY0" fmla="*/ 959420 h 3781425"/>
              <a:gd name="connsiteX1" fmla="*/ 668427 w 1828800"/>
              <a:gd name="connsiteY1" fmla="*/ 969259 h 3781425"/>
              <a:gd name="connsiteX2" fmla="*/ 612673 w 1828800"/>
              <a:gd name="connsiteY2" fmla="*/ 988935 h 3781425"/>
              <a:gd name="connsiteX3" fmla="*/ 563479 w 1828800"/>
              <a:gd name="connsiteY3" fmla="*/ 1021730 h 3781425"/>
              <a:gd name="connsiteX4" fmla="*/ 520844 w 1828800"/>
              <a:gd name="connsiteY4" fmla="*/ 1064363 h 3781425"/>
              <a:gd name="connsiteX5" fmla="*/ 484768 w 1828800"/>
              <a:gd name="connsiteY5" fmla="*/ 1113555 h 3781425"/>
              <a:gd name="connsiteX6" fmla="*/ 461810 w 1828800"/>
              <a:gd name="connsiteY6" fmla="*/ 1159468 h 3781425"/>
              <a:gd name="connsiteX7" fmla="*/ 248634 w 1828800"/>
              <a:gd name="connsiteY7" fmla="*/ 1871112 h 3781425"/>
              <a:gd name="connsiteX8" fmla="*/ 242074 w 1828800"/>
              <a:gd name="connsiteY8" fmla="*/ 1913745 h 3781425"/>
              <a:gd name="connsiteX9" fmla="*/ 245354 w 1828800"/>
              <a:gd name="connsiteY9" fmla="*/ 1956378 h 3781425"/>
              <a:gd name="connsiteX10" fmla="*/ 268311 w 1828800"/>
              <a:gd name="connsiteY10" fmla="*/ 1985893 h 3781425"/>
              <a:gd name="connsiteX11" fmla="*/ 297828 w 1828800"/>
              <a:gd name="connsiteY11" fmla="*/ 2008849 h 3781425"/>
              <a:gd name="connsiteX12" fmla="*/ 327345 w 1828800"/>
              <a:gd name="connsiteY12" fmla="*/ 2015408 h 3781425"/>
              <a:gd name="connsiteX13" fmla="*/ 369980 w 1828800"/>
              <a:gd name="connsiteY13" fmla="*/ 2015408 h 3781425"/>
              <a:gd name="connsiteX14" fmla="*/ 402777 w 1828800"/>
              <a:gd name="connsiteY14" fmla="*/ 1992452 h 3781425"/>
              <a:gd name="connsiteX15" fmla="*/ 432293 w 1828800"/>
              <a:gd name="connsiteY15" fmla="*/ 1956378 h 3781425"/>
              <a:gd name="connsiteX16" fmla="*/ 622512 w 1828800"/>
              <a:gd name="connsiteY16" fmla="*/ 1300485 h 3781425"/>
              <a:gd name="connsiteX17" fmla="*/ 674987 w 1828800"/>
              <a:gd name="connsiteY17" fmla="*/ 1300485 h 3781425"/>
              <a:gd name="connsiteX18" fmla="*/ 356862 w 1828800"/>
              <a:gd name="connsiteY18" fmla="*/ 2415503 h 3781425"/>
              <a:gd name="connsiteX19" fmla="*/ 658588 w 1828800"/>
              <a:gd name="connsiteY19" fmla="*/ 2415503 h 3781425"/>
              <a:gd name="connsiteX20" fmla="*/ 658588 w 1828800"/>
              <a:gd name="connsiteY20" fmla="*/ 3291120 h 3781425"/>
              <a:gd name="connsiteX21" fmla="*/ 674987 w 1828800"/>
              <a:gd name="connsiteY21" fmla="*/ 3333753 h 3781425"/>
              <a:gd name="connsiteX22" fmla="*/ 704503 w 1828800"/>
              <a:gd name="connsiteY22" fmla="*/ 3356709 h 3781425"/>
              <a:gd name="connsiteX23" fmla="*/ 740579 w 1828800"/>
              <a:gd name="connsiteY23" fmla="*/ 3369827 h 3781425"/>
              <a:gd name="connsiteX24" fmla="*/ 786494 w 1828800"/>
              <a:gd name="connsiteY24" fmla="*/ 3369827 h 3781425"/>
              <a:gd name="connsiteX25" fmla="*/ 825850 w 1828800"/>
              <a:gd name="connsiteY25" fmla="*/ 3359989 h 3781425"/>
              <a:gd name="connsiteX26" fmla="*/ 852087 w 1828800"/>
              <a:gd name="connsiteY26" fmla="*/ 3337032 h 3781425"/>
              <a:gd name="connsiteX27" fmla="*/ 871765 w 1828800"/>
              <a:gd name="connsiteY27" fmla="*/ 3310797 h 3781425"/>
              <a:gd name="connsiteX28" fmla="*/ 878324 w 1828800"/>
              <a:gd name="connsiteY28" fmla="*/ 3274723 h 3781425"/>
              <a:gd name="connsiteX29" fmla="*/ 878324 w 1828800"/>
              <a:gd name="connsiteY29" fmla="*/ 2415503 h 3781425"/>
              <a:gd name="connsiteX30" fmla="*/ 947197 w 1828800"/>
              <a:gd name="connsiteY30" fmla="*/ 2415503 h 3781425"/>
              <a:gd name="connsiteX31" fmla="*/ 947197 w 1828800"/>
              <a:gd name="connsiteY31" fmla="*/ 3264884 h 3781425"/>
              <a:gd name="connsiteX32" fmla="*/ 953756 w 1828800"/>
              <a:gd name="connsiteY32" fmla="*/ 3310797 h 3781425"/>
              <a:gd name="connsiteX33" fmla="*/ 970154 w 1828800"/>
              <a:gd name="connsiteY33" fmla="*/ 3340312 h 3781425"/>
              <a:gd name="connsiteX34" fmla="*/ 1002950 w 1828800"/>
              <a:gd name="connsiteY34" fmla="*/ 3359989 h 3781425"/>
              <a:gd name="connsiteX35" fmla="*/ 1032467 w 1828800"/>
              <a:gd name="connsiteY35" fmla="*/ 3369827 h 3781425"/>
              <a:gd name="connsiteX36" fmla="*/ 1088221 w 1828800"/>
              <a:gd name="connsiteY36" fmla="*/ 3369827 h 3781425"/>
              <a:gd name="connsiteX37" fmla="*/ 1127577 w 1828800"/>
              <a:gd name="connsiteY37" fmla="*/ 3353430 h 3781425"/>
              <a:gd name="connsiteX38" fmla="*/ 1150534 w 1828800"/>
              <a:gd name="connsiteY38" fmla="*/ 3327194 h 3781425"/>
              <a:gd name="connsiteX39" fmla="*/ 1166932 w 1828800"/>
              <a:gd name="connsiteY39" fmla="*/ 3291120 h 3781425"/>
              <a:gd name="connsiteX40" fmla="*/ 1170212 w 1828800"/>
              <a:gd name="connsiteY40" fmla="*/ 3264884 h 3781425"/>
              <a:gd name="connsiteX41" fmla="*/ 1170212 w 1828800"/>
              <a:gd name="connsiteY41" fmla="*/ 2415503 h 3781425"/>
              <a:gd name="connsiteX42" fmla="*/ 1471939 w 1828800"/>
              <a:gd name="connsiteY42" fmla="*/ 2415503 h 3781425"/>
              <a:gd name="connsiteX43" fmla="*/ 1147255 w 1828800"/>
              <a:gd name="connsiteY43" fmla="*/ 1300485 h 3781425"/>
              <a:gd name="connsiteX44" fmla="*/ 1203008 w 1828800"/>
              <a:gd name="connsiteY44" fmla="*/ 1300485 h 3781425"/>
              <a:gd name="connsiteX45" fmla="*/ 1396507 w 1828800"/>
              <a:gd name="connsiteY45" fmla="*/ 1956378 h 3781425"/>
              <a:gd name="connsiteX46" fmla="*/ 1419465 w 1828800"/>
              <a:gd name="connsiteY46" fmla="*/ 1989172 h 3781425"/>
              <a:gd name="connsiteX47" fmla="*/ 1455541 w 1828800"/>
              <a:gd name="connsiteY47" fmla="*/ 2012129 h 3781425"/>
              <a:gd name="connsiteX48" fmla="*/ 1488337 w 1828800"/>
              <a:gd name="connsiteY48" fmla="*/ 2018687 h 3781425"/>
              <a:gd name="connsiteX49" fmla="*/ 1527693 w 1828800"/>
              <a:gd name="connsiteY49" fmla="*/ 2015408 h 3781425"/>
              <a:gd name="connsiteX50" fmla="*/ 1557209 w 1828800"/>
              <a:gd name="connsiteY50" fmla="*/ 1992452 h 3781425"/>
              <a:gd name="connsiteX51" fmla="*/ 1576887 w 1828800"/>
              <a:gd name="connsiteY51" fmla="*/ 1959657 h 3781425"/>
              <a:gd name="connsiteX52" fmla="*/ 1586726 w 1828800"/>
              <a:gd name="connsiteY52" fmla="*/ 1923583 h 3781425"/>
              <a:gd name="connsiteX53" fmla="*/ 1586726 w 1828800"/>
              <a:gd name="connsiteY53" fmla="*/ 1887509 h 3781425"/>
              <a:gd name="connsiteX54" fmla="*/ 1393227 w 1828800"/>
              <a:gd name="connsiteY54" fmla="*/ 1231616 h 3781425"/>
              <a:gd name="connsiteX55" fmla="*/ 1370270 w 1828800"/>
              <a:gd name="connsiteY55" fmla="*/ 1159468 h 3781425"/>
              <a:gd name="connsiteX56" fmla="*/ 1344033 w 1828800"/>
              <a:gd name="connsiteY56" fmla="*/ 1110276 h 3781425"/>
              <a:gd name="connsiteX57" fmla="*/ 1301398 w 1828800"/>
              <a:gd name="connsiteY57" fmla="*/ 1057804 h 3781425"/>
              <a:gd name="connsiteX58" fmla="*/ 1268601 w 1828800"/>
              <a:gd name="connsiteY58" fmla="*/ 1028289 h 3781425"/>
              <a:gd name="connsiteX59" fmla="*/ 1216127 w 1828800"/>
              <a:gd name="connsiteY59" fmla="*/ 992215 h 3781425"/>
              <a:gd name="connsiteX60" fmla="*/ 1166932 w 1828800"/>
              <a:gd name="connsiteY60" fmla="*/ 972538 h 3781425"/>
              <a:gd name="connsiteX61" fmla="*/ 1124297 w 1828800"/>
              <a:gd name="connsiteY61" fmla="*/ 959420 h 3781425"/>
              <a:gd name="connsiteX62" fmla="*/ 909415 w 1828800"/>
              <a:gd name="connsiteY62" fmla="*/ 411597 h 3781425"/>
              <a:gd name="connsiteX63" fmla="*/ 670366 w 1828800"/>
              <a:gd name="connsiteY63" fmla="*/ 644053 h 3781425"/>
              <a:gd name="connsiteX64" fmla="*/ 909415 w 1828800"/>
              <a:gd name="connsiteY64" fmla="*/ 879737 h 3781425"/>
              <a:gd name="connsiteX65" fmla="*/ 1148463 w 1828800"/>
              <a:gd name="connsiteY65" fmla="*/ 644053 h 3781425"/>
              <a:gd name="connsiteX66" fmla="*/ 1078741 w 1828800"/>
              <a:gd name="connsiteY66" fmla="*/ 479396 h 3781425"/>
              <a:gd name="connsiteX67" fmla="*/ 909415 w 1828800"/>
              <a:gd name="connsiteY67" fmla="*/ 411597 h 3781425"/>
              <a:gd name="connsiteX68" fmla="*/ 0 w 1828800"/>
              <a:gd name="connsiteY68" fmla="*/ 0 h 3781425"/>
              <a:gd name="connsiteX69" fmla="*/ 1828800 w 1828800"/>
              <a:gd name="connsiteY69" fmla="*/ 0 h 3781425"/>
              <a:gd name="connsiteX70" fmla="*/ 1828800 w 1828800"/>
              <a:gd name="connsiteY70" fmla="*/ 3781425 h 3781425"/>
              <a:gd name="connsiteX71" fmla="*/ 0 w 1828800"/>
              <a:gd name="connsiteY71" fmla="*/ 3781425 h 378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828800" h="3781425">
                <a:moveTo>
                  <a:pt x="727461" y="959420"/>
                </a:moveTo>
                <a:lnTo>
                  <a:pt x="668427" y="969259"/>
                </a:lnTo>
                <a:lnTo>
                  <a:pt x="612673" y="988935"/>
                </a:lnTo>
                <a:lnTo>
                  <a:pt x="563479" y="1021730"/>
                </a:lnTo>
                <a:lnTo>
                  <a:pt x="520844" y="1064363"/>
                </a:lnTo>
                <a:lnTo>
                  <a:pt x="484768" y="1113555"/>
                </a:lnTo>
                <a:lnTo>
                  <a:pt x="461810" y="1159468"/>
                </a:lnTo>
                <a:lnTo>
                  <a:pt x="248634" y="1871112"/>
                </a:lnTo>
                <a:lnTo>
                  <a:pt x="242074" y="1913745"/>
                </a:lnTo>
                <a:lnTo>
                  <a:pt x="245354" y="1956378"/>
                </a:lnTo>
                <a:lnTo>
                  <a:pt x="268311" y="1985893"/>
                </a:lnTo>
                <a:lnTo>
                  <a:pt x="297828" y="2008849"/>
                </a:lnTo>
                <a:lnTo>
                  <a:pt x="327345" y="2015408"/>
                </a:lnTo>
                <a:lnTo>
                  <a:pt x="369980" y="2015408"/>
                </a:lnTo>
                <a:lnTo>
                  <a:pt x="402777" y="1992452"/>
                </a:lnTo>
                <a:lnTo>
                  <a:pt x="432293" y="1956378"/>
                </a:lnTo>
                <a:lnTo>
                  <a:pt x="622512" y="1300485"/>
                </a:lnTo>
                <a:lnTo>
                  <a:pt x="674987" y="1300485"/>
                </a:lnTo>
                <a:lnTo>
                  <a:pt x="356862" y="2415503"/>
                </a:lnTo>
                <a:lnTo>
                  <a:pt x="658588" y="2415503"/>
                </a:lnTo>
                <a:lnTo>
                  <a:pt x="658588" y="3291120"/>
                </a:lnTo>
                <a:lnTo>
                  <a:pt x="674987" y="3333753"/>
                </a:lnTo>
                <a:lnTo>
                  <a:pt x="704503" y="3356709"/>
                </a:lnTo>
                <a:lnTo>
                  <a:pt x="740579" y="3369827"/>
                </a:lnTo>
                <a:lnTo>
                  <a:pt x="786494" y="3369827"/>
                </a:lnTo>
                <a:lnTo>
                  <a:pt x="825850" y="3359989"/>
                </a:lnTo>
                <a:lnTo>
                  <a:pt x="852087" y="3337032"/>
                </a:lnTo>
                <a:lnTo>
                  <a:pt x="871765" y="3310797"/>
                </a:lnTo>
                <a:lnTo>
                  <a:pt x="878324" y="3274723"/>
                </a:lnTo>
                <a:lnTo>
                  <a:pt x="878324" y="2415503"/>
                </a:lnTo>
                <a:lnTo>
                  <a:pt x="947197" y="2415503"/>
                </a:lnTo>
                <a:lnTo>
                  <a:pt x="947197" y="3264884"/>
                </a:lnTo>
                <a:lnTo>
                  <a:pt x="953756" y="3310797"/>
                </a:lnTo>
                <a:lnTo>
                  <a:pt x="970154" y="3340312"/>
                </a:lnTo>
                <a:lnTo>
                  <a:pt x="1002950" y="3359989"/>
                </a:lnTo>
                <a:lnTo>
                  <a:pt x="1032467" y="3369827"/>
                </a:lnTo>
                <a:lnTo>
                  <a:pt x="1088221" y="3369827"/>
                </a:lnTo>
                <a:lnTo>
                  <a:pt x="1127577" y="3353430"/>
                </a:lnTo>
                <a:lnTo>
                  <a:pt x="1150534" y="3327194"/>
                </a:lnTo>
                <a:lnTo>
                  <a:pt x="1166932" y="3291120"/>
                </a:lnTo>
                <a:lnTo>
                  <a:pt x="1170212" y="3264884"/>
                </a:lnTo>
                <a:lnTo>
                  <a:pt x="1170212" y="2415503"/>
                </a:lnTo>
                <a:lnTo>
                  <a:pt x="1471939" y="2415503"/>
                </a:lnTo>
                <a:lnTo>
                  <a:pt x="1147255" y="1300485"/>
                </a:lnTo>
                <a:lnTo>
                  <a:pt x="1203008" y="1300485"/>
                </a:lnTo>
                <a:lnTo>
                  <a:pt x="1396507" y="1956378"/>
                </a:lnTo>
                <a:lnTo>
                  <a:pt x="1419465" y="1989172"/>
                </a:lnTo>
                <a:lnTo>
                  <a:pt x="1455541" y="2012129"/>
                </a:lnTo>
                <a:lnTo>
                  <a:pt x="1488337" y="2018687"/>
                </a:lnTo>
                <a:lnTo>
                  <a:pt x="1527693" y="2015408"/>
                </a:lnTo>
                <a:lnTo>
                  <a:pt x="1557209" y="1992452"/>
                </a:lnTo>
                <a:lnTo>
                  <a:pt x="1576887" y="1959657"/>
                </a:lnTo>
                <a:lnTo>
                  <a:pt x="1586726" y="1923583"/>
                </a:lnTo>
                <a:lnTo>
                  <a:pt x="1586726" y="1887509"/>
                </a:lnTo>
                <a:lnTo>
                  <a:pt x="1393227" y="1231616"/>
                </a:lnTo>
                <a:lnTo>
                  <a:pt x="1370270" y="1159468"/>
                </a:lnTo>
                <a:lnTo>
                  <a:pt x="1344033" y="1110276"/>
                </a:lnTo>
                <a:lnTo>
                  <a:pt x="1301398" y="1057804"/>
                </a:lnTo>
                <a:lnTo>
                  <a:pt x="1268601" y="1028289"/>
                </a:lnTo>
                <a:lnTo>
                  <a:pt x="1216127" y="992215"/>
                </a:lnTo>
                <a:lnTo>
                  <a:pt x="1166932" y="972538"/>
                </a:lnTo>
                <a:lnTo>
                  <a:pt x="1124297" y="959420"/>
                </a:lnTo>
                <a:close/>
                <a:moveTo>
                  <a:pt x="909415" y="411597"/>
                </a:moveTo>
                <a:cubicBezTo>
                  <a:pt x="776610" y="411597"/>
                  <a:pt x="670366" y="514911"/>
                  <a:pt x="670366" y="644053"/>
                </a:cubicBezTo>
                <a:cubicBezTo>
                  <a:pt x="670366" y="776423"/>
                  <a:pt x="776610" y="879737"/>
                  <a:pt x="909415" y="879737"/>
                </a:cubicBezTo>
                <a:cubicBezTo>
                  <a:pt x="1038899" y="879737"/>
                  <a:pt x="1148463" y="776423"/>
                  <a:pt x="1148463" y="644053"/>
                </a:cubicBezTo>
                <a:cubicBezTo>
                  <a:pt x="1148463" y="582710"/>
                  <a:pt x="1121902" y="524596"/>
                  <a:pt x="1078741" y="479396"/>
                </a:cubicBezTo>
                <a:cubicBezTo>
                  <a:pt x="1032259" y="434197"/>
                  <a:pt x="972497" y="411597"/>
                  <a:pt x="909415" y="411597"/>
                </a:cubicBezTo>
                <a:close/>
                <a:moveTo>
                  <a:pt x="0" y="0"/>
                </a:moveTo>
                <a:lnTo>
                  <a:pt x="1828800" y="0"/>
                </a:lnTo>
                <a:lnTo>
                  <a:pt x="1828800" y="3781425"/>
                </a:lnTo>
                <a:lnTo>
                  <a:pt x="0" y="3781425"/>
                </a:lnTo>
                <a:close/>
              </a:path>
            </a:pathLst>
          </a:cu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sp>
        <p:nvSpPr>
          <p:cNvPr id="30" name="Freeform 5"/>
          <p:cNvSpPr/>
          <p:nvPr/>
        </p:nvSpPr>
        <p:spPr>
          <a:xfrm>
            <a:off x="7235474" y="400518"/>
            <a:ext cx="745633" cy="1541750"/>
          </a:xfrm>
          <a:custGeom>
            <a:avLst/>
            <a:gdLst>
              <a:gd name="connsiteX0" fmla="*/ 1188369 w 1828800"/>
              <a:gd name="connsiteY0" fmla="*/ 949460 h 3781425"/>
              <a:gd name="connsiteX1" fmla="*/ 637132 w 1828800"/>
              <a:gd name="connsiteY1" fmla="*/ 952753 h 3781425"/>
              <a:gd name="connsiteX2" fmla="*/ 564514 w 1828800"/>
              <a:gd name="connsiteY2" fmla="*/ 962633 h 3781425"/>
              <a:gd name="connsiteX3" fmla="*/ 501799 w 1828800"/>
              <a:gd name="connsiteY3" fmla="*/ 988978 h 3781425"/>
              <a:gd name="connsiteX4" fmla="*/ 462189 w 1828800"/>
              <a:gd name="connsiteY4" fmla="*/ 1018616 h 3781425"/>
              <a:gd name="connsiteX5" fmla="*/ 432481 w 1828800"/>
              <a:gd name="connsiteY5" fmla="*/ 1051547 h 3781425"/>
              <a:gd name="connsiteX6" fmla="*/ 402774 w 1828800"/>
              <a:gd name="connsiteY6" fmla="*/ 1084478 h 3781425"/>
              <a:gd name="connsiteX7" fmla="*/ 373067 w 1828800"/>
              <a:gd name="connsiteY7" fmla="*/ 1140462 h 3781425"/>
              <a:gd name="connsiteX8" fmla="*/ 356563 w 1828800"/>
              <a:gd name="connsiteY8" fmla="*/ 1193152 h 3781425"/>
              <a:gd name="connsiteX9" fmla="*/ 349961 w 1828800"/>
              <a:gd name="connsiteY9" fmla="*/ 1245842 h 3781425"/>
              <a:gd name="connsiteX10" fmla="*/ 346660 w 1828800"/>
              <a:gd name="connsiteY10" fmla="*/ 2026313 h 3781425"/>
              <a:gd name="connsiteX11" fmla="*/ 356563 w 1828800"/>
              <a:gd name="connsiteY11" fmla="*/ 2069123 h 3781425"/>
              <a:gd name="connsiteX12" fmla="*/ 376368 w 1828800"/>
              <a:gd name="connsiteY12" fmla="*/ 2098762 h 3781425"/>
              <a:gd name="connsiteX13" fmla="*/ 406075 w 1828800"/>
              <a:gd name="connsiteY13" fmla="*/ 2121814 h 3781425"/>
              <a:gd name="connsiteX14" fmla="*/ 439083 w 1828800"/>
              <a:gd name="connsiteY14" fmla="*/ 2128400 h 3781425"/>
              <a:gd name="connsiteX15" fmla="*/ 478693 w 1828800"/>
              <a:gd name="connsiteY15" fmla="*/ 2128400 h 3781425"/>
              <a:gd name="connsiteX16" fmla="*/ 521604 w 1828800"/>
              <a:gd name="connsiteY16" fmla="*/ 2111934 h 3781425"/>
              <a:gd name="connsiteX17" fmla="*/ 541408 w 1828800"/>
              <a:gd name="connsiteY17" fmla="*/ 2082296 h 3781425"/>
              <a:gd name="connsiteX18" fmla="*/ 557913 w 1828800"/>
              <a:gd name="connsiteY18" fmla="*/ 2052658 h 3781425"/>
              <a:gd name="connsiteX19" fmla="*/ 557913 w 1828800"/>
              <a:gd name="connsiteY19" fmla="*/ 1331463 h 3781425"/>
              <a:gd name="connsiteX20" fmla="*/ 610726 w 1828800"/>
              <a:gd name="connsiteY20" fmla="*/ 1331463 h 3781425"/>
              <a:gd name="connsiteX21" fmla="*/ 610726 w 1828800"/>
              <a:gd name="connsiteY21" fmla="*/ 3264529 h 3781425"/>
              <a:gd name="connsiteX22" fmla="*/ 627230 w 1828800"/>
              <a:gd name="connsiteY22" fmla="*/ 3317219 h 3781425"/>
              <a:gd name="connsiteX23" fmla="*/ 647035 w 1828800"/>
              <a:gd name="connsiteY23" fmla="*/ 3340271 h 3781425"/>
              <a:gd name="connsiteX24" fmla="*/ 676742 w 1828800"/>
              <a:gd name="connsiteY24" fmla="*/ 3363322 h 3781425"/>
              <a:gd name="connsiteX25" fmla="*/ 699848 w 1828800"/>
              <a:gd name="connsiteY25" fmla="*/ 3373202 h 3781425"/>
              <a:gd name="connsiteX26" fmla="*/ 739457 w 1828800"/>
              <a:gd name="connsiteY26" fmla="*/ 3379788 h 3781425"/>
              <a:gd name="connsiteX27" fmla="*/ 782368 w 1828800"/>
              <a:gd name="connsiteY27" fmla="*/ 3379788 h 3781425"/>
              <a:gd name="connsiteX28" fmla="*/ 821978 w 1828800"/>
              <a:gd name="connsiteY28" fmla="*/ 3366616 h 3781425"/>
              <a:gd name="connsiteX29" fmla="*/ 851685 w 1828800"/>
              <a:gd name="connsiteY29" fmla="*/ 3340271 h 3781425"/>
              <a:gd name="connsiteX30" fmla="*/ 874791 w 1828800"/>
              <a:gd name="connsiteY30" fmla="*/ 3313926 h 3781425"/>
              <a:gd name="connsiteX31" fmla="*/ 887994 w 1828800"/>
              <a:gd name="connsiteY31" fmla="*/ 3277701 h 3781425"/>
              <a:gd name="connsiteX32" fmla="*/ 891295 w 1828800"/>
              <a:gd name="connsiteY32" fmla="*/ 3244770 h 3781425"/>
              <a:gd name="connsiteX33" fmla="*/ 887994 w 1828800"/>
              <a:gd name="connsiteY33" fmla="*/ 2118520 h 3781425"/>
              <a:gd name="connsiteX34" fmla="*/ 940807 w 1828800"/>
              <a:gd name="connsiteY34" fmla="*/ 2121814 h 3781425"/>
              <a:gd name="connsiteX35" fmla="*/ 940807 w 1828800"/>
              <a:gd name="connsiteY35" fmla="*/ 3244770 h 3781425"/>
              <a:gd name="connsiteX36" fmla="*/ 947409 w 1828800"/>
              <a:gd name="connsiteY36" fmla="*/ 3290874 h 3781425"/>
              <a:gd name="connsiteX37" fmla="*/ 960612 w 1828800"/>
              <a:gd name="connsiteY37" fmla="*/ 3320512 h 3781425"/>
              <a:gd name="connsiteX38" fmla="*/ 980417 w 1828800"/>
              <a:gd name="connsiteY38" fmla="*/ 3343564 h 3781425"/>
              <a:gd name="connsiteX39" fmla="*/ 1010124 w 1828800"/>
              <a:gd name="connsiteY39" fmla="*/ 3366616 h 3781425"/>
              <a:gd name="connsiteX40" fmla="*/ 1046433 w 1828800"/>
              <a:gd name="connsiteY40" fmla="*/ 3379788 h 3781425"/>
              <a:gd name="connsiteX41" fmla="*/ 1079442 w 1828800"/>
              <a:gd name="connsiteY41" fmla="*/ 3379788 h 3781425"/>
              <a:gd name="connsiteX42" fmla="*/ 1119051 w 1828800"/>
              <a:gd name="connsiteY42" fmla="*/ 3379788 h 3781425"/>
              <a:gd name="connsiteX43" fmla="*/ 1152060 w 1828800"/>
              <a:gd name="connsiteY43" fmla="*/ 3366616 h 3781425"/>
              <a:gd name="connsiteX44" fmla="*/ 1175165 w 1828800"/>
              <a:gd name="connsiteY44" fmla="*/ 3350150 h 3781425"/>
              <a:gd name="connsiteX45" fmla="*/ 1194970 w 1828800"/>
              <a:gd name="connsiteY45" fmla="*/ 3327098 h 3781425"/>
              <a:gd name="connsiteX46" fmla="*/ 1211474 w 1828800"/>
              <a:gd name="connsiteY46" fmla="*/ 3297460 h 3781425"/>
              <a:gd name="connsiteX47" fmla="*/ 1221377 w 1828800"/>
              <a:gd name="connsiteY47" fmla="*/ 3257942 h 3781425"/>
              <a:gd name="connsiteX48" fmla="*/ 1221377 w 1828800"/>
              <a:gd name="connsiteY48" fmla="*/ 1334756 h 3781425"/>
              <a:gd name="connsiteX49" fmla="*/ 1270889 w 1828800"/>
              <a:gd name="connsiteY49" fmla="*/ 1334756 h 3781425"/>
              <a:gd name="connsiteX50" fmla="*/ 1267588 w 1828800"/>
              <a:gd name="connsiteY50" fmla="*/ 2029606 h 3781425"/>
              <a:gd name="connsiteX51" fmla="*/ 1280791 w 1828800"/>
              <a:gd name="connsiteY51" fmla="*/ 2075710 h 3781425"/>
              <a:gd name="connsiteX52" fmla="*/ 1303897 w 1828800"/>
              <a:gd name="connsiteY52" fmla="*/ 2105348 h 3781425"/>
              <a:gd name="connsiteX53" fmla="*/ 1330304 w 1828800"/>
              <a:gd name="connsiteY53" fmla="*/ 2121814 h 3781425"/>
              <a:gd name="connsiteX54" fmla="*/ 1360011 w 1828800"/>
              <a:gd name="connsiteY54" fmla="*/ 2128400 h 3781425"/>
              <a:gd name="connsiteX55" fmla="*/ 1396320 w 1828800"/>
              <a:gd name="connsiteY55" fmla="*/ 2128400 h 3781425"/>
              <a:gd name="connsiteX56" fmla="*/ 1429328 w 1828800"/>
              <a:gd name="connsiteY56" fmla="*/ 2121814 h 3781425"/>
              <a:gd name="connsiteX57" fmla="*/ 1449133 w 1828800"/>
              <a:gd name="connsiteY57" fmla="*/ 2098762 h 3781425"/>
              <a:gd name="connsiteX58" fmla="*/ 1472239 w 1828800"/>
              <a:gd name="connsiteY58" fmla="*/ 2072417 h 3781425"/>
              <a:gd name="connsiteX59" fmla="*/ 1482141 w 1828800"/>
              <a:gd name="connsiteY59" fmla="*/ 2029606 h 3781425"/>
              <a:gd name="connsiteX60" fmla="*/ 1482141 w 1828800"/>
              <a:gd name="connsiteY60" fmla="*/ 1259014 h 3781425"/>
              <a:gd name="connsiteX61" fmla="*/ 1472239 w 1828800"/>
              <a:gd name="connsiteY61" fmla="*/ 1186565 h 3781425"/>
              <a:gd name="connsiteX62" fmla="*/ 1452434 w 1828800"/>
              <a:gd name="connsiteY62" fmla="*/ 1137168 h 3781425"/>
              <a:gd name="connsiteX63" fmla="*/ 1416125 w 1828800"/>
              <a:gd name="connsiteY63" fmla="*/ 1071306 h 3781425"/>
              <a:gd name="connsiteX64" fmla="*/ 1379816 w 1828800"/>
              <a:gd name="connsiteY64" fmla="*/ 1031788 h 3781425"/>
              <a:gd name="connsiteX65" fmla="*/ 1333604 w 1828800"/>
              <a:gd name="connsiteY65" fmla="*/ 995564 h 3781425"/>
              <a:gd name="connsiteX66" fmla="*/ 1290694 w 1828800"/>
              <a:gd name="connsiteY66" fmla="*/ 972512 h 3781425"/>
              <a:gd name="connsiteX67" fmla="*/ 1231279 w 1828800"/>
              <a:gd name="connsiteY67" fmla="*/ 952753 h 3781425"/>
              <a:gd name="connsiteX68" fmla="*/ 914398 w 1828800"/>
              <a:gd name="connsiteY68" fmla="*/ 401637 h 3781425"/>
              <a:gd name="connsiteX69" fmla="*/ 675349 w 1828800"/>
              <a:gd name="connsiteY69" fmla="*/ 640685 h 3781425"/>
              <a:gd name="connsiteX70" fmla="*/ 914398 w 1828800"/>
              <a:gd name="connsiteY70" fmla="*/ 879734 h 3781425"/>
              <a:gd name="connsiteX71" fmla="*/ 1153446 w 1828800"/>
              <a:gd name="connsiteY71" fmla="*/ 640685 h 3781425"/>
              <a:gd name="connsiteX72" fmla="*/ 1084679 w 1828800"/>
              <a:gd name="connsiteY72" fmla="*/ 470404 h 3781425"/>
              <a:gd name="connsiteX73" fmla="*/ 914398 w 1828800"/>
              <a:gd name="connsiteY73" fmla="*/ 401637 h 3781425"/>
              <a:gd name="connsiteX74" fmla="*/ 0 w 1828800"/>
              <a:gd name="connsiteY74" fmla="*/ 0 h 3781425"/>
              <a:gd name="connsiteX75" fmla="*/ 1828800 w 1828800"/>
              <a:gd name="connsiteY75" fmla="*/ 0 h 3781425"/>
              <a:gd name="connsiteX76" fmla="*/ 1828800 w 1828800"/>
              <a:gd name="connsiteY76" fmla="*/ 3781425 h 3781425"/>
              <a:gd name="connsiteX77" fmla="*/ 0 w 1828800"/>
              <a:gd name="connsiteY77" fmla="*/ 3781425 h 378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828800" h="3781425">
                <a:moveTo>
                  <a:pt x="1188369" y="949460"/>
                </a:moveTo>
                <a:lnTo>
                  <a:pt x="637132" y="952753"/>
                </a:lnTo>
                <a:lnTo>
                  <a:pt x="564514" y="962633"/>
                </a:lnTo>
                <a:lnTo>
                  <a:pt x="501799" y="988978"/>
                </a:lnTo>
                <a:lnTo>
                  <a:pt x="462189" y="1018616"/>
                </a:lnTo>
                <a:lnTo>
                  <a:pt x="432481" y="1051547"/>
                </a:lnTo>
                <a:lnTo>
                  <a:pt x="402774" y="1084478"/>
                </a:lnTo>
                <a:lnTo>
                  <a:pt x="373067" y="1140462"/>
                </a:lnTo>
                <a:lnTo>
                  <a:pt x="356563" y="1193152"/>
                </a:lnTo>
                <a:lnTo>
                  <a:pt x="349961" y="1245842"/>
                </a:lnTo>
                <a:lnTo>
                  <a:pt x="346660" y="2026313"/>
                </a:lnTo>
                <a:lnTo>
                  <a:pt x="356563" y="2069123"/>
                </a:lnTo>
                <a:lnTo>
                  <a:pt x="376368" y="2098762"/>
                </a:lnTo>
                <a:lnTo>
                  <a:pt x="406075" y="2121814"/>
                </a:lnTo>
                <a:lnTo>
                  <a:pt x="439083" y="2128400"/>
                </a:lnTo>
                <a:lnTo>
                  <a:pt x="478693" y="2128400"/>
                </a:lnTo>
                <a:lnTo>
                  <a:pt x="521604" y="2111934"/>
                </a:lnTo>
                <a:lnTo>
                  <a:pt x="541408" y="2082296"/>
                </a:lnTo>
                <a:lnTo>
                  <a:pt x="557913" y="2052658"/>
                </a:lnTo>
                <a:lnTo>
                  <a:pt x="557913" y="1331463"/>
                </a:lnTo>
                <a:lnTo>
                  <a:pt x="610726" y="1331463"/>
                </a:lnTo>
                <a:lnTo>
                  <a:pt x="610726" y="3264529"/>
                </a:lnTo>
                <a:lnTo>
                  <a:pt x="627230" y="3317219"/>
                </a:lnTo>
                <a:lnTo>
                  <a:pt x="647035" y="3340271"/>
                </a:lnTo>
                <a:lnTo>
                  <a:pt x="676742" y="3363322"/>
                </a:lnTo>
                <a:lnTo>
                  <a:pt x="699848" y="3373202"/>
                </a:lnTo>
                <a:lnTo>
                  <a:pt x="739457" y="3379788"/>
                </a:lnTo>
                <a:lnTo>
                  <a:pt x="782368" y="3379788"/>
                </a:lnTo>
                <a:lnTo>
                  <a:pt x="821978" y="3366616"/>
                </a:lnTo>
                <a:lnTo>
                  <a:pt x="851685" y="3340271"/>
                </a:lnTo>
                <a:lnTo>
                  <a:pt x="874791" y="3313926"/>
                </a:lnTo>
                <a:lnTo>
                  <a:pt x="887994" y="3277701"/>
                </a:lnTo>
                <a:lnTo>
                  <a:pt x="891295" y="3244770"/>
                </a:lnTo>
                <a:lnTo>
                  <a:pt x="887994" y="2118520"/>
                </a:lnTo>
                <a:lnTo>
                  <a:pt x="940807" y="2121814"/>
                </a:lnTo>
                <a:lnTo>
                  <a:pt x="940807" y="3244770"/>
                </a:lnTo>
                <a:lnTo>
                  <a:pt x="947409" y="3290874"/>
                </a:lnTo>
                <a:lnTo>
                  <a:pt x="960612" y="3320512"/>
                </a:lnTo>
                <a:lnTo>
                  <a:pt x="980417" y="3343564"/>
                </a:lnTo>
                <a:lnTo>
                  <a:pt x="1010124" y="3366616"/>
                </a:lnTo>
                <a:lnTo>
                  <a:pt x="1046433" y="3379788"/>
                </a:lnTo>
                <a:lnTo>
                  <a:pt x="1079442" y="3379788"/>
                </a:lnTo>
                <a:lnTo>
                  <a:pt x="1119051" y="3379788"/>
                </a:lnTo>
                <a:lnTo>
                  <a:pt x="1152060" y="3366616"/>
                </a:lnTo>
                <a:lnTo>
                  <a:pt x="1175165" y="3350150"/>
                </a:lnTo>
                <a:lnTo>
                  <a:pt x="1194970" y="3327098"/>
                </a:lnTo>
                <a:lnTo>
                  <a:pt x="1211474" y="3297460"/>
                </a:lnTo>
                <a:lnTo>
                  <a:pt x="1221377" y="3257942"/>
                </a:lnTo>
                <a:lnTo>
                  <a:pt x="1221377" y="1334756"/>
                </a:lnTo>
                <a:lnTo>
                  <a:pt x="1270889" y="1334756"/>
                </a:lnTo>
                <a:lnTo>
                  <a:pt x="1267588" y="2029606"/>
                </a:lnTo>
                <a:lnTo>
                  <a:pt x="1280791" y="2075710"/>
                </a:lnTo>
                <a:lnTo>
                  <a:pt x="1303897" y="2105348"/>
                </a:lnTo>
                <a:lnTo>
                  <a:pt x="1330304" y="2121814"/>
                </a:lnTo>
                <a:lnTo>
                  <a:pt x="1360011" y="2128400"/>
                </a:lnTo>
                <a:lnTo>
                  <a:pt x="1396320" y="2128400"/>
                </a:lnTo>
                <a:lnTo>
                  <a:pt x="1429328" y="2121814"/>
                </a:lnTo>
                <a:lnTo>
                  <a:pt x="1449133" y="2098762"/>
                </a:lnTo>
                <a:lnTo>
                  <a:pt x="1472239" y="2072417"/>
                </a:lnTo>
                <a:lnTo>
                  <a:pt x="1482141" y="2029606"/>
                </a:lnTo>
                <a:lnTo>
                  <a:pt x="1482141" y="1259014"/>
                </a:lnTo>
                <a:lnTo>
                  <a:pt x="1472239" y="1186565"/>
                </a:lnTo>
                <a:lnTo>
                  <a:pt x="1452434" y="1137168"/>
                </a:lnTo>
                <a:lnTo>
                  <a:pt x="1416125" y="1071306"/>
                </a:lnTo>
                <a:lnTo>
                  <a:pt x="1379816" y="1031788"/>
                </a:lnTo>
                <a:lnTo>
                  <a:pt x="1333604" y="995564"/>
                </a:lnTo>
                <a:lnTo>
                  <a:pt x="1290694" y="972512"/>
                </a:lnTo>
                <a:lnTo>
                  <a:pt x="1231279" y="952753"/>
                </a:lnTo>
                <a:close/>
                <a:moveTo>
                  <a:pt x="914398" y="401637"/>
                </a:moveTo>
                <a:cubicBezTo>
                  <a:pt x="783412" y="401637"/>
                  <a:pt x="675349" y="506425"/>
                  <a:pt x="675349" y="640685"/>
                </a:cubicBezTo>
                <a:cubicBezTo>
                  <a:pt x="675349" y="771671"/>
                  <a:pt x="783412" y="879734"/>
                  <a:pt x="914398" y="879734"/>
                </a:cubicBezTo>
                <a:cubicBezTo>
                  <a:pt x="1048658" y="879734"/>
                  <a:pt x="1153446" y="771671"/>
                  <a:pt x="1153446" y="640685"/>
                </a:cubicBezTo>
                <a:cubicBezTo>
                  <a:pt x="1153446" y="575193"/>
                  <a:pt x="1130524" y="516249"/>
                  <a:pt x="1084679" y="470404"/>
                </a:cubicBezTo>
                <a:cubicBezTo>
                  <a:pt x="1038834" y="424559"/>
                  <a:pt x="979890" y="401637"/>
                  <a:pt x="914398" y="401637"/>
                </a:cubicBezTo>
                <a:close/>
                <a:moveTo>
                  <a:pt x="0" y="0"/>
                </a:moveTo>
                <a:lnTo>
                  <a:pt x="1828800" y="0"/>
                </a:lnTo>
                <a:lnTo>
                  <a:pt x="1828800" y="3781425"/>
                </a:lnTo>
                <a:lnTo>
                  <a:pt x="0" y="3781425"/>
                </a:lnTo>
                <a:close/>
              </a:path>
            </a:pathLst>
          </a:cu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sp>
        <p:nvSpPr>
          <p:cNvPr id="32" name="TextBox 21"/>
          <p:cNvSpPr txBox="1"/>
          <p:nvPr/>
        </p:nvSpPr>
        <p:spPr>
          <a:xfrm rot="16200000">
            <a:off x="4830729" y="1032892"/>
            <a:ext cx="1541750" cy="276999"/>
          </a:xfrm>
          <a:prstGeom prst="rect">
            <a:avLst/>
          </a:prstGeom>
          <a:noFill/>
        </p:spPr>
        <p:txBody>
          <a:bodyPr wrap="squar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chemeClr val="tx1">
                    <a:lumMod val="65000"/>
                    <a:lumOff val="35000"/>
                  </a:schemeClr>
                </a:solidFill>
              </a:rPr>
              <a:t>FEMALE</a:t>
            </a:r>
          </a:p>
        </p:txBody>
      </p:sp>
      <p:sp>
        <p:nvSpPr>
          <p:cNvPr id="33" name="TextBox 22"/>
          <p:cNvSpPr txBox="1"/>
          <p:nvPr/>
        </p:nvSpPr>
        <p:spPr>
          <a:xfrm rot="16200000">
            <a:off x="6325891" y="1032893"/>
            <a:ext cx="1541750" cy="276999"/>
          </a:xfrm>
          <a:prstGeom prst="rect">
            <a:avLst/>
          </a:prstGeom>
          <a:noFill/>
        </p:spPr>
        <p:txBody>
          <a:bodyPr wrap="squar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chemeClr val="tx1">
                    <a:lumMod val="65000"/>
                    <a:lumOff val="35000"/>
                  </a:schemeClr>
                </a:solidFill>
              </a:rPr>
              <a:t>MALE</a:t>
            </a:r>
          </a:p>
        </p:txBody>
      </p:sp>
      <p:sp>
        <p:nvSpPr>
          <p:cNvPr id="34" name="TextBox 23"/>
          <p:cNvSpPr txBox="1"/>
          <p:nvPr/>
        </p:nvSpPr>
        <p:spPr>
          <a:xfrm>
            <a:off x="5730655" y="1736416"/>
            <a:ext cx="764954" cy="523220"/>
          </a:xfrm>
          <a:prstGeom prst="rect">
            <a:avLst/>
          </a:prstGeom>
          <a:noFill/>
        </p:spPr>
        <p:txBody>
          <a:bodyPr wrap="non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rgbClr val="D25C9C"/>
                </a:solidFill>
              </a:rPr>
              <a:t>40.6%</a:t>
            </a:r>
          </a:p>
          <a:p>
            <a:pPr algn="ctr"/>
            <a:r>
              <a:rPr lang="en-US" sz="1200" b="1" dirty="0">
                <a:solidFill>
                  <a:srgbClr val="D25C9C"/>
                </a:solidFill>
              </a:rPr>
              <a:t>n = 2 536</a:t>
            </a:r>
          </a:p>
        </p:txBody>
      </p:sp>
      <p:sp>
        <p:nvSpPr>
          <p:cNvPr id="35" name="TextBox 24"/>
          <p:cNvSpPr txBox="1"/>
          <p:nvPr/>
        </p:nvSpPr>
        <p:spPr>
          <a:xfrm>
            <a:off x="7225814" y="1736416"/>
            <a:ext cx="764953" cy="523220"/>
          </a:xfrm>
          <a:prstGeom prst="rect">
            <a:avLst/>
          </a:prstGeom>
          <a:noFill/>
        </p:spPr>
        <p:txBody>
          <a:bodyPr wrap="non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rgbClr val="2D7EB7"/>
                </a:solidFill>
              </a:rPr>
              <a:t>59.4%</a:t>
            </a:r>
            <a:endParaRPr lang="en-US" sz="1200" b="1" dirty="0">
              <a:solidFill>
                <a:srgbClr val="2D7EB7"/>
              </a:solidFill>
            </a:endParaRPr>
          </a:p>
          <a:p>
            <a:pPr algn="ctr"/>
            <a:r>
              <a:rPr lang="en-US" sz="1200" b="1" dirty="0">
                <a:solidFill>
                  <a:srgbClr val="2D7EB7"/>
                </a:solidFill>
              </a:rPr>
              <a:t>n = 3 222</a:t>
            </a:r>
          </a:p>
        </p:txBody>
      </p:sp>
      <p:sp>
        <p:nvSpPr>
          <p:cNvPr id="8" name="Rectangle 7"/>
          <p:cNvSpPr/>
          <p:nvPr/>
        </p:nvSpPr>
        <p:spPr>
          <a:xfrm>
            <a:off x="4573793" y="206845"/>
            <a:ext cx="4566578" cy="307777"/>
          </a:xfrm>
          <a:prstGeom prst="rect">
            <a:avLst/>
          </a:prstGeom>
        </p:spPr>
        <p:txBody>
          <a:bodyPr wrap="square">
            <a:spAutoFit/>
          </a:bodyPr>
          <a:lstStyle/>
          <a:p>
            <a:pPr algn="ctr">
              <a:defRPr sz="1200" b="1" i="0" u="none" strike="noStrike" kern="1200" baseline="0">
                <a:solidFill>
                  <a:srgbClr val="222223"/>
                </a:solidFill>
                <a:latin typeface="+mn-lt"/>
                <a:ea typeface="+mn-ea"/>
                <a:cs typeface="+mn-cs"/>
              </a:defRPr>
            </a:pPr>
            <a:r>
              <a:rPr lang="en-US" sz="1400" dirty="0">
                <a:solidFill>
                  <a:schemeClr val="tx2"/>
                </a:solidFill>
              </a:rPr>
              <a:t>PASSENGER DISTRIBUTION</a:t>
            </a:r>
          </a:p>
        </p:txBody>
      </p:sp>
      <p:sp>
        <p:nvSpPr>
          <p:cNvPr id="83" name="Rectangle 82"/>
          <p:cNvSpPr/>
          <p:nvPr/>
        </p:nvSpPr>
        <p:spPr>
          <a:xfrm>
            <a:off x="5796315" y="2769823"/>
            <a:ext cx="657217" cy="1335925"/>
          </a:xfrm>
          <a:prstGeom prst="rect">
            <a:avLst/>
          </a:prstGeom>
          <a:solidFill>
            <a:srgbClr val="F8AE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graphicFrame>
        <p:nvGraphicFramePr>
          <p:cNvPr id="85" name="Chart 84"/>
          <p:cNvGraphicFramePr/>
          <p:nvPr>
            <p:extLst>
              <p:ext uri="{D42A27DB-BD31-4B8C-83A1-F6EECF244321}">
                <p14:modId xmlns:p14="http://schemas.microsoft.com/office/powerpoint/2010/main" val="751496830"/>
              </p:ext>
            </p:extLst>
          </p:nvPr>
        </p:nvGraphicFramePr>
        <p:xfrm>
          <a:off x="5273466" y="2769822"/>
          <a:ext cx="1702916" cy="1335925"/>
        </p:xfrm>
        <a:graphic>
          <a:graphicData uri="http://schemas.openxmlformats.org/drawingml/2006/chart">
            <c:chart xmlns:c="http://schemas.openxmlformats.org/drawingml/2006/chart" xmlns:r="http://schemas.openxmlformats.org/officeDocument/2006/relationships" r:id="rId5"/>
          </a:graphicData>
        </a:graphic>
      </p:graphicFrame>
      <p:sp>
        <p:nvSpPr>
          <p:cNvPr id="87" name="Freeform 6"/>
          <p:cNvSpPr/>
          <p:nvPr/>
        </p:nvSpPr>
        <p:spPr>
          <a:xfrm>
            <a:off x="5752107" y="2666910"/>
            <a:ext cx="745633" cy="1541750"/>
          </a:xfrm>
          <a:custGeom>
            <a:avLst/>
            <a:gdLst>
              <a:gd name="connsiteX0" fmla="*/ 727461 w 1828800"/>
              <a:gd name="connsiteY0" fmla="*/ 959420 h 3781425"/>
              <a:gd name="connsiteX1" fmla="*/ 668427 w 1828800"/>
              <a:gd name="connsiteY1" fmla="*/ 969259 h 3781425"/>
              <a:gd name="connsiteX2" fmla="*/ 612673 w 1828800"/>
              <a:gd name="connsiteY2" fmla="*/ 988935 h 3781425"/>
              <a:gd name="connsiteX3" fmla="*/ 563479 w 1828800"/>
              <a:gd name="connsiteY3" fmla="*/ 1021730 h 3781425"/>
              <a:gd name="connsiteX4" fmla="*/ 520844 w 1828800"/>
              <a:gd name="connsiteY4" fmla="*/ 1064363 h 3781425"/>
              <a:gd name="connsiteX5" fmla="*/ 484768 w 1828800"/>
              <a:gd name="connsiteY5" fmla="*/ 1113555 h 3781425"/>
              <a:gd name="connsiteX6" fmla="*/ 461810 w 1828800"/>
              <a:gd name="connsiteY6" fmla="*/ 1159468 h 3781425"/>
              <a:gd name="connsiteX7" fmla="*/ 248634 w 1828800"/>
              <a:gd name="connsiteY7" fmla="*/ 1871112 h 3781425"/>
              <a:gd name="connsiteX8" fmla="*/ 242074 w 1828800"/>
              <a:gd name="connsiteY8" fmla="*/ 1913745 h 3781425"/>
              <a:gd name="connsiteX9" fmla="*/ 245354 w 1828800"/>
              <a:gd name="connsiteY9" fmla="*/ 1956378 h 3781425"/>
              <a:gd name="connsiteX10" fmla="*/ 268311 w 1828800"/>
              <a:gd name="connsiteY10" fmla="*/ 1985893 h 3781425"/>
              <a:gd name="connsiteX11" fmla="*/ 297828 w 1828800"/>
              <a:gd name="connsiteY11" fmla="*/ 2008849 h 3781425"/>
              <a:gd name="connsiteX12" fmla="*/ 327345 w 1828800"/>
              <a:gd name="connsiteY12" fmla="*/ 2015408 h 3781425"/>
              <a:gd name="connsiteX13" fmla="*/ 369980 w 1828800"/>
              <a:gd name="connsiteY13" fmla="*/ 2015408 h 3781425"/>
              <a:gd name="connsiteX14" fmla="*/ 402777 w 1828800"/>
              <a:gd name="connsiteY14" fmla="*/ 1992452 h 3781425"/>
              <a:gd name="connsiteX15" fmla="*/ 432293 w 1828800"/>
              <a:gd name="connsiteY15" fmla="*/ 1956378 h 3781425"/>
              <a:gd name="connsiteX16" fmla="*/ 622512 w 1828800"/>
              <a:gd name="connsiteY16" fmla="*/ 1300485 h 3781425"/>
              <a:gd name="connsiteX17" fmla="*/ 674987 w 1828800"/>
              <a:gd name="connsiteY17" fmla="*/ 1300485 h 3781425"/>
              <a:gd name="connsiteX18" fmla="*/ 356862 w 1828800"/>
              <a:gd name="connsiteY18" fmla="*/ 2415503 h 3781425"/>
              <a:gd name="connsiteX19" fmla="*/ 658588 w 1828800"/>
              <a:gd name="connsiteY19" fmla="*/ 2415503 h 3781425"/>
              <a:gd name="connsiteX20" fmla="*/ 658588 w 1828800"/>
              <a:gd name="connsiteY20" fmla="*/ 3291120 h 3781425"/>
              <a:gd name="connsiteX21" fmla="*/ 674987 w 1828800"/>
              <a:gd name="connsiteY21" fmla="*/ 3333753 h 3781425"/>
              <a:gd name="connsiteX22" fmla="*/ 704503 w 1828800"/>
              <a:gd name="connsiteY22" fmla="*/ 3356709 h 3781425"/>
              <a:gd name="connsiteX23" fmla="*/ 740579 w 1828800"/>
              <a:gd name="connsiteY23" fmla="*/ 3369827 h 3781425"/>
              <a:gd name="connsiteX24" fmla="*/ 786494 w 1828800"/>
              <a:gd name="connsiteY24" fmla="*/ 3369827 h 3781425"/>
              <a:gd name="connsiteX25" fmla="*/ 825850 w 1828800"/>
              <a:gd name="connsiteY25" fmla="*/ 3359989 h 3781425"/>
              <a:gd name="connsiteX26" fmla="*/ 852087 w 1828800"/>
              <a:gd name="connsiteY26" fmla="*/ 3337032 h 3781425"/>
              <a:gd name="connsiteX27" fmla="*/ 871765 w 1828800"/>
              <a:gd name="connsiteY27" fmla="*/ 3310797 h 3781425"/>
              <a:gd name="connsiteX28" fmla="*/ 878324 w 1828800"/>
              <a:gd name="connsiteY28" fmla="*/ 3274723 h 3781425"/>
              <a:gd name="connsiteX29" fmla="*/ 878324 w 1828800"/>
              <a:gd name="connsiteY29" fmla="*/ 2415503 h 3781425"/>
              <a:gd name="connsiteX30" fmla="*/ 947197 w 1828800"/>
              <a:gd name="connsiteY30" fmla="*/ 2415503 h 3781425"/>
              <a:gd name="connsiteX31" fmla="*/ 947197 w 1828800"/>
              <a:gd name="connsiteY31" fmla="*/ 3264884 h 3781425"/>
              <a:gd name="connsiteX32" fmla="*/ 953756 w 1828800"/>
              <a:gd name="connsiteY32" fmla="*/ 3310797 h 3781425"/>
              <a:gd name="connsiteX33" fmla="*/ 970154 w 1828800"/>
              <a:gd name="connsiteY33" fmla="*/ 3340312 h 3781425"/>
              <a:gd name="connsiteX34" fmla="*/ 1002950 w 1828800"/>
              <a:gd name="connsiteY34" fmla="*/ 3359989 h 3781425"/>
              <a:gd name="connsiteX35" fmla="*/ 1032467 w 1828800"/>
              <a:gd name="connsiteY35" fmla="*/ 3369827 h 3781425"/>
              <a:gd name="connsiteX36" fmla="*/ 1088221 w 1828800"/>
              <a:gd name="connsiteY36" fmla="*/ 3369827 h 3781425"/>
              <a:gd name="connsiteX37" fmla="*/ 1127577 w 1828800"/>
              <a:gd name="connsiteY37" fmla="*/ 3353430 h 3781425"/>
              <a:gd name="connsiteX38" fmla="*/ 1150534 w 1828800"/>
              <a:gd name="connsiteY38" fmla="*/ 3327194 h 3781425"/>
              <a:gd name="connsiteX39" fmla="*/ 1166932 w 1828800"/>
              <a:gd name="connsiteY39" fmla="*/ 3291120 h 3781425"/>
              <a:gd name="connsiteX40" fmla="*/ 1170212 w 1828800"/>
              <a:gd name="connsiteY40" fmla="*/ 3264884 h 3781425"/>
              <a:gd name="connsiteX41" fmla="*/ 1170212 w 1828800"/>
              <a:gd name="connsiteY41" fmla="*/ 2415503 h 3781425"/>
              <a:gd name="connsiteX42" fmla="*/ 1471939 w 1828800"/>
              <a:gd name="connsiteY42" fmla="*/ 2415503 h 3781425"/>
              <a:gd name="connsiteX43" fmla="*/ 1147255 w 1828800"/>
              <a:gd name="connsiteY43" fmla="*/ 1300485 h 3781425"/>
              <a:gd name="connsiteX44" fmla="*/ 1203008 w 1828800"/>
              <a:gd name="connsiteY44" fmla="*/ 1300485 h 3781425"/>
              <a:gd name="connsiteX45" fmla="*/ 1396507 w 1828800"/>
              <a:gd name="connsiteY45" fmla="*/ 1956378 h 3781425"/>
              <a:gd name="connsiteX46" fmla="*/ 1419465 w 1828800"/>
              <a:gd name="connsiteY46" fmla="*/ 1989172 h 3781425"/>
              <a:gd name="connsiteX47" fmla="*/ 1455541 w 1828800"/>
              <a:gd name="connsiteY47" fmla="*/ 2012129 h 3781425"/>
              <a:gd name="connsiteX48" fmla="*/ 1488337 w 1828800"/>
              <a:gd name="connsiteY48" fmla="*/ 2018687 h 3781425"/>
              <a:gd name="connsiteX49" fmla="*/ 1527693 w 1828800"/>
              <a:gd name="connsiteY49" fmla="*/ 2015408 h 3781425"/>
              <a:gd name="connsiteX50" fmla="*/ 1557209 w 1828800"/>
              <a:gd name="connsiteY50" fmla="*/ 1992452 h 3781425"/>
              <a:gd name="connsiteX51" fmla="*/ 1576887 w 1828800"/>
              <a:gd name="connsiteY51" fmla="*/ 1959657 h 3781425"/>
              <a:gd name="connsiteX52" fmla="*/ 1586726 w 1828800"/>
              <a:gd name="connsiteY52" fmla="*/ 1923583 h 3781425"/>
              <a:gd name="connsiteX53" fmla="*/ 1586726 w 1828800"/>
              <a:gd name="connsiteY53" fmla="*/ 1887509 h 3781425"/>
              <a:gd name="connsiteX54" fmla="*/ 1393227 w 1828800"/>
              <a:gd name="connsiteY54" fmla="*/ 1231616 h 3781425"/>
              <a:gd name="connsiteX55" fmla="*/ 1370270 w 1828800"/>
              <a:gd name="connsiteY55" fmla="*/ 1159468 h 3781425"/>
              <a:gd name="connsiteX56" fmla="*/ 1344033 w 1828800"/>
              <a:gd name="connsiteY56" fmla="*/ 1110276 h 3781425"/>
              <a:gd name="connsiteX57" fmla="*/ 1301398 w 1828800"/>
              <a:gd name="connsiteY57" fmla="*/ 1057804 h 3781425"/>
              <a:gd name="connsiteX58" fmla="*/ 1268601 w 1828800"/>
              <a:gd name="connsiteY58" fmla="*/ 1028289 h 3781425"/>
              <a:gd name="connsiteX59" fmla="*/ 1216127 w 1828800"/>
              <a:gd name="connsiteY59" fmla="*/ 992215 h 3781425"/>
              <a:gd name="connsiteX60" fmla="*/ 1166932 w 1828800"/>
              <a:gd name="connsiteY60" fmla="*/ 972538 h 3781425"/>
              <a:gd name="connsiteX61" fmla="*/ 1124297 w 1828800"/>
              <a:gd name="connsiteY61" fmla="*/ 959420 h 3781425"/>
              <a:gd name="connsiteX62" fmla="*/ 909415 w 1828800"/>
              <a:gd name="connsiteY62" fmla="*/ 411597 h 3781425"/>
              <a:gd name="connsiteX63" fmla="*/ 670366 w 1828800"/>
              <a:gd name="connsiteY63" fmla="*/ 644053 h 3781425"/>
              <a:gd name="connsiteX64" fmla="*/ 909415 w 1828800"/>
              <a:gd name="connsiteY64" fmla="*/ 879737 h 3781425"/>
              <a:gd name="connsiteX65" fmla="*/ 1148463 w 1828800"/>
              <a:gd name="connsiteY65" fmla="*/ 644053 h 3781425"/>
              <a:gd name="connsiteX66" fmla="*/ 1078741 w 1828800"/>
              <a:gd name="connsiteY66" fmla="*/ 479396 h 3781425"/>
              <a:gd name="connsiteX67" fmla="*/ 909415 w 1828800"/>
              <a:gd name="connsiteY67" fmla="*/ 411597 h 3781425"/>
              <a:gd name="connsiteX68" fmla="*/ 0 w 1828800"/>
              <a:gd name="connsiteY68" fmla="*/ 0 h 3781425"/>
              <a:gd name="connsiteX69" fmla="*/ 1828800 w 1828800"/>
              <a:gd name="connsiteY69" fmla="*/ 0 h 3781425"/>
              <a:gd name="connsiteX70" fmla="*/ 1828800 w 1828800"/>
              <a:gd name="connsiteY70" fmla="*/ 3781425 h 3781425"/>
              <a:gd name="connsiteX71" fmla="*/ 0 w 1828800"/>
              <a:gd name="connsiteY71" fmla="*/ 3781425 h 378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828800" h="3781425">
                <a:moveTo>
                  <a:pt x="727461" y="959420"/>
                </a:moveTo>
                <a:lnTo>
                  <a:pt x="668427" y="969259"/>
                </a:lnTo>
                <a:lnTo>
                  <a:pt x="612673" y="988935"/>
                </a:lnTo>
                <a:lnTo>
                  <a:pt x="563479" y="1021730"/>
                </a:lnTo>
                <a:lnTo>
                  <a:pt x="520844" y="1064363"/>
                </a:lnTo>
                <a:lnTo>
                  <a:pt x="484768" y="1113555"/>
                </a:lnTo>
                <a:lnTo>
                  <a:pt x="461810" y="1159468"/>
                </a:lnTo>
                <a:lnTo>
                  <a:pt x="248634" y="1871112"/>
                </a:lnTo>
                <a:lnTo>
                  <a:pt x="242074" y="1913745"/>
                </a:lnTo>
                <a:lnTo>
                  <a:pt x="245354" y="1956378"/>
                </a:lnTo>
                <a:lnTo>
                  <a:pt x="268311" y="1985893"/>
                </a:lnTo>
                <a:lnTo>
                  <a:pt x="297828" y="2008849"/>
                </a:lnTo>
                <a:lnTo>
                  <a:pt x="327345" y="2015408"/>
                </a:lnTo>
                <a:lnTo>
                  <a:pt x="369980" y="2015408"/>
                </a:lnTo>
                <a:lnTo>
                  <a:pt x="402777" y="1992452"/>
                </a:lnTo>
                <a:lnTo>
                  <a:pt x="432293" y="1956378"/>
                </a:lnTo>
                <a:lnTo>
                  <a:pt x="622512" y="1300485"/>
                </a:lnTo>
                <a:lnTo>
                  <a:pt x="674987" y="1300485"/>
                </a:lnTo>
                <a:lnTo>
                  <a:pt x="356862" y="2415503"/>
                </a:lnTo>
                <a:lnTo>
                  <a:pt x="658588" y="2415503"/>
                </a:lnTo>
                <a:lnTo>
                  <a:pt x="658588" y="3291120"/>
                </a:lnTo>
                <a:lnTo>
                  <a:pt x="674987" y="3333753"/>
                </a:lnTo>
                <a:lnTo>
                  <a:pt x="704503" y="3356709"/>
                </a:lnTo>
                <a:lnTo>
                  <a:pt x="740579" y="3369827"/>
                </a:lnTo>
                <a:lnTo>
                  <a:pt x="786494" y="3369827"/>
                </a:lnTo>
                <a:lnTo>
                  <a:pt x="825850" y="3359989"/>
                </a:lnTo>
                <a:lnTo>
                  <a:pt x="852087" y="3337032"/>
                </a:lnTo>
                <a:lnTo>
                  <a:pt x="871765" y="3310797"/>
                </a:lnTo>
                <a:lnTo>
                  <a:pt x="878324" y="3274723"/>
                </a:lnTo>
                <a:lnTo>
                  <a:pt x="878324" y="2415503"/>
                </a:lnTo>
                <a:lnTo>
                  <a:pt x="947197" y="2415503"/>
                </a:lnTo>
                <a:lnTo>
                  <a:pt x="947197" y="3264884"/>
                </a:lnTo>
                <a:lnTo>
                  <a:pt x="953756" y="3310797"/>
                </a:lnTo>
                <a:lnTo>
                  <a:pt x="970154" y="3340312"/>
                </a:lnTo>
                <a:lnTo>
                  <a:pt x="1002950" y="3359989"/>
                </a:lnTo>
                <a:lnTo>
                  <a:pt x="1032467" y="3369827"/>
                </a:lnTo>
                <a:lnTo>
                  <a:pt x="1088221" y="3369827"/>
                </a:lnTo>
                <a:lnTo>
                  <a:pt x="1127577" y="3353430"/>
                </a:lnTo>
                <a:lnTo>
                  <a:pt x="1150534" y="3327194"/>
                </a:lnTo>
                <a:lnTo>
                  <a:pt x="1166932" y="3291120"/>
                </a:lnTo>
                <a:lnTo>
                  <a:pt x="1170212" y="3264884"/>
                </a:lnTo>
                <a:lnTo>
                  <a:pt x="1170212" y="2415503"/>
                </a:lnTo>
                <a:lnTo>
                  <a:pt x="1471939" y="2415503"/>
                </a:lnTo>
                <a:lnTo>
                  <a:pt x="1147255" y="1300485"/>
                </a:lnTo>
                <a:lnTo>
                  <a:pt x="1203008" y="1300485"/>
                </a:lnTo>
                <a:lnTo>
                  <a:pt x="1396507" y="1956378"/>
                </a:lnTo>
                <a:lnTo>
                  <a:pt x="1419465" y="1989172"/>
                </a:lnTo>
                <a:lnTo>
                  <a:pt x="1455541" y="2012129"/>
                </a:lnTo>
                <a:lnTo>
                  <a:pt x="1488337" y="2018687"/>
                </a:lnTo>
                <a:lnTo>
                  <a:pt x="1527693" y="2015408"/>
                </a:lnTo>
                <a:lnTo>
                  <a:pt x="1557209" y="1992452"/>
                </a:lnTo>
                <a:lnTo>
                  <a:pt x="1576887" y="1959657"/>
                </a:lnTo>
                <a:lnTo>
                  <a:pt x="1586726" y="1923583"/>
                </a:lnTo>
                <a:lnTo>
                  <a:pt x="1586726" y="1887509"/>
                </a:lnTo>
                <a:lnTo>
                  <a:pt x="1393227" y="1231616"/>
                </a:lnTo>
                <a:lnTo>
                  <a:pt x="1370270" y="1159468"/>
                </a:lnTo>
                <a:lnTo>
                  <a:pt x="1344033" y="1110276"/>
                </a:lnTo>
                <a:lnTo>
                  <a:pt x="1301398" y="1057804"/>
                </a:lnTo>
                <a:lnTo>
                  <a:pt x="1268601" y="1028289"/>
                </a:lnTo>
                <a:lnTo>
                  <a:pt x="1216127" y="992215"/>
                </a:lnTo>
                <a:lnTo>
                  <a:pt x="1166932" y="972538"/>
                </a:lnTo>
                <a:lnTo>
                  <a:pt x="1124297" y="959420"/>
                </a:lnTo>
                <a:close/>
                <a:moveTo>
                  <a:pt x="909415" y="411597"/>
                </a:moveTo>
                <a:cubicBezTo>
                  <a:pt x="776610" y="411597"/>
                  <a:pt x="670366" y="514911"/>
                  <a:pt x="670366" y="644053"/>
                </a:cubicBezTo>
                <a:cubicBezTo>
                  <a:pt x="670366" y="776423"/>
                  <a:pt x="776610" y="879737"/>
                  <a:pt x="909415" y="879737"/>
                </a:cubicBezTo>
                <a:cubicBezTo>
                  <a:pt x="1038899" y="879737"/>
                  <a:pt x="1148463" y="776423"/>
                  <a:pt x="1148463" y="644053"/>
                </a:cubicBezTo>
                <a:cubicBezTo>
                  <a:pt x="1148463" y="582710"/>
                  <a:pt x="1121902" y="524596"/>
                  <a:pt x="1078741" y="479396"/>
                </a:cubicBezTo>
                <a:cubicBezTo>
                  <a:pt x="1032259" y="434197"/>
                  <a:pt x="972497" y="411597"/>
                  <a:pt x="909415" y="411597"/>
                </a:cubicBezTo>
                <a:close/>
                <a:moveTo>
                  <a:pt x="0" y="0"/>
                </a:moveTo>
                <a:lnTo>
                  <a:pt x="1828800" y="0"/>
                </a:lnTo>
                <a:lnTo>
                  <a:pt x="1828800" y="3781425"/>
                </a:lnTo>
                <a:lnTo>
                  <a:pt x="0" y="3781425"/>
                </a:lnTo>
                <a:close/>
              </a:path>
            </a:pathLst>
          </a:cu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sp>
        <p:nvSpPr>
          <p:cNvPr id="89" name="TextBox 21"/>
          <p:cNvSpPr txBox="1"/>
          <p:nvPr/>
        </p:nvSpPr>
        <p:spPr>
          <a:xfrm rot="16200000">
            <a:off x="4842522" y="3299284"/>
            <a:ext cx="1541750" cy="276999"/>
          </a:xfrm>
          <a:prstGeom prst="rect">
            <a:avLst/>
          </a:prstGeom>
          <a:noFill/>
        </p:spPr>
        <p:txBody>
          <a:bodyPr wrap="squar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chemeClr val="tx1">
                    <a:lumMod val="65000"/>
                    <a:lumOff val="35000"/>
                  </a:schemeClr>
                </a:solidFill>
              </a:rPr>
              <a:t>FEMALE</a:t>
            </a:r>
          </a:p>
        </p:txBody>
      </p:sp>
      <p:sp>
        <p:nvSpPr>
          <p:cNvPr id="90" name="TextBox 22"/>
          <p:cNvSpPr txBox="1"/>
          <p:nvPr/>
        </p:nvSpPr>
        <p:spPr>
          <a:xfrm rot="16200000">
            <a:off x="6337684" y="3299285"/>
            <a:ext cx="1541750" cy="276999"/>
          </a:xfrm>
          <a:prstGeom prst="rect">
            <a:avLst/>
          </a:prstGeom>
          <a:noFill/>
        </p:spPr>
        <p:txBody>
          <a:bodyPr wrap="squar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chemeClr val="tx1">
                    <a:lumMod val="65000"/>
                    <a:lumOff val="35000"/>
                  </a:schemeClr>
                </a:solidFill>
              </a:rPr>
              <a:t>MALE</a:t>
            </a:r>
          </a:p>
        </p:txBody>
      </p:sp>
      <p:sp>
        <p:nvSpPr>
          <p:cNvPr id="91" name="TextBox 23"/>
          <p:cNvSpPr txBox="1"/>
          <p:nvPr/>
        </p:nvSpPr>
        <p:spPr>
          <a:xfrm>
            <a:off x="5774507" y="3974233"/>
            <a:ext cx="700833" cy="523220"/>
          </a:xfrm>
          <a:prstGeom prst="rect">
            <a:avLst/>
          </a:prstGeom>
          <a:noFill/>
        </p:spPr>
        <p:txBody>
          <a:bodyPr wrap="non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rgbClr val="D25C9C"/>
                </a:solidFill>
              </a:rPr>
              <a:t>15.3%</a:t>
            </a:r>
          </a:p>
          <a:p>
            <a:pPr algn="ctr"/>
            <a:r>
              <a:rPr lang="en-US" sz="1200" b="1" dirty="0">
                <a:solidFill>
                  <a:srgbClr val="D25C9C"/>
                </a:solidFill>
              </a:rPr>
              <a:t>n = 505</a:t>
            </a:r>
          </a:p>
        </p:txBody>
      </p:sp>
      <p:sp>
        <p:nvSpPr>
          <p:cNvPr id="92" name="TextBox 24"/>
          <p:cNvSpPr txBox="1"/>
          <p:nvPr/>
        </p:nvSpPr>
        <p:spPr>
          <a:xfrm>
            <a:off x="7237608" y="3974233"/>
            <a:ext cx="764953" cy="523220"/>
          </a:xfrm>
          <a:prstGeom prst="rect">
            <a:avLst/>
          </a:prstGeom>
          <a:noFill/>
        </p:spPr>
        <p:txBody>
          <a:bodyPr wrap="non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rgbClr val="2D7EB7"/>
                </a:solidFill>
              </a:rPr>
              <a:t>84.7%</a:t>
            </a:r>
            <a:endParaRPr lang="en-US" sz="1200" b="1" dirty="0">
              <a:solidFill>
                <a:srgbClr val="2D7EB7"/>
              </a:solidFill>
            </a:endParaRPr>
          </a:p>
          <a:p>
            <a:pPr algn="ctr"/>
            <a:r>
              <a:rPr lang="en-US" sz="1200" b="1" dirty="0">
                <a:solidFill>
                  <a:srgbClr val="2D7EB7"/>
                </a:solidFill>
              </a:rPr>
              <a:t>n = 2 672</a:t>
            </a:r>
          </a:p>
        </p:txBody>
      </p:sp>
      <p:sp>
        <p:nvSpPr>
          <p:cNvPr id="93" name="Rectangle 92"/>
          <p:cNvSpPr/>
          <p:nvPr/>
        </p:nvSpPr>
        <p:spPr>
          <a:xfrm>
            <a:off x="4585586" y="2473237"/>
            <a:ext cx="4566578" cy="307777"/>
          </a:xfrm>
          <a:prstGeom prst="rect">
            <a:avLst/>
          </a:prstGeom>
        </p:spPr>
        <p:txBody>
          <a:bodyPr wrap="square">
            <a:spAutoFit/>
          </a:bodyPr>
          <a:lstStyle/>
          <a:p>
            <a:pPr algn="ctr">
              <a:defRPr sz="1200" b="1" i="0" u="none" strike="noStrike" kern="1200" baseline="0">
                <a:solidFill>
                  <a:srgbClr val="222223"/>
                </a:solidFill>
                <a:latin typeface="+mn-lt"/>
                <a:ea typeface="+mn-ea"/>
                <a:cs typeface="+mn-cs"/>
              </a:defRPr>
            </a:pPr>
            <a:r>
              <a:rPr lang="en-US" sz="1400" dirty="0">
                <a:solidFill>
                  <a:schemeClr val="accent5">
                    <a:lumMod val="75000"/>
                  </a:schemeClr>
                </a:solidFill>
              </a:rPr>
              <a:t>LIGHT COMMERCIAL DISTRIBUTION</a:t>
            </a:r>
          </a:p>
        </p:txBody>
      </p:sp>
      <p:sp>
        <p:nvSpPr>
          <p:cNvPr id="37" name="Freeform 18"/>
          <p:cNvSpPr>
            <a:spLocks/>
          </p:cNvSpPr>
          <p:nvPr/>
        </p:nvSpPr>
        <p:spPr bwMode="auto">
          <a:xfrm rot="5400000">
            <a:off x="4502487" y="279383"/>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38" name="Freeform 18"/>
          <p:cNvSpPr>
            <a:spLocks/>
          </p:cNvSpPr>
          <p:nvPr/>
        </p:nvSpPr>
        <p:spPr bwMode="auto">
          <a:xfrm rot="5400000">
            <a:off x="4504782" y="2554380"/>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sz="1100"/>
          </a:p>
        </p:txBody>
      </p:sp>
      <p:cxnSp>
        <p:nvCxnSpPr>
          <p:cNvPr id="4" name="Straight Connector 3"/>
          <p:cNvCxnSpPr>
            <a:stCxn id="37" idx="2"/>
          </p:cNvCxnSpPr>
          <p:nvPr/>
        </p:nvCxnSpPr>
        <p:spPr>
          <a:xfrm flipV="1">
            <a:off x="4722077" y="352128"/>
            <a:ext cx="1074238" cy="581"/>
          </a:xfrm>
          <a:prstGeom prst="line">
            <a:avLst/>
          </a:prstGeom>
          <a:noFill/>
          <a:ln w="6350">
            <a:solidFill>
              <a:schemeClr val="tx2"/>
            </a:solidFill>
            <a:prstDash val="sysDash"/>
            <a:round/>
            <a:headEnd/>
            <a:tailEnd/>
          </a:ln>
          <a:effectLst/>
          <a:extLst>
            <a:ext uri="{909E8E84-426E-40DD-AFC4-6F175D3DCCD1}">
              <a14:hiddenFill xmlns:a14="http://schemas.microsoft.com/office/drawing/2010/main">
                <a:noFill/>
              </a14:hiddenFill>
            </a:ext>
          </a:extLst>
        </p:spPr>
      </p:cxnSp>
      <p:cxnSp>
        <p:nvCxnSpPr>
          <p:cNvPr id="41" name="Straight Connector 40"/>
          <p:cNvCxnSpPr/>
          <p:nvPr/>
        </p:nvCxnSpPr>
        <p:spPr>
          <a:xfrm flipV="1">
            <a:off x="4709457" y="2629221"/>
            <a:ext cx="765440" cy="1"/>
          </a:xfrm>
          <a:prstGeom prst="line">
            <a:avLst/>
          </a:prstGeom>
          <a:noFill/>
          <a:ln w="6350">
            <a:solidFill>
              <a:schemeClr val="accent5"/>
            </a:solidFill>
            <a:prstDash val="sysDash"/>
            <a:round/>
            <a:headEnd/>
            <a:tailEnd/>
          </a:ln>
          <a:effectLst/>
          <a:extLst>
            <a:ext uri="{909E8E84-426E-40DD-AFC4-6F175D3DCCD1}">
              <a14:hiddenFill xmlns:a14="http://schemas.microsoft.com/office/drawing/2010/main">
                <a:noFill/>
              </a14:hiddenFill>
            </a:ext>
          </a:extLst>
        </p:spPr>
      </p:cxnSp>
      <p:cxnSp>
        <p:nvCxnSpPr>
          <p:cNvPr id="43" name="Straight Connector 42"/>
          <p:cNvCxnSpPr/>
          <p:nvPr/>
        </p:nvCxnSpPr>
        <p:spPr>
          <a:xfrm>
            <a:off x="7922932" y="357388"/>
            <a:ext cx="1217439" cy="0"/>
          </a:xfrm>
          <a:prstGeom prst="line">
            <a:avLst/>
          </a:prstGeom>
          <a:noFill/>
          <a:ln w="6350">
            <a:solidFill>
              <a:schemeClr val="tx2"/>
            </a:solidFill>
            <a:prstDash val="sysDash"/>
            <a:round/>
            <a:headEnd/>
            <a:tailEnd/>
          </a:ln>
          <a:effectLst/>
          <a:extLst>
            <a:ext uri="{909E8E84-426E-40DD-AFC4-6F175D3DCCD1}">
              <a14:hiddenFill xmlns:a14="http://schemas.microsoft.com/office/drawing/2010/main">
                <a:noFill/>
              </a14:hiddenFill>
            </a:ext>
          </a:extLst>
        </p:spPr>
      </p:cxnSp>
      <p:cxnSp>
        <p:nvCxnSpPr>
          <p:cNvPr id="47" name="Straight Connector 46"/>
          <p:cNvCxnSpPr/>
          <p:nvPr/>
        </p:nvCxnSpPr>
        <p:spPr>
          <a:xfrm>
            <a:off x="8227711" y="2629222"/>
            <a:ext cx="967089" cy="0"/>
          </a:xfrm>
          <a:prstGeom prst="line">
            <a:avLst/>
          </a:prstGeom>
          <a:noFill/>
          <a:ln w="6350">
            <a:solidFill>
              <a:schemeClr val="accent5"/>
            </a:solidFill>
            <a:prstDash val="sysDash"/>
            <a:round/>
            <a:headEnd/>
            <a:tailEnd/>
          </a:ln>
          <a:effectLst/>
          <a:extLst>
            <a:ext uri="{909E8E84-426E-40DD-AFC4-6F175D3DCCD1}">
              <a14:hiddenFill xmlns:a14="http://schemas.microsoft.com/office/drawing/2010/main">
                <a:noFill/>
              </a14:hiddenFill>
            </a:ext>
          </a:extLst>
        </p:spPr>
      </p:cxnSp>
      <p:sp>
        <p:nvSpPr>
          <p:cNvPr id="61" name="Oval 60"/>
          <p:cNvSpPr/>
          <p:nvPr/>
        </p:nvSpPr>
        <p:spPr>
          <a:xfrm>
            <a:off x="4393800" y="0"/>
            <a:ext cx="339446" cy="5114925"/>
          </a:xfrm>
          <a:prstGeom prst="ellipse">
            <a:avLst/>
          </a:prstGeom>
          <a:gradFill flip="none" rotWithShape="1">
            <a:gsLst>
              <a:gs pos="80000">
                <a:srgbClr val="09192F">
                  <a:alpha val="0"/>
                </a:srgbClr>
              </a:gs>
              <a:gs pos="20000">
                <a:srgbClr val="070C1E">
                  <a:alpha val="13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63" name="Rectangle 62"/>
          <p:cNvSpPr/>
          <p:nvPr/>
        </p:nvSpPr>
        <p:spPr>
          <a:xfrm>
            <a:off x="0" y="0"/>
            <a:ext cx="4577422" cy="514350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1100">
              <a:solidFill>
                <a:schemeClr val="tx1"/>
              </a:solidFill>
            </a:endParaRPr>
          </a:p>
        </p:txBody>
      </p:sp>
      <p:sp>
        <p:nvSpPr>
          <p:cNvPr id="18" name="Title 1"/>
          <p:cNvSpPr>
            <a:spLocks noGrp="1"/>
          </p:cNvSpPr>
          <p:nvPr>
            <p:ph type="title"/>
          </p:nvPr>
        </p:nvSpPr>
        <p:spPr/>
        <p:txBody>
          <a:bodyPr/>
          <a:lstStyle/>
          <a:p>
            <a:r>
              <a:rPr lang="en-ZA"/>
              <a:t>Sales Index per Gender</a:t>
            </a:r>
            <a:endParaRPr lang="en-ZA" dirty="0"/>
          </a:p>
        </p:txBody>
      </p:sp>
      <p:sp>
        <p:nvSpPr>
          <p:cNvPr id="76" name="Text Placeholder 75"/>
          <p:cNvSpPr>
            <a:spLocks noGrp="1"/>
          </p:cNvSpPr>
          <p:nvPr>
            <p:ph type="body" sz="quarter" idx="13"/>
          </p:nvPr>
        </p:nvSpPr>
        <p:spPr/>
        <p:txBody>
          <a:bodyPr/>
          <a:lstStyle/>
          <a:p>
            <a:r>
              <a:rPr lang="en-ZA"/>
              <a:t>DEMOGRAPHICS</a:t>
            </a:r>
            <a:endParaRPr lang="en-ZA" dirty="0"/>
          </a:p>
        </p:txBody>
      </p:sp>
      <p:graphicFrame>
        <p:nvGraphicFramePr>
          <p:cNvPr id="20" name="Chart 19"/>
          <p:cNvGraphicFramePr/>
          <p:nvPr>
            <p:extLst>
              <p:ext uri="{D42A27DB-BD31-4B8C-83A1-F6EECF244321}">
                <p14:modId xmlns:p14="http://schemas.microsoft.com/office/powerpoint/2010/main" val="1143950815"/>
              </p:ext>
            </p:extLst>
          </p:nvPr>
        </p:nvGraphicFramePr>
        <p:xfrm>
          <a:off x="0" y="1011183"/>
          <a:ext cx="4413768" cy="3744742"/>
        </p:xfrm>
        <a:graphic>
          <a:graphicData uri="http://schemas.openxmlformats.org/drawingml/2006/chart">
            <c:chart xmlns:c="http://schemas.openxmlformats.org/drawingml/2006/chart" xmlns:r="http://schemas.openxmlformats.org/officeDocument/2006/relationships" r:id="rId6"/>
          </a:graphicData>
        </a:graphic>
      </p:graphicFrame>
      <p:sp>
        <p:nvSpPr>
          <p:cNvPr id="39" name="TextBox 38">
            <a:extLst>
              <a:ext uri="{FF2B5EF4-FFF2-40B4-BE49-F238E27FC236}">
                <a16:creationId xmlns:a16="http://schemas.microsoft.com/office/drawing/2014/main" id="{356501EB-0E8E-4B9D-843E-4DF2CD4BFDA5}"/>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lumMod val="50000"/>
                  </a:schemeClr>
                </a:solidFill>
                <a:latin typeface="+mn-lt"/>
                <a:ea typeface="+mn-ea"/>
                <a:cs typeface="+mn-cs"/>
              </a:rPr>
              <a:pPr marL="0" algn="l" defTabSz="924282" rtl="0" eaLnBrk="1" latinLnBrk="0" hangingPunct="1">
                <a:lnSpc>
                  <a:spcPct val="85000"/>
                </a:lnSpc>
                <a:spcBef>
                  <a:spcPts val="204"/>
                </a:spcBef>
              </a:pPr>
              <a:t>28</a:t>
            </a:fld>
            <a:endParaRPr lang="en-GB" sz="800" kern="1200" dirty="0">
              <a:solidFill>
                <a:schemeClr val="bg1">
                  <a:lumMod val="50000"/>
                </a:schemeClr>
              </a:solidFill>
              <a:latin typeface="+mn-lt"/>
              <a:ea typeface="+mn-ea"/>
              <a:cs typeface="+mn-cs"/>
            </a:endParaRPr>
          </a:p>
        </p:txBody>
      </p:sp>
      <p:sp>
        <p:nvSpPr>
          <p:cNvPr id="40" name="TextBox 39">
            <a:extLst>
              <a:ext uri="{FF2B5EF4-FFF2-40B4-BE49-F238E27FC236}">
                <a16:creationId xmlns:a16="http://schemas.microsoft.com/office/drawing/2014/main" id="{2D1DADE9-12B9-43B8-BE56-5CC4C2ABC23B}"/>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lumMod val="50000"/>
                  </a:schemeClr>
                </a:solidFill>
                <a:latin typeface="+mn-lt"/>
                <a:ea typeface="+mn-ea"/>
                <a:cs typeface="+mn-cs"/>
              </a:rPr>
              <a:t>© 2018 </a:t>
            </a:r>
            <a:r>
              <a:rPr lang="en-GB" sz="800" kern="1200" dirty="0">
                <a:solidFill>
                  <a:schemeClr val="bg1">
                    <a:lumMod val="50000"/>
                  </a:schemeClr>
                </a:solidFill>
              </a:rPr>
              <a:t>Ipsos.</a:t>
            </a:r>
            <a:endParaRPr lang="en-GB" sz="1200" dirty="0">
              <a:solidFill>
                <a:schemeClr val="bg1">
                  <a:lumMod val="50000"/>
                </a:schemeClr>
              </a:solidFill>
            </a:endParaRPr>
          </a:p>
        </p:txBody>
      </p:sp>
    </p:spTree>
    <p:extLst>
      <p:ext uri="{BB962C8B-B14F-4D97-AF65-F5344CB8AC3E}">
        <p14:creationId xmlns:p14="http://schemas.microsoft.com/office/powerpoint/2010/main" val="539627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3793" y="206845"/>
            <a:ext cx="4566578" cy="307777"/>
          </a:xfrm>
          <a:prstGeom prst="rect">
            <a:avLst/>
          </a:prstGeom>
        </p:spPr>
        <p:txBody>
          <a:bodyPr wrap="square">
            <a:spAutoFit/>
          </a:bodyPr>
          <a:lstStyle/>
          <a:p>
            <a:pPr algn="ctr">
              <a:defRPr sz="1200" b="1" i="0" u="none" strike="noStrike" kern="1200" baseline="0">
                <a:solidFill>
                  <a:srgbClr val="222223"/>
                </a:solidFill>
                <a:latin typeface="+mn-lt"/>
                <a:ea typeface="+mn-ea"/>
                <a:cs typeface="+mn-cs"/>
              </a:defRPr>
            </a:pPr>
            <a:r>
              <a:rPr lang="en-US" sz="1400" dirty="0">
                <a:solidFill>
                  <a:schemeClr val="tx2"/>
                </a:solidFill>
              </a:rPr>
              <a:t>PASSENGER DISTRIBUTION</a:t>
            </a:r>
          </a:p>
        </p:txBody>
      </p:sp>
      <p:sp>
        <p:nvSpPr>
          <p:cNvPr id="93" name="Rectangle 92"/>
          <p:cNvSpPr/>
          <p:nvPr/>
        </p:nvSpPr>
        <p:spPr>
          <a:xfrm>
            <a:off x="4585586" y="2473237"/>
            <a:ext cx="4566578" cy="307777"/>
          </a:xfrm>
          <a:prstGeom prst="rect">
            <a:avLst/>
          </a:prstGeom>
        </p:spPr>
        <p:txBody>
          <a:bodyPr wrap="square">
            <a:spAutoFit/>
          </a:bodyPr>
          <a:lstStyle/>
          <a:p>
            <a:pPr algn="ctr">
              <a:defRPr sz="1200" b="1" i="0" u="none" strike="noStrike" kern="1200" baseline="0">
                <a:solidFill>
                  <a:srgbClr val="222223"/>
                </a:solidFill>
                <a:latin typeface="+mn-lt"/>
                <a:ea typeface="+mn-ea"/>
                <a:cs typeface="+mn-cs"/>
              </a:defRPr>
            </a:pPr>
            <a:r>
              <a:rPr lang="en-US" sz="1400" dirty="0">
                <a:solidFill>
                  <a:schemeClr val="accent5">
                    <a:lumMod val="75000"/>
                  </a:schemeClr>
                </a:solidFill>
              </a:rPr>
              <a:t>LIGHT COMMERCIAL DISTRIBUTION</a:t>
            </a:r>
          </a:p>
        </p:txBody>
      </p:sp>
      <p:sp>
        <p:nvSpPr>
          <p:cNvPr id="37" name="Freeform 18"/>
          <p:cNvSpPr>
            <a:spLocks/>
          </p:cNvSpPr>
          <p:nvPr/>
        </p:nvSpPr>
        <p:spPr bwMode="auto">
          <a:xfrm rot="5400000">
            <a:off x="4502487" y="279383"/>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38" name="Freeform 18"/>
          <p:cNvSpPr>
            <a:spLocks/>
          </p:cNvSpPr>
          <p:nvPr/>
        </p:nvSpPr>
        <p:spPr bwMode="auto">
          <a:xfrm rot="5400000">
            <a:off x="4504782" y="2554380"/>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sz="1100"/>
          </a:p>
        </p:txBody>
      </p:sp>
      <p:cxnSp>
        <p:nvCxnSpPr>
          <p:cNvPr id="4" name="Straight Connector 3"/>
          <p:cNvCxnSpPr>
            <a:stCxn id="37" idx="2"/>
          </p:cNvCxnSpPr>
          <p:nvPr/>
        </p:nvCxnSpPr>
        <p:spPr>
          <a:xfrm flipV="1">
            <a:off x="4722077" y="352128"/>
            <a:ext cx="1074238" cy="581"/>
          </a:xfrm>
          <a:prstGeom prst="line">
            <a:avLst/>
          </a:prstGeom>
          <a:noFill/>
          <a:ln w="6350">
            <a:solidFill>
              <a:schemeClr val="tx2"/>
            </a:solidFill>
            <a:prstDash val="sysDash"/>
            <a:round/>
            <a:headEnd/>
            <a:tailEnd/>
          </a:ln>
          <a:effectLst/>
          <a:extLst>
            <a:ext uri="{909E8E84-426E-40DD-AFC4-6F175D3DCCD1}">
              <a14:hiddenFill xmlns:a14="http://schemas.microsoft.com/office/drawing/2010/main">
                <a:noFill/>
              </a14:hiddenFill>
            </a:ext>
          </a:extLst>
        </p:spPr>
      </p:cxnSp>
      <p:cxnSp>
        <p:nvCxnSpPr>
          <p:cNvPr id="41" name="Straight Connector 40"/>
          <p:cNvCxnSpPr/>
          <p:nvPr/>
        </p:nvCxnSpPr>
        <p:spPr>
          <a:xfrm flipV="1">
            <a:off x="4709457" y="2629221"/>
            <a:ext cx="765440" cy="1"/>
          </a:xfrm>
          <a:prstGeom prst="line">
            <a:avLst/>
          </a:prstGeom>
          <a:noFill/>
          <a:ln w="6350">
            <a:solidFill>
              <a:schemeClr val="accent5"/>
            </a:solidFill>
            <a:prstDash val="sysDash"/>
            <a:round/>
            <a:headEnd/>
            <a:tailEnd/>
          </a:ln>
          <a:effectLst/>
          <a:extLst>
            <a:ext uri="{909E8E84-426E-40DD-AFC4-6F175D3DCCD1}">
              <a14:hiddenFill xmlns:a14="http://schemas.microsoft.com/office/drawing/2010/main">
                <a:noFill/>
              </a14:hiddenFill>
            </a:ext>
          </a:extLst>
        </p:spPr>
      </p:cxnSp>
      <p:cxnSp>
        <p:nvCxnSpPr>
          <p:cNvPr id="43" name="Straight Connector 42"/>
          <p:cNvCxnSpPr/>
          <p:nvPr/>
        </p:nvCxnSpPr>
        <p:spPr>
          <a:xfrm>
            <a:off x="7922932" y="357388"/>
            <a:ext cx="1217439" cy="0"/>
          </a:xfrm>
          <a:prstGeom prst="line">
            <a:avLst/>
          </a:prstGeom>
          <a:noFill/>
          <a:ln w="6350">
            <a:solidFill>
              <a:schemeClr val="tx2"/>
            </a:solidFill>
            <a:prstDash val="sysDash"/>
            <a:round/>
            <a:headEnd/>
            <a:tailEnd/>
          </a:ln>
          <a:effectLst/>
          <a:extLst>
            <a:ext uri="{909E8E84-426E-40DD-AFC4-6F175D3DCCD1}">
              <a14:hiddenFill xmlns:a14="http://schemas.microsoft.com/office/drawing/2010/main">
                <a:noFill/>
              </a14:hiddenFill>
            </a:ext>
          </a:extLst>
        </p:spPr>
      </p:cxnSp>
      <p:cxnSp>
        <p:nvCxnSpPr>
          <p:cNvPr id="47" name="Straight Connector 46"/>
          <p:cNvCxnSpPr/>
          <p:nvPr/>
        </p:nvCxnSpPr>
        <p:spPr>
          <a:xfrm>
            <a:off x="8227711" y="2629222"/>
            <a:ext cx="967089" cy="0"/>
          </a:xfrm>
          <a:prstGeom prst="line">
            <a:avLst/>
          </a:prstGeom>
          <a:noFill/>
          <a:ln w="6350">
            <a:solidFill>
              <a:schemeClr val="accent5"/>
            </a:solidFill>
            <a:prstDash val="sysDash"/>
            <a:round/>
            <a:headEnd/>
            <a:tailEnd/>
          </a:ln>
          <a:effectLst/>
          <a:extLst>
            <a:ext uri="{909E8E84-426E-40DD-AFC4-6F175D3DCCD1}">
              <a14:hiddenFill xmlns:a14="http://schemas.microsoft.com/office/drawing/2010/main">
                <a:noFill/>
              </a14:hiddenFill>
            </a:ext>
          </a:extLst>
        </p:spPr>
      </p:cxnSp>
      <p:sp>
        <p:nvSpPr>
          <p:cNvPr id="61" name="Oval 60"/>
          <p:cNvSpPr/>
          <p:nvPr/>
        </p:nvSpPr>
        <p:spPr>
          <a:xfrm>
            <a:off x="4393800" y="0"/>
            <a:ext cx="339446" cy="5114925"/>
          </a:xfrm>
          <a:prstGeom prst="ellipse">
            <a:avLst/>
          </a:prstGeom>
          <a:gradFill flip="none" rotWithShape="1">
            <a:gsLst>
              <a:gs pos="80000">
                <a:srgbClr val="09192F">
                  <a:alpha val="0"/>
                </a:srgbClr>
              </a:gs>
              <a:gs pos="20000">
                <a:srgbClr val="070C1E">
                  <a:alpha val="13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63" name="Rectangle 62"/>
          <p:cNvSpPr/>
          <p:nvPr/>
        </p:nvSpPr>
        <p:spPr>
          <a:xfrm>
            <a:off x="0" y="0"/>
            <a:ext cx="4577422" cy="514350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1100">
              <a:solidFill>
                <a:schemeClr val="tx1"/>
              </a:solidFill>
            </a:endParaRPr>
          </a:p>
        </p:txBody>
      </p:sp>
      <p:sp>
        <p:nvSpPr>
          <p:cNvPr id="18" name="Title 1"/>
          <p:cNvSpPr>
            <a:spLocks noGrp="1"/>
          </p:cNvSpPr>
          <p:nvPr>
            <p:ph type="title"/>
          </p:nvPr>
        </p:nvSpPr>
        <p:spPr>
          <a:xfrm>
            <a:off x="234000" y="554568"/>
            <a:ext cx="8646971" cy="443198"/>
          </a:xfrm>
        </p:spPr>
        <p:txBody>
          <a:bodyPr/>
          <a:lstStyle/>
          <a:p>
            <a:r>
              <a:rPr lang="en-ZA" sz="3100" dirty="0"/>
              <a:t>Sales Index per Age Group</a:t>
            </a:r>
          </a:p>
        </p:txBody>
      </p:sp>
      <p:sp>
        <p:nvSpPr>
          <p:cNvPr id="76" name="Text Placeholder 75"/>
          <p:cNvSpPr>
            <a:spLocks noGrp="1"/>
          </p:cNvSpPr>
          <p:nvPr>
            <p:ph type="body" sz="quarter" idx="13"/>
          </p:nvPr>
        </p:nvSpPr>
        <p:spPr/>
        <p:txBody>
          <a:bodyPr/>
          <a:lstStyle/>
          <a:p>
            <a:r>
              <a:rPr lang="en-ZA"/>
              <a:t>DEMOGRAPHICS</a:t>
            </a:r>
            <a:endParaRPr lang="en-ZA" dirty="0"/>
          </a:p>
        </p:txBody>
      </p:sp>
      <p:graphicFrame>
        <p:nvGraphicFramePr>
          <p:cNvPr id="44" name="Chart 43"/>
          <p:cNvGraphicFramePr/>
          <p:nvPr>
            <p:extLst>
              <p:ext uri="{D42A27DB-BD31-4B8C-83A1-F6EECF244321}">
                <p14:modId xmlns:p14="http://schemas.microsoft.com/office/powerpoint/2010/main" val="2354918716"/>
              </p:ext>
            </p:extLst>
          </p:nvPr>
        </p:nvGraphicFramePr>
        <p:xfrm>
          <a:off x="4585586" y="206845"/>
          <a:ext cx="4558413" cy="215747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5" name="Chart 44"/>
          <p:cNvGraphicFramePr/>
          <p:nvPr>
            <p:extLst>
              <p:ext uri="{D42A27DB-BD31-4B8C-83A1-F6EECF244321}">
                <p14:modId xmlns:p14="http://schemas.microsoft.com/office/powerpoint/2010/main" val="3386677143"/>
              </p:ext>
            </p:extLst>
          </p:nvPr>
        </p:nvGraphicFramePr>
        <p:xfrm>
          <a:off x="4585587" y="2466192"/>
          <a:ext cx="4566578" cy="21645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6" name="Chart 45"/>
          <p:cNvGraphicFramePr/>
          <p:nvPr>
            <p:extLst>
              <p:ext uri="{D42A27DB-BD31-4B8C-83A1-F6EECF244321}">
                <p14:modId xmlns:p14="http://schemas.microsoft.com/office/powerpoint/2010/main" val="1377295091"/>
              </p:ext>
            </p:extLst>
          </p:nvPr>
        </p:nvGraphicFramePr>
        <p:xfrm>
          <a:off x="71062" y="1100390"/>
          <a:ext cx="4424287" cy="3655535"/>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a:extLst>
              <a:ext uri="{FF2B5EF4-FFF2-40B4-BE49-F238E27FC236}">
                <a16:creationId xmlns:a16="http://schemas.microsoft.com/office/drawing/2014/main" id="{FB9FFA5C-5BF6-43A3-B56E-2354E0498A46}"/>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lumMod val="50000"/>
                  </a:schemeClr>
                </a:solidFill>
                <a:latin typeface="+mn-lt"/>
                <a:ea typeface="+mn-ea"/>
                <a:cs typeface="+mn-cs"/>
              </a:rPr>
              <a:pPr marL="0" algn="l" defTabSz="924282" rtl="0" eaLnBrk="1" latinLnBrk="0" hangingPunct="1">
                <a:lnSpc>
                  <a:spcPct val="85000"/>
                </a:lnSpc>
                <a:spcBef>
                  <a:spcPts val="204"/>
                </a:spcBef>
              </a:pPr>
              <a:t>29</a:t>
            </a:fld>
            <a:endParaRPr lang="en-GB" sz="800" kern="1200" dirty="0">
              <a:solidFill>
                <a:schemeClr val="bg1">
                  <a:lumMod val="50000"/>
                </a:schemeClr>
              </a:solidFill>
              <a:latin typeface="+mn-lt"/>
              <a:ea typeface="+mn-ea"/>
              <a:cs typeface="+mn-cs"/>
            </a:endParaRPr>
          </a:p>
        </p:txBody>
      </p:sp>
      <p:sp>
        <p:nvSpPr>
          <p:cNvPr id="20" name="TextBox 19">
            <a:extLst>
              <a:ext uri="{FF2B5EF4-FFF2-40B4-BE49-F238E27FC236}">
                <a16:creationId xmlns:a16="http://schemas.microsoft.com/office/drawing/2014/main" id="{1892BDB2-FE27-4A19-932E-5860B920004B}"/>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lumMod val="50000"/>
                  </a:schemeClr>
                </a:solidFill>
                <a:latin typeface="+mn-lt"/>
                <a:ea typeface="+mn-ea"/>
                <a:cs typeface="+mn-cs"/>
              </a:rPr>
              <a:t>© 2018 </a:t>
            </a:r>
            <a:r>
              <a:rPr lang="en-GB" sz="800" kern="1200" dirty="0">
                <a:solidFill>
                  <a:schemeClr val="bg1">
                    <a:lumMod val="50000"/>
                  </a:schemeClr>
                </a:solidFill>
              </a:rPr>
              <a:t>Ipsos.</a:t>
            </a:r>
            <a:endParaRPr lang="en-GB" sz="1200" dirty="0">
              <a:solidFill>
                <a:schemeClr val="bg1">
                  <a:lumMod val="50000"/>
                </a:schemeClr>
              </a:solidFill>
            </a:endParaRPr>
          </a:p>
        </p:txBody>
      </p:sp>
    </p:spTree>
    <p:extLst>
      <p:ext uri="{BB962C8B-B14F-4D97-AF65-F5344CB8AC3E}">
        <p14:creationId xmlns:p14="http://schemas.microsoft.com/office/powerpoint/2010/main" val="15053887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3793" y="206845"/>
            <a:ext cx="4566578" cy="307777"/>
          </a:xfrm>
          <a:prstGeom prst="rect">
            <a:avLst/>
          </a:prstGeom>
        </p:spPr>
        <p:txBody>
          <a:bodyPr wrap="square">
            <a:spAutoFit/>
          </a:bodyPr>
          <a:lstStyle/>
          <a:p>
            <a:pPr algn="ctr">
              <a:defRPr sz="1200" b="1" i="0" u="none" strike="noStrike" kern="1200" baseline="0">
                <a:solidFill>
                  <a:srgbClr val="222223"/>
                </a:solidFill>
                <a:latin typeface="+mn-lt"/>
                <a:ea typeface="+mn-ea"/>
                <a:cs typeface="+mn-cs"/>
              </a:defRPr>
            </a:pPr>
            <a:r>
              <a:rPr lang="en-US" sz="1400" dirty="0">
                <a:solidFill>
                  <a:schemeClr val="tx2"/>
                </a:solidFill>
              </a:rPr>
              <a:t>PASSENGER DISTRIBUTION</a:t>
            </a:r>
          </a:p>
        </p:txBody>
      </p:sp>
      <p:sp>
        <p:nvSpPr>
          <p:cNvPr id="93" name="Rectangle 92"/>
          <p:cNvSpPr/>
          <p:nvPr/>
        </p:nvSpPr>
        <p:spPr>
          <a:xfrm>
            <a:off x="4585586" y="2473237"/>
            <a:ext cx="4566578" cy="307777"/>
          </a:xfrm>
          <a:prstGeom prst="rect">
            <a:avLst/>
          </a:prstGeom>
        </p:spPr>
        <p:txBody>
          <a:bodyPr wrap="square">
            <a:spAutoFit/>
          </a:bodyPr>
          <a:lstStyle/>
          <a:p>
            <a:pPr algn="ctr">
              <a:defRPr sz="1200" b="1" i="0" u="none" strike="noStrike" kern="1200" baseline="0">
                <a:solidFill>
                  <a:srgbClr val="222223"/>
                </a:solidFill>
                <a:latin typeface="+mn-lt"/>
                <a:ea typeface="+mn-ea"/>
                <a:cs typeface="+mn-cs"/>
              </a:defRPr>
            </a:pPr>
            <a:r>
              <a:rPr lang="en-US" sz="1400" dirty="0">
                <a:solidFill>
                  <a:schemeClr val="accent5">
                    <a:lumMod val="75000"/>
                  </a:schemeClr>
                </a:solidFill>
              </a:rPr>
              <a:t>LIGHT COMMERCIAL DISTRIBUTION</a:t>
            </a:r>
          </a:p>
        </p:txBody>
      </p:sp>
      <p:sp>
        <p:nvSpPr>
          <p:cNvPr id="37" name="Freeform 18"/>
          <p:cNvSpPr>
            <a:spLocks/>
          </p:cNvSpPr>
          <p:nvPr/>
        </p:nvSpPr>
        <p:spPr bwMode="auto">
          <a:xfrm rot="5400000">
            <a:off x="4502487" y="279383"/>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38" name="Freeform 18"/>
          <p:cNvSpPr>
            <a:spLocks/>
          </p:cNvSpPr>
          <p:nvPr/>
        </p:nvSpPr>
        <p:spPr bwMode="auto">
          <a:xfrm rot="5400000">
            <a:off x="4504782" y="2554380"/>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sz="1100"/>
          </a:p>
        </p:txBody>
      </p:sp>
      <p:cxnSp>
        <p:nvCxnSpPr>
          <p:cNvPr id="4" name="Straight Connector 3"/>
          <p:cNvCxnSpPr>
            <a:stCxn id="37" idx="2"/>
          </p:cNvCxnSpPr>
          <p:nvPr/>
        </p:nvCxnSpPr>
        <p:spPr>
          <a:xfrm flipV="1">
            <a:off x="4722077" y="352128"/>
            <a:ext cx="1074238" cy="581"/>
          </a:xfrm>
          <a:prstGeom prst="line">
            <a:avLst/>
          </a:prstGeom>
          <a:noFill/>
          <a:ln w="6350">
            <a:solidFill>
              <a:schemeClr val="tx2"/>
            </a:solidFill>
            <a:prstDash val="sysDash"/>
            <a:round/>
            <a:headEnd/>
            <a:tailEnd/>
          </a:ln>
          <a:effectLst/>
          <a:extLst>
            <a:ext uri="{909E8E84-426E-40DD-AFC4-6F175D3DCCD1}">
              <a14:hiddenFill xmlns:a14="http://schemas.microsoft.com/office/drawing/2010/main">
                <a:noFill/>
              </a14:hiddenFill>
            </a:ext>
          </a:extLst>
        </p:spPr>
      </p:cxnSp>
      <p:cxnSp>
        <p:nvCxnSpPr>
          <p:cNvPr id="41" name="Straight Connector 40"/>
          <p:cNvCxnSpPr/>
          <p:nvPr/>
        </p:nvCxnSpPr>
        <p:spPr>
          <a:xfrm flipV="1">
            <a:off x="4709457" y="2629221"/>
            <a:ext cx="765440" cy="1"/>
          </a:xfrm>
          <a:prstGeom prst="line">
            <a:avLst/>
          </a:prstGeom>
          <a:noFill/>
          <a:ln w="6350">
            <a:solidFill>
              <a:schemeClr val="accent5"/>
            </a:solidFill>
            <a:prstDash val="sysDash"/>
            <a:round/>
            <a:headEnd/>
            <a:tailEnd/>
          </a:ln>
          <a:effectLst/>
          <a:extLst>
            <a:ext uri="{909E8E84-426E-40DD-AFC4-6F175D3DCCD1}">
              <a14:hiddenFill xmlns:a14="http://schemas.microsoft.com/office/drawing/2010/main">
                <a:noFill/>
              </a14:hiddenFill>
            </a:ext>
          </a:extLst>
        </p:spPr>
      </p:cxnSp>
      <p:cxnSp>
        <p:nvCxnSpPr>
          <p:cNvPr id="43" name="Straight Connector 42"/>
          <p:cNvCxnSpPr/>
          <p:nvPr/>
        </p:nvCxnSpPr>
        <p:spPr>
          <a:xfrm>
            <a:off x="7922932" y="357388"/>
            <a:ext cx="1217439" cy="0"/>
          </a:xfrm>
          <a:prstGeom prst="line">
            <a:avLst/>
          </a:prstGeom>
          <a:noFill/>
          <a:ln w="6350">
            <a:solidFill>
              <a:schemeClr val="tx2"/>
            </a:solidFill>
            <a:prstDash val="sysDash"/>
            <a:round/>
            <a:headEnd/>
            <a:tailEnd/>
          </a:ln>
          <a:effectLst/>
          <a:extLst>
            <a:ext uri="{909E8E84-426E-40DD-AFC4-6F175D3DCCD1}">
              <a14:hiddenFill xmlns:a14="http://schemas.microsoft.com/office/drawing/2010/main">
                <a:noFill/>
              </a14:hiddenFill>
            </a:ext>
          </a:extLst>
        </p:spPr>
      </p:cxnSp>
      <p:cxnSp>
        <p:nvCxnSpPr>
          <p:cNvPr id="47" name="Straight Connector 46"/>
          <p:cNvCxnSpPr/>
          <p:nvPr/>
        </p:nvCxnSpPr>
        <p:spPr>
          <a:xfrm>
            <a:off x="8227711" y="2629222"/>
            <a:ext cx="967089" cy="0"/>
          </a:xfrm>
          <a:prstGeom prst="line">
            <a:avLst/>
          </a:prstGeom>
          <a:noFill/>
          <a:ln w="6350">
            <a:solidFill>
              <a:schemeClr val="accent5"/>
            </a:solidFill>
            <a:prstDash val="sysDash"/>
            <a:round/>
            <a:headEnd/>
            <a:tailEnd/>
          </a:ln>
          <a:effectLst/>
          <a:extLst>
            <a:ext uri="{909E8E84-426E-40DD-AFC4-6F175D3DCCD1}">
              <a14:hiddenFill xmlns:a14="http://schemas.microsoft.com/office/drawing/2010/main">
                <a:noFill/>
              </a14:hiddenFill>
            </a:ext>
          </a:extLst>
        </p:spPr>
      </p:cxnSp>
      <p:sp>
        <p:nvSpPr>
          <p:cNvPr id="61" name="Oval 60"/>
          <p:cNvSpPr/>
          <p:nvPr/>
        </p:nvSpPr>
        <p:spPr>
          <a:xfrm>
            <a:off x="4393800" y="0"/>
            <a:ext cx="339446" cy="5114925"/>
          </a:xfrm>
          <a:prstGeom prst="ellipse">
            <a:avLst/>
          </a:prstGeom>
          <a:gradFill flip="none" rotWithShape="1">
            <a:gsLst>
              <a:gs pos="80000">
                <a:srgbClr val="09192F">
                  <a:alpha val="0"/>
                </a:srgbClr>
              </a:gs>
              <a:gs pos="20000">
                <a:srgbClr val="070C1E">
                  <a:alpha val="13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63" name="Rectangle 62"/>
          <p:cNvSpPr/>
          <p:nvPr/>
        </p:nvSpPr>
        <p:spPr>
          <a:xfrm>
            <a:off x="0" y="0"/>
            <a:ext cx="4577422" cy="514350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1100">
              <a:solidFill>
                <a:schemeClr val="tx1"/>
              </a:solidFill>
            </a:endParaRPr>
          </a:p>
        </p:txBody>
      </p:sp>
      <p:sp>
        <p:nvSpPr>
          <p:cNvPr id="18" name="Title 1"/>
          <p:cNvSpPr>
            <a:spLocks noGrp="1"/>
          </p:cNvSpPr>
          <p:nvPr>
            <p:ph type="title"/>
          </p:nvPr>
        </p:nvSpPr>
        <p:spPr>
          <a:xfrm>
            <a:off x="234000" y="554568"/>
            <a:ext cx="8646971" cy="457048"/>
          </a:xfrm>
        </p:spPr>
        <p:txBody>
          <a:bodyPr/>
          <a:lstStyle/>
          <a:p>
            <a:r>
              <a:rPr lang="en-ZA" dirty="0"/>
              <a:t>Sales Index per Race</a:t>
            </a:r>
          </a:p>
        </p:txBody>
      </p:sp>
      <p:sp>
        <p:nvSpPr>
          <p:cNvPr id="76" name="Text Placeholder 75"/>
          <p:cNvSpPr>
            <a:spLocks noGrp="1"/>
          </p:cNvSpPr>
          <p:nvPr>
            <p:ph type="body" sz="quarter" idx="13"/>
          </p:nvPr>
        </p:nvSpPr>
        <p:spPr/>
        <p:txBody>
          <a:bodyPr/>
          <a:lstStyle/>
          <a:p>
            <a:r>
              <a:rPr lang="en-ZA"/>
              <a:t>DEMOGRAPHICS</a:t>
            </a:r>
            <a:endParaRPr lang="en-ZA" dirty="0"/>
          </a:p>
        </p:txBody>
      </p:sp>
      <p:graphicFrame>
        <p:nvGraphicFramePr>
          <p:cNvPr id="44" name="Chart 43"/>
          <p:cNvGraphicFramePr/>
          <p:nvPr>
            <p:extLst>
              <p:ext uri="{D42A27DB-BD31-4B8C-83A1-F6EECF244321}">
                <p14:modId xmlns:p14="http://schemas.microsoft.com/office/powerpoint/2010/main" val="3013458678"/>
              </p:ext>
            </p:extLst>
          </p:nvPr>
        </p:nvGraphicFramePr>
        <p:xfrm>
          <a:off x="4585586" y="206845"/>
          <a:ext cx="4558413" cy="215747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5" name="Chart 44"/>
          <p:cNvGraphicFramePr/>
          <p:nvPr>
            <p:extLst>
              <p:ext uri="{D42A27DB-BD31-4B8C-83A1-F6EECF244321}">
                <p14:modId xmlns:p14="http://schemas.microsoft.com/office/powerpoint/2010/main" val="2768936181"/>
              </p:ext>
            </p:extLst>
          </p:nvPr>
        </p:nvGraphicFramePr>
        <p:xfrm>
          <a:off x="4585587" y="2466192"/>
          <a:ext cx="4566578" cy="21645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6" name="Chart 45"/>
          <p:cNvGraphicFramePr/>
          <p:nvPr>
            <p:extLst>
              <p:ext uri="{D42A27DB-BD31-4B8C-83A1-F6EECF244321}">
                <p14:modId xmlns:p14="http://schemas.microsoft.com/office/powerpoint/2010/main" val="3993516126"/>
              </p:ext>
            </p:extLst>
          </p:nvPr>
        </p:nvGraphicFramePr>
        <p:xfrm>
          <a:off x="71062" y="1100390"/>
          <a:ext cx="4424287" cy="3655535"/>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a:extLst>
              <a:ext uri="{FF2B5EF4-FFF2-40B4-BE49-F238E27FC236}">
                <a16:creationId xmlns:a16="http://schemas.microsoft.com/office/drawing/2014/main" id="{4974EA47-7388-4F8B-A39F-6B4F8B8A0E7B}"/>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lumMod val="50000"/>
                  </a:schemeClr>
                </a:solidFill>
                <a:latin typeface="+mn-lt"/>
                <a:ea typeface="+mn-ea"/>
                <a:cs typeface="+mn-cs"/>
              </a:rPr>
              <a:pPr marL="0" algn="l" defTabSz="924282" rtl="0" eaLnBrk="1" latinLnBrk="0" hangingPunct="1">
                <a:lnSpc>
                  <a:spcPct val="85000"/>
                </a:lnSpc>
                <a:spcBef>
                  <a:spcPts val="204"/>
                </a:spcBef>
              </a:pPr>
              <a:t>30</a:t>
            </a:fld>
            <a:endParaRPr lang="en-GB" sz="800" kern="1200" dirty="0">
              <a:solidFill>
                <a:schemeClr val="bg1">
                  <a:lumMod val="50000"/>
                </a:schemeClr>
              </a:solidFill>
              <a:latin typeface="+mn-lt"/>
              <a:ea typeface="+mn-ea"/>
              <a:cs typeface="+mn-cs"/>
            </a:endParaRPr>
          </a:p>
        </p:txBody>
      </p:sp>
      <p:sp>
        <p:nvSpPr>
          <p:cNvPr id="20" name="TextBox 19">
            <a:extLst>
              <a:ext uri="{FF2B5EF4-FFF2-40B4-BE49-F238E27FC236}">
                <a16:creationId xmlns:a16="http://schemas.microsoft.com/office/drawing/2014/main" id="{0FB838E3-307F-4F3D-A11F-F10DC177981B}"/>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lumMod val="50000"/>
                  </a:schemeClr>
                </a:solidFill>
                <a:latin typeface="+mn-lt"/>
                <a:ea typeface="+mn-ea"/>
                <a:cs typeface="+mn-cs"/>
              </a:rPr>
              <a:t>© 2018 </a:t>
            </a:r>
            <a:r>
              <a:rPr lang="en-GB" sz="800" kern="1200" dirty="0">
                <a:solidFill>
                  <a:schemeClr val="bg1">
                    <a:lumMod val="50000"/>
                  </a:schemeClr>
                </a:solidFill>
              </a:rPr>
              <a:t>Ipsos.</a:t>
            </a:r>
            <a:endParaRPr lang="en-GB" sz="1200" dirty="0">
              <a:solidFill>
                <a:schemeClr val="bg1">
                  <a:lumMod val="50000"/>
                </a:schemeClr>
              </a:solidFill>
            </a:endParaRPr>
          </a:p>
        </p:txBody>
      </p:sp>
    </p:spTree>
    <p:extLst>
      <p:ext uri="{BB962C8B-B14F-4D97-AF65-F5344CB8AC3E}">
        <p14:creationId xmlns:p14="http://schemas.microsoft.com/office/powerpoint/2010/main" val="26801258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3793" y="206845"/>
            <a:ext cx="4566578" cy="307777"/>
          </a:xfrm>
          <a:prstGeom prst="rect">
            <a:avLst/>
          </a:prstGeom>
        </p:spPr>
        <p:txBody>
          <a:bodyPr wrap="square">
            <a:spAutoFit/>
          </a:bodyPr>
          <a:lstStyle/>
          <a:p>
            <a:pPr algn="ctr">
              <a:defRPr sz="1200" b="1" i="0" u="none" strike="noStrike" kern="1200" baseline="0">
                <a:solidFill>
                  <a:srgbClr val="222223"/>
                </a:solidFill>
                <a:latin typeface="+mn-lt"/>
                <a:ea typeface="+mn-ea"/>
                <a:cs typeface="+mn-cs"/>
              </a:defRPr>
            </a:pPr>
            <a:r>
              <a:rPr lang="en-US" sz="1400" dirty="0">
                <a:solidFill>
                  <a:schemeClr val="tx2"/>
                </a:solidFill>
              </a:rPr>
              <a:t>PASSENGER DISTRIBUTION</a:t>
            </a:r>
          </a:p>
        </p:txBody>
      </p:sp>
      <p:sp>
        <p:nvSpPr>
          <p:cNvPr id="93" name="Rectangle 92"/>
          <p:cNvSpPr/>
          <p:nvPr/>
        </p:nvSpPr>
        <p:spPr>
          <a:xfrm>
            <a:off x="4585586" y="2473237"/>
            <a:ext cx="4566578" cy="307777"/>
          </a:xfrm>
          <a:prstGeom prst="rect">
            <a:avLst/>
          </a:prstGeom>
        </p:spPr>
        <p:txBody>
          <a:bodyPr wrap="square">
            <a:spAutoFit/>
          </a:bodyPr>
          <a:lstStyle/>
          <a:p>
            <a:pPr algn="ctr">
              <a:defRPr sz="1200" b="1" i="0" u="none" strike="noStrike" kern="1200" baseline="0">
                <a:solidFill>
                  <a:srgbClr val="222223"/>
                </a:solidFill>
                <a:latin typeface="+mn-lt"/>
                <a:ea typeface="+mn-ea"/>
                <a:cs typeface="+mn-cs"/>
              </a:defRPr>
            </a:pPr>
            <a:r>
              <a:rPr lang="en-US" sz="1400" dirty="0">
                <a:solidFill>
                  <a:schemeClr val="accent5">
                    <a:lumMod val="75000"/>
                  </a:schemeClr>
                </a:solidFill>
              </a:rPr>
              <a:t>LIGHT COMMERCIAL DISTRIBUTION</a:t>
            </a:r>
          </a:p>
        </p:txBody>
      </p:sp>
      <p:sp>
        <p:nvSpPr>
          <p:cNvPr id="37" name="Freeform 18"/>
          <p:cNvSpPr>
            <a:spLocks/>
          </p:cNvSpPr>
          <p:nvPr/>
        </p:nvSpPr>
        <p:spPr bwMode="auto">
          <a:xfrm rot="5400000">
            <a:off x="4502487" y="279383"/>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38" name="Freeform 18"/>
          <p:cNvSpPr>
            <a:spLocks/>
          </p:cNvSpPr>
          <p:nvPr/>
        </p:nvSpPr>
        <p:spPr bwMode="auto">
          <a:xfrm rot="5400000">
            <a:off x="4504782" y="2554380"/>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sz="1100"/>
          </a:p>
        </p:txBody>
      </p:sp>
      <p:cxnSp>
        <p:nvCxnSpPr>
          <p:cNvPr id="4" name="Straight Connector 3"/>
          <p:cNvCxnSpPr>
            <a:stCxn id="37" idx="2"/>
          </p:cNvCxnSpPr>
          <p:nvPr/>
        </p:nvCxnSpPr>
        <p:spPr>
          <a:xfrm flipV="1">
            <a:off x="4722077" y="352128"/>
            <a:ext cx="1074238" cy="581"/>
          </a:xfrm>
          <a:prstGeom prst="line">
            <a:avLst/>
          </a:prstGeom>
          <a:noFill/>
          <a:ln w="6350">
            <a:solidFill>
              <a:schemeClr val="tx2"/>
            </a:solidFill>
            <a:prstDash val="sysDash"/>
            <a:round/>
            <a:headEnd/>
            <a:tailEnd/>
          </a:ln>
          <a:effectLst/>
          <a:extLst>
            <a:ext uri="{909E8E84-426E-40DD-AFC4-6F175D3DCCD1}">
              <a14:hiddenFill xmlns:a14="http://schemas.microsoft.com/office/drawing/2010/main">
                <a:noFill/>
              </a14:hiddenFill>
            </a:ext>
          </a:extLst>
        </p:spPr>
      </p:cxnSp>
      <p:cxnSp>
        <p:nvCxnSpPr>
          <p:cNvPr id="41" name="Straight Connector 40"/>
          <p:cNvCxnSpPr/>
          <p:nvPr/>
        </p:nvCxnSpPr>
        <p:spPr>
          <a:xfrm flipV="1">
            <a:off x="4709457" y="2629221"/>
            <a:ext cx="765440" cy="1"/>
          </a:xfrm>
          <a:prstGeom prst="line">
            <a:avLst/>
          </a:prstGeom>
          <a:noFill/>
          <a:ln w="6350">
            <a:solidFill>
              <a:schemeClr val="accent5"/>
            </a:solidFill>
            <a:prstDash val="sysDash"/>
            <a:round/>
            <a:headEnd/>
            <a:tailEnd/>
          </a:ln>
          <a:effectLst/>
          <a:extLst>
            <a:ext uri="{909E8E84-426E-40DD-AFC4-6F175D3DCCD1}">
              <a14:hiddenFill xmlns:a14="http://schemas.microsoft.com/office/drawing/2010/main">
                <a:noFill/>
              </a14:hiddenFill>
            </a:ext>
          </a:extLst>
        </p:spPr>
      </p:cxnSp>
      <p:cxnSp>
        <p:nvCxnSpPr>
          <p:cNvPr id="43" name="Straight Connector 42"/>
          <p:cNvCxnSpPr/>
          <p:nvPr/>
        </p:nvCxnSpPr>
        <p:spPr>
          <a:xfrm>
            <a:off x="7922932" y="357388"/>
            <a:ext cx="1217439" cy="0"/>
          </a:xfrm>
          <a:prstGeom prst="line">
            <a:avLst/>
          </a:prstGeom>
          <a:noFill/>
          <a:ln w="6350">
            <a:solidFill>
              <a:schemeClr val="tx2"/>
            </a:solidFill>
            <a:prstDash val="sysDash"/>
            <a:round/>
            <a:headEnd/>
            <a:tailEnd/>
          </a:ln>
          <a:effectLst/>
          <a:extLst>
            <a:ext uri="{909E8E84-426E-40DD-AFC4-6F175D3DCCD1}">
              <a14:hiddenFill xmlns:a14="http://schemas.microsoft.com/office/drawing/2010/main">
                <a:noFill/>
              </a14:hiddenFill>
            </a:ext>
          </a:extLst>
        </p:spPr>
      </p:cxnSp>
      <p:cxnSp>
        <p:nvCxnSpPr>
          <p:cNvPr id="47" name="Straight Connector 46"/>
          <p:cNvCxnSpPr/>
          <p:nvPr/>
        </p:nvCxnSpPr>
        <p:spPr>
          <a:xfrm>
            <a:off x="8227711" y="2629222"/>
            <a:ext cx="967089" cy="0"/>
          </a:xfrm>
          <a:prstGeom prst="line">
            <a:avLst/>
          </a:prstGeom>
          <a:noFill/>
          <a:ln w="6350">
            <a:solidFill>
              <a:schemeClr val="accent5"/>
            </a:solidFill>
            <a:prstDash val="sysDash"/>
            <a:round/>
            <a:headEnd/>
            <a:tailEnd/>
          </a:ln>
          <a:effectLst/>
          <a:extLst>
            <a:ext uri="{909E8E84-426E-40DD-AFC4-6F175D3DCCD1}">
              <a14:hiddenFill xmlns:a14="http://schemas.microsoft.com/office/drawing/2010/main">
                <a:noFill/>
              </a14:hiddenFill>
            </a:ext>
          </a:extLst>
        </p:spPr>
      </p:cxnSp>
      <p:sp>
        <p:nvSpPr>
          <p:cNvPr id="61" name="Oval 60"/>
          <p:cNvSpPr/>
          <p:nvPr/>
        </p:nvSpPr>
        <p:spPr>
          <a:xfrm>
            <a:off x="4393800" y="0"/>
            <a:ext cx="339446" cy="5114925"/>
          </a:xfrm>
          <a:prstGeom prst="ellipse">
            <a:avLst/>
          </a:prstGeom>
          <a:gradFill flip="none" rotWithShape="1">
            <a:gsLst>
              <a:gs pos="80000">
                <a:srgbClr val="09192F">
                  <a:alpha val="0"/>
                </a:srgbClr>
              </a:gs>
              <a:gs pos="20000">
                <a:srgbClr val="070C1E">
                  <a:alpha val="13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63" name="Rectangle 62"/>
          <p:cNvSpPr/>
          <p:nvPr/>
        </p:nvSpPr>
        <p:spPr>
          <a:xfrm>
            <a:off x="0" y="0"/>
            <a:ext cx="4577422" cy="514350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1100">
              <a:solidFill>
                <a:schemeClr val="tx1"/>
              </a:solidFill>
            </a:endParaRPr>
          </a:p>
        </p:txBody>
      </p:sp>
      <p:sp>
        <p:nvSpPr>
          <p:cNvPr id="18" name="Title 1"/>
          <p:cNvSpPr>
            <a:spLocks noGrp="1"/>
          </p:cNvSpPr>
          <p:nvPr>
            <p:ph type="title"/>
          </p:nvPr>
        </p:nvSpPr>
        <p:spPr>
          <a:xfrm>
            <a:off x="234000" y="554568"/>
            <a:ext cx="8646971" cy="457048"/>
          </a:xfrm>
        </p:spPr>
        <p:txBody>
          <a:bodyPr/>
          <a:lstStyle/>
          <a:p>
            <a:r>
              <a:rPr lang="en-ZA" dirty="0"/>
              <a:t>Sales Index per Province</a:t>
            </a:r>
          </a:p>
        </p:txBody>
      </p:sp>
      <p:sp>
        <p:nvSpPr>
          <p:cNvPr id="76" name="Text Placeholder 75"/>
          <p:cNvSpPr>
            <a:spLocks noGrp="1"/>
          </p:cNvSpPr>
          <p:nvPr>
            <p:ph type="body" sz="quarter" idx="13"/>
          </p:nvPr>
        </p:nvSpPr>
        <p:spPr/>
        <p:txBody>
          <a:bodyPr/>
          <a:lstStyle/>
          <a:p>
            <a:r>
              <a:rPr lang="en-ZA"/>
              <a:t>DEMOGRAPHICS</a:t>
            </a:r>
            <a:endParaRPr lang="en-ZA" dirty="0"/>
          </a:p>
        </p:txBody>
      </p:sp>
      <p:graphicFrame>
        <p:nvGraphicFramePr>
          <p:cNvPr id="44" name="Chart 43"/>
          <p:cNvGraphicFramePr/>
          <p:nvPr>
            <p:extLst>
              <p:ext uri="{D42A27DB-BD31-4B8C-83A1-F6EECF244321}">
                <p14:modId xmlns:p14="http://schemas.microsoft.com/office/powerpoint/2010/main" val="1638854031"/>
              </p:ext>
            </p:extLst>
          </p:nvPr>
        </p:nvGraphicFramePr>
        <p:xfrm>
          <a:off x="4593751" y="205283"/>
          <a:ext cx="4558413" cy="215747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5" name="Chart 44"/>
          <p:cNvGraphicFramePr/>
          <p:nvPr>
            <p:extLst>
              <p:ext uri="{D42A27DB-BD31-4B8C-83A1-F6EECF244321}">
                <p14:modId xmlns:p14="http://schemas.microsoft.com/office/powerpoint/2010/main" val="83701316"/>
              </p:ext>
            </p:extLst>
          </p:nvPr>
        </p:nvGraphicFramePr>
        <p:xfrm>
          <a:off x="4585587" y="2466192"/>
          <a:ext cx="4566578" cy="21645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6" name="Chart 45"/>
          <p:cNvGraphicFramePr/>
          <p:nvPr>
            <p:extLst>
              <p:ext uri="{D42A27DB-BD31-4B8C-83A1-F6EECF244321}">
                <p14:modId xmlns:p14="http://schemas.microsoft.com/office/powerpoint/2010/main" val="1726589263"/>
              </p:ext>
            </p:extLst>
          </p:nvPr>
        </p:nvGraphicFramePr>
        <p:xfrm>
          <a:off x="71062" y="1100390"/>
          <a:ext cx="4424287" cy="3655535"/>
        </p:xfrm>
        <a:graphic>
          <a:graphicData uri="http://schemas.openxmlformats.org/drawingml/2006/chart">
            <c:chart xmlns:c="http://schemas.openxmlformats.org/drawingml/2006/chart" xmlns:r="http://schemas.openxmlformats.org/officeDocument/2006/relationships" r:id="rId4"/>
          </a:graphicData>
        </a:graphic>
      </p:graphicFrame>
      <p:pic>
        <p:nvPicPr>
          <p:cNvPr id="30" name="Picture 29"/>
          <p:cNvPicPr>
            <a:picLocks noChangeAspect="1"/>
          </p:cNvPicPr>
          <p:nvPr/>
        </p:nvPicPr>
        <p:blipFill rotWithShape="1">
          <a:blip r:embed="rId5"/>
          <a:srcRect l="14815" t="82622" r="63194" b="13333"/>
          <a:stretch/>
        </p:blipFill>
        <p:spPr>
          <a:xfrm>
            <a:off x="1433511" y="4744977"/>
            <a:ext cx="1996195" cy="229453"/>
          </a:xfrm>
          <a:prstGeom prst="rect">
            <a:avLst/>
          </a:prstGeom>
        </p:spPr>
      </p:pic>
      <p:sp>
        <p:nvSpPr>
          <p:cNvPr id="20" name="TextBox 19">
            <a:extLst>
              <a:ext uri="{FF2B5EF4-FFF2-40B4-BE49-F238E27FC236}">
                <a16:creationId xmlns:a16="http://schemas.microsoft.com/office/drawing/2014/main" id="{1D74C0D9-B106-4585-8AF1-6B64C558F0C3}"/>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lumMod val="50000"/>
                  </a:schemeClr>
                </a:solidFill>
                <a:latin typeface="+mn-lt"/>
                <a:ea typeface="+mn-ea"/>
                <a:cs typeface="+mn-cs"/>
              </a:rPr>
              <a:pPr marL="0" algn="l" defTabSz="924282" rtl="0" eaLnBrk="1" latinLnBrk="0" hangingPunct="1">
                <a:lnSpc>
                  <a:spcPct val="85000"/>
                </a:lnSpc>
                <a:spcBef>
                  <a:spcPts val="204"/>
                </a:spcBef>
              </a:pPr>
              <a:t>31</a:t>
            </a:fld>
            <a:endParaRPr lang="en-GB" sz="800" kern="1200" dirty="0">
              <a:solidFill>
                <a:schemeClr val="bg1">
                  <a:lumMod val="50000"/>
                </a:schemeClr>
              </a:solidFill>
              <a:latin typeface="+mn-lt"/>
              <a:ea typeface="+mn-ea"/>
              <a:cs typeface="+mn-cs"/>
            </a:endParaRPr>
          </a:p>
        </p:txBody>
      </p:sp>
      <p:sp>
        <p:nvSpPr>
          <p:cNvPr id="21" name="TextBox 20">
            <a:extLst>
              <a:ext uri="{FF2B5EF4-FFF2-40B4-BE49-F238E27FC236}">
                <a16:creationId xmlns:a16="http://schemas.microsoft.com/office/drawing/2014/main" id="{05AB6DC6-341A-4595-970D-14BC922224AC}"/>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lumMod val="50000"/>
                  </a:schemeClr>
                </a:solidFill>
                <a:latin typeface="+mn-lt"/>
                <a:ea typeface="+mn-ea"/>
                <a:cs typeface="+mn-cs"/>
              </a:rPr>
              <a:t>© 2018 </a:t>
            </a:r>
            <a:r>
              <a:rPr lang="en-GB" sz="800" kern="1200" dirty="0">
                <a:solidFill>
                  <a:schemeClr val="bg1">
                    <a:lumMod val="50000"/>
                  </a:schemeClr>
                </a:solidFill>
              </a:rPr>
              <a:t>Ipsos.</a:t>
            </a:r>
            <a:endParaRPr lang="en-GB" sz="1200" dirty="0">
              <a:solidFill>
                <a:schemeClr val="bg1">
                  <a:lumMod val="50000"/>
                </a:schemeClr>
              </a:solidFill>
            </a:endParaRPr>
          </a:p>
        </p:txBody>
      </p:sp>
    </p:spTree>
    <p:extLst>
      <p:ext uri="{BB962C8B-B14F-4D97-AF65-F5344CB8AC3E}">
        <p14:creationId xmlns:p14="http://schemas.microsoft.com/office/powerpoint/2010/main" val="18346569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p:cNvSpPr/>
          <p:nvPr/>
        </p:nvSpPr>
        <p:spPr>
          <a:xfrm>
            <a:off x="7291475" y="2771764"/>
            <a:ext cx="657217" cy="1335925"/>
          </a:xfrm>
          <a:prstGeom prst="rect">
            <a:avLst/>
          </a:prstGeom>
          <a:solidFill>
            <a:srgbClr val="8EC3E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graphicFrame>
        <p:nvGraphicFramePr>
          <p:cNvPr id="101" name="Chart 100"/>
          <p:cNvGraphicFramePr/>
          <p:nvPr>
            <p:extLst>
              <p:ext uri="{D42A27DB-BD31-4B8C-83A1-F6EECF244321}">
                <p14:modId xmlns:p14="http://schemas.microsoft.com/office/powerpoint/2010/main" val="1465599505"/>
              </p:ext>
            </p:extLst>
          </p:nvPr>
        </p:nvGraphicFramePr>
        <p:xfrm>
          <a:off x="6441739" y="2750534"/>
          <a:ext cx="2365829" cy="1444327"/>
        </p:xfrm>
        <a:graphic>
          <a:graphicData uri="http://schemas.openxmlformats.org/drawingml/2006/chart">
            <c:chart xmlns:c="http://schemas.openxmlformats.org/drawingml/2006/chart" xmlns:r="http://schemas.openxmlformats.org/officeDocument/2006/relationships" r:id="rId2"/>
          </a:graphicData>
        </a:graphic>
      </p:graphicFrame>
      <p:sp>
        <p:nvSpPr>
          <p:cNvPr id="88" name="Freeform 5"/>
          <p:cNvSpPr/>
          <p:nvPr/>
        </p:nvSpPr>
        <p:spPr>
          <a:xfrm>
            <a:off x="7247267" y="2666910"/>
            <a:ext cx="745633" cy="1541750"/>
          </a:xfrm>
          <a:custGeom>
            <a:avLst/>
            <a:gdLst>
              <a:gd name="connsiteX0" fmla="*/ 1188369 w 1828800"/>
              <a:gd name="connsiteY0" fmla="*/ 949460 h 3781425"/>
              <a:gd name="connsiteX1" fmla="*/ 637132 w 1828800"/>
              <a:gd name="connsiteY1" fmla="*/ 952753 h 3781425"/>
              <a:gd name="connsiteX2" fmla="*/ 564514 w 1828800"/>
              <a:gd name="connsiteY2" fmla="*/ 962633 h 3781425"/>
              <a:gd name="connsiteX3" fmla="*/ 501799 w 1828800"/>
              <a:gd name="connsiteY3" fmla="*/ 988978 h 3781425"/>
              <a:gd name="connsiteX4" fmla="*/ 462189 w 1828800"/>
              <a:gd name="connsiteY4" fmla="*/ 1018616 h 3781425"/>
              <a:gd name="connsiteX5" fmla="*/ 432481 w 1828800"/>
              <a:gd name="connsiteY5" fmla="*/ 1051547 h 3781425"/>
              <a:gd name="connsiteX6" fmla="*/ 402774 w 1828800"/>
              <a:gd name="connsiteY6" fmla="*/ 1084478 h 3781425"/>
              <a:gd name="connsiteX7" fmla="*/ 373067 w 1828800"/>
              <a:gd name="connsiteY7" fmla="*/ 1140462 h 3781425"/>
              <a:gd name="connsiteX8" fmla="*/ 356563 w 1828800"/>
              <a:gd name="connsiteY8" fmla="*/ 1193152 h 3781425"/>
              <a:gd name="connsiteX9" fmla="*/ 349961 w 1828800"/>
              <a:gd name="connsiteY9" fmla="*/ 1245842 h 3781425"/>
              <a:gd name="connsiteX10" fmla="*/ 346660 w 1828800"/>
              <a:gd name="connsiteY10" fmla="*/ 2026313 h 3781425"/>
              <a:gd name="connsiteX11" fmla="*/ 356563 w 1828800"/>
              <a:gd name="connsiteY11" fmla="*/ 2069123 h 3781425"/>
              <a:gd name="connsiteX12" fmla="*/ 376368 w 1828800"/>
              <a:gd name="connsiteY12" fmla="*/ 2098762 h 3781425"/>
              <a:gd name="connsiteX13" fmla="*/ 406075 w 1828800"/>
              <a:gd name="connsiteY13" fmla="*/ 2121814 h 3781425"/>
              <a:gd name="connsiteX14" fmla="*/ 439083 w 1828800"/>
              <a:gd name="connsiteY14" fmla="*/ 2128400 h 3781425"/>
              <a:gd name="connsiteX15" fmla="*/ 478693 w 1828800"/>
              <a:gd name="connsiteY15" fmla="*/ 2128400 h 3781425"/>
              <a:gd name="connsiteX16" fmla="*/ 521604 w 1828800"/>
              <a:gd name="connsiteY16" fmla="*/ 2111934 h 3781425"/>
              <a:gd name="connsiteX17" fmla="*/ 541408 w 1828800"/>
              <a:gd name="connsiteY17" fmla="*/ 2082296 h 3781425"/>
              <a:gd name="connsiteX18" fmla="*/ 557913 w 1828800"/>
              <a:gd name="connsiteY18" fmla="*/ 2052658 h 3781425"/>
              <a:gd name="connsiteX19" fmla="*/ 557913 w 1828800"/>
              <a:gd name="connsiteY19" fmla="*/ 1331463 h 3781425"/>
              <a:gd name="connsiteX20" fmla="*/ 610726 w 1828800"/>
              <a:gd name="connsiteY20" fmla="*/ 1331463 h 3781425"/>
              <a:gd name="connsiteX21" fmla="*/ 610726 w 1828800"/>
              <a:gd name="connsiteY21" fmla="*/ 3264529 h 3781425"/>
              <a:gd name="connsiteX22" fmla="*/ 627230 w 1828800"/>
              <a:gd name="connsiteY22" fmla="*/ 3317219 h 3781425"/>
              <a:gd name="connsiteX23" fmla="*/ 647035 w 1828800"/>
              <a:gd name="connsiteY23" fmla="*/ 3340271 h 3781425"/>
              <a:gd name="connsiteX24" fmla="*/ 676742 w 1828800"/>
              <a:gd name="connsiteY24" fmla="*/ 3363322 h 3781425"/>
              <a:gd name="connsiteX25" fmla="*/ 699848 w 1828800"/>
              <a:gd name="connsiteY25" fmla="*/ 3373202 h 3781425"/>
              <a:gd name="connsiteX26" fmla="*/ 739457 w 1828800"/>
              <a:gd name="connsiteY26" fmla="*/ 3379788 h 3781425"/>
              <a:gd name="connsiteX27" fmla="*/ 782368 w 1828800"/>
              <a:gd name="connsiteY27" fmla="*/ 3379788 h 3781425"/>
              <a:gd name="connsiteX28" fmla="*/ 821978 w 1828800"/>
              <a:gd name="connsiteY28" fmla="*/ 3366616 h 3781425"/>
              <a:gd name="connsiteX29" fmla="*/ 851685 w 1828800"/>
              <a:gd name="connsiteY29" fmla="*/ 3340271 h 3781425"/>
              <a:gd name="connsiteX30" fmla="*/ 874791 w 1828800"/>
              <a:gd name="connsiteY30" fmla="*/ 3313926 h 3781425"/>
              <a:gd name="connsiteX31" fmla="*/ 887994 w 1828800"/>
              <a:gd name="connsiteY31" fmla="*/ 3277701 h 3781425"/>
              <a:gd name="connsiteX32" fmla="*/ 891295 w 1828800"/>
              <a:gd name="connsiteY32" fmla="*/ 3244770 h 3781425"/>
              <a:gd name="connsiteX33" fmla="*/ 887994 w 1828800"/>
              <a:gd name="connsiteY33" fmla="*/ 2118520 h 3781425"/>
              <a:gd name="connsiteX34" fmla="*/ 940807 w 1828800"/>
              <a:gd name="connsiteY34" fmla="*/ 2121814 h 3781425"/>
              <a:gd name="connsiteX35" fmla="*/ 940807 w 1828800"/>
              <a:gd name="connsiteY35" fmla="*/ 3244770 h 3781425"/>
              <a:gd name="connsiteX36" fmla="*/ 947409 w 1828800"/>
              <a:gd name="connsiteY36" fmla="*/ 3290874 h 3781425"/>
              <a:gd name="connsiteX37" fmla="*/ 960612 w 1828800"/>
              <a:gd name="connsiteY37" fmla="*/ 3320512 h 3781425"/>
              <a:gd name="connsiteX38" fmla="*/ 980417 w 1828800"/>
              <a:gd name="connsiteY38" fmla="*/ 3343564 h 3781425"/>
              <a:gd name="connsiteX39" fmla="*/ 1010124 w 1828800"/>
              <a:gd name="connsiteY39" fmla="*/ 3366616 h 3781425"/>
              <a:gd name="connsiteX40" fmla="*/ 1046433 w 1828800"/>
              <a:gd name="connsiteY40" fmla="*/ 3379788 h 3781425"/>
              <a:gd name="connsiteX41" fmla="*/ 1079442 w 1828800"/>
              <a:gd name="connsiteY41" fmla="*/ 3379788 h 3781425"/>
              <a:gd name="connsiteX42" fmla="*/ 1119051 w 1828800"/>
              <a:gd name="connsiteY42" fmla="*/ 3379788 h 3781425"/>
              <a:gd name="connsiteX43" fmla="*/ 1152060 w 1828800"/>
              <a:gd name="connsiteY43" fmla="*/ 3366616 h 3781425"/>
              <a:gd name="connsiteX44" fmla="*/ 1175165 w 1828800"/>
              <a:gd name="connsiteY44" fmla="*/ 3350150 h 3781425"/>
              <a:gd name="connsiteX45" fmla="*/ 1194970 w 1828800"/>
              <a:gd name="connsiteY45" fmla="*/ 3327098 h 3781425"/>
              <a:gd name="connsiteX46" fmla="*/ 1211474 w 1828800"/>
              <a:gd name="connsiteY46" fmla="*/ 3297460 h 3781425"/>
              <a:gd name="connsiteX47" fmla="*/ 1221377 w 1828800"/>
              <a:gd name="connsiteY47" fmla="*/ 3257942 h 3781425"/>
              <a:gd name="connsiteX48" fmla="*/ 1221377 w 1828800"/>
              <a:gd name="connsiteY48" fmla="*/ 1334756 h 3781425"/>
              <a:gd name="connsiteX49" fmla="*/ 1270889 w 1828800"/>
              <a:gd name="connsiteY49" fmla="*/ 1334756 h 3781425"/>
              <a:gd name="connsiteX50" fmla="*/ 1267588 w 1828800"/>
              <a:gd name="connsiteY50" fmla="*/ 2029606 h 3781425"/>
              <a:gd name="connsiteX51" fmla="*/ 1280791 w 1828800"/>
              <a:gd name="connsiteY51" fmla="*/ 2075710 h 3781425"/>
              <a:gd name="connsiteX52" fmla="*/ 1303897 w 1828800"/>
              <a:gd name="connsiteY52" fmla="*/ 2105348 h 3781425"/>
              <a:gd name="connsiteX53" fmla="*/ 1330304 w 1828800"/>
              <a:gd name="connsiteY53" fmla="*/ 2121814 h 3781425"/>
              <a:gd name="connsiteX54" fmla="*/ 1360011 w 1828800"/>
              <a:gd name="connsiteY54" fmla="*/ 2128400 h 3781425"/>
              <a:gd name="connsiteX55" fmla="*/ 1396320 w 1828800"/>
              <a:gd name="connsiteY55" fmla="*/ 2128400 h 3781425"/>
              <a:gd name="connsiteX56" fmla="*/ 1429328 w 1828800"/>
              <a:gd name="connsiteY56" fmla="*/ 2121814 h 3781425"/>
              <a:gd name="connsiteX57" fmla="*/ 1449133 w 1828800"/>
              <a:gd name="connsiteY57" fmla="*/ 2098762 h 3781425"/>
              <a:gd name="connsiteX58" fmla="*/ 1472239 w 1828800"/>
              <a:gd name="connsiteY58" fmla="*/ 2072417 h 3781425"/>
              <a:gd name="connsiteX59" fmla="*/ 1482141 w 1828800"/>
              <a:gd name="connsiteY59" fmla="*/ 2029606 h 3781425"/>
              <a:gd name="connsiteX60" fmla="*/ 1482141 w 1828800"/>
              <a:gd name="connsiteY60" fmla="*/ 1259014 h 3781425"/>
              <a:gd name="connsiteX61" fmla="*/ 1472239 w 1828800"/>
              <a:gd name="connsiteY61" fmla="*/ 1186565 h 3781425"/>
              <a:gd name="connsiteX62" fmla="*/ 1452434 w 1828800"/>
              <a:gd name="connsiteY62" fmla="*/ 1137168 h 3781425"/>
              <a:gd name="connsiteX63" fmla="*/ 1416125 w 1828800"/>
              <a:gd name="connsiteY63" fmla="*/ 1071306 h 3781425"/>
              <a:gd name="connsiteX64" fmla="*/ 1379816 w 1828800"/>
              <a:gd name="connsiteY64" fmla="*/ 1031788 h 3781425"/>
              <a:gd name="connsiteX65" fmla="*/ 1333604 w 1828800"/>
              <a:gd name="connsiteY65" fmla="*/ 995564 h 3781425"/>
              <a:gd name="connsiteX66" fmla="*/ 1290694 w 1828800"/>
              <a:gd name="connsiteY66" fmla="*/ 972512 h 3781425"/>
              <a:gd name="connsiteX67" fmla="*/ 1231279 w 1828800"/>
              <a:gd name="connsiteY67" fmla="*/ 952753 h 3781425"/>
              <a:gd name="connsiteX68" fmla="*/ 914398 w 1828800"/>
              <a:gd name="connsiteY68" fmla="*/ 401637 h 3781425"/>
              <a:gd name="connsiteX69" fmla="*/ 675349 w 1828800"/>
              <a:gd name="connsiteY69" fmla="*/ 640685 h 3781425"/>
              <a:gd name="connsiteX70" fmla="*/ 914398 w 1828800"/>
              <a:gd name="connsiteY70" fmla="*/ 879734 h 3781425"/>
              <a:gd name="connsiteX71" fmla="*/ 1153446 w 1828800"/>
              <a:gd name="connsiteY71" fmla="*/ 640685 h 3781425"/>
              <a:gd name="connsiteX72" fmla="*/ 1084679 w 1828800"/>
              <a:gd name="connsiteY72" fmla="*/ 470404 h 3781425"/>
              <a:gd name="connsiteX73" fmla="*/ 914398 w 1828800"/>
              <a:gd name="connsiteY73" fmla="*/ 401637 h 3781425"/>
              <a:gd name="connsiteX74" fmla="*/ 0 w 1828800"/>
              <a:gd name="connsiteY74" fmla="*/ 0 h 3781425"/>
              <a:gd name="connsiteX75" fmla="*/ 1828800 w 1828800"/>
              <a:gd name="connsiteY75" fmla="*/ 0 h 3781425"/>
              <a:gd name="connsiteX76" fmla="*/ 1828800 w 1828800"/>
              <a:gd name="connsiteY76" fmla="*/ 3781425 h 3781425"/>
              <a:gd name="connsiteX77" fmla="*/ 0 w 1828800"/>
              <a:gd name="connsiteY77" fmla="*/ 3781425 h 378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828800" h="3781425">
                <a:moveTo>
                  <a:pt x="1188369" y="949460"/>
                </a:moveTo>
                <a:lnTo>
                  <a:pt x="637132" y="952753"/>
                </a:lnTo>
                <a:lnTo>
                  <a:pt x="564514" y="962633"/>
                </a:lnTo>
                <a:lnTo>
                  <a:pt x="501799" y="988978"/>
                </a:lnTo>
                <a:lnTo>
                  <a:pt x="462189" y="1018616"/>
                </a:lnTo>
                <a:lnTo>
                  <a:pt x="432481" y="1051547"/>
                </a:lnTo>
                <a:lnTo>
                  <a:pt x="402774" y="1084478"/>
                </a:lnTo>
                <a:lnTo>
                  <a:pt x="373067" y="1140462"/>
                </a:lnTo>
                <a:lnTo>
                  <a:pt x="356563" y="1193152"/>
                </a:lnTo>
                <a:lnTo>
                  <a:pt x="349961" y="1245842"/>
                </a:lnTo>
                <a:lnTo>
                  <a:pt x="346660" y="2026313"/>
                </a:lnTo>
                <a:lnTo>
                  <a:pt x="356563" y="2069123"/>
                </a:lnTo>
                <a:lnTo>
                  <a:pt x="376368" y="2098762"/>
                </a:lnTo>
                <a:lnTo>
                  <a:pt x="406075" y="2121814"/>
                </a:lnTo>
                <a:lnTo>
                  <a:pt x="439083" y="2128400"/>
                </a:lnTo>
                <a:lnTo>
                  <a:pt x="478693" y="2128400"/>
                </a:lnTo>
                <a:lnTo>
                  <a:pt x="521604" y="2111934"/>
                </a:lnTo>
                <a:lnTo>
                  <a:pt x="541408" y="2082296"/>
                </a:lnTo>
                <a:lnTo>
                  <a:pt x="557913" y="2052658"/>
                </a:lnTo>
                <a:lnTo>
                  <a:pt x="557913" y="1331463"/>
                </a:lnTo>
                <a:lnTo>
                  <a:pt x="610726" y="1331463"/>
                </a:lnTo>
                <a:lnTo>
                  <a:pt x="610726" y="3264529"/>
                </a:lnTo>
                <a:lnTo>
                  <a:pt x="627230" y="3317219"/>
                </a:lnTo>
                <a:lnTo>
                  <a:pt x="647035" y="3340271"/>
                </a:lnTo>
                <a:lnTo>
                  <a:pt x="676742" y="3363322"/>
                </a:lnTo>
                <a:lnTo>
                  <a:pt x="699848" y="3373202"/>
                </a:lnTo>
                <a:lnTo>
                  <a:pt x="739457" y="3379788"/>
                </a:lnTo>
                <a:lnTo>
                  <a:pt x="782368" y="3379788"/>
                </a:lnTo>
                <a:lnTo>
                  <a:pt x="821978" y="3366616"/>
                </a:lnTo>
                <a:lnTo>
                  <a:pt x="851685" y="3340271"/>
                </a:lnTo>
                <a:lnTo>
                  <a:pt x="874791" y="3313926"/>
                </a:lnTo>
                <a:lnTo>
                  <a:pt x="887994" y="3277701"/>
                </a:lnTo>
                <a:lnTo>
                  <a:pt x="891295" y="3244770"/>
                </a:lnTo>
                <a:lnTo>
                  <a:pt x="887994" y="2118520"/>
                </a:lnTo>
                <a:lnTo>
                  <a:pt x="940807" y="2121814"/>
                </a:lnTo>
                <a:lnTo>
                  <a:pt x="940807" y="3244770"/>
                </a:lnTo>
                <a:lnTo>
                  <a:pt x="947409" y="3290874"/>
                </a:lnTo>
                <a:lnTo>
                  <a:pt x="960612" y="3320512"/>
                </a:lnTo>
                <a:lnTo>
                  <a:pt x="980417" y="3343564"/>
                </a:lnTo>
                <a:lnTo>
                  <a:pt x="1010124" y="3366616"/>
                </a:lnTo>
                <a:lnTo>
                  <a:pt x="1046433" y="3379788"/>
                </a:lnTo>
                <a:lnTo>
                  <a:pt x="1079442" y="3379788"/>
                </a:lnTo>
                <a:lnTo>
                  <a:pt x="1119051" y="3379788"/>
                </a:lnTo>
                <a:lnTo>
                  <a:pt x="1152060" y="3366616"/>
                </a:lnTo>
                <a:lnTo>
                  <a:pt x="1175165" y="3350150"/>
                </a:lnTo>
                <a:lnTo>
                  <a:pt x="1194970" y="3327098"/>
                </a:lnTo>
                <a:lnTo>
                  <a:pt x="1211474" y="3297460"/>
                </a:lnTo>
                <a:lnTo>
                  <a:pt x="1221377" y="3257942"/>
                </a:lnTo>
                <a:lnTo>
                  <a:pt x="1221377" y="1334756"/>
                </a:lnTo>
                <a:lnTo>
                  <a:pt x="1270889" y="1334756"/>
                </a:lnTo>
                <a:lnTo>
                  <a:pt x="1267588" y="2029606"/>
                </a:lnTo>
                <a:lnTo>
                  <a:pt x="1280791" y="2075710"/>
                </a:lnTo>
                <a:lnTo>
                  <a:pt x="1303897" y="2105348"/>
                </a:lnTo>
                <a:lnTo>
                  <a:pt x="1330304" y="2121814"/>
                </a:lnTo>
                <a:lnTo>
                  <a:pt x="1360011" y="2128400"/>
                </a:lnTo>
                <a:lnTo>
                  <a:pt x="1396320" y="2128400"/>
                </a:lnTo>
                <a:lnTo>
                  <a:pt x="1429328" y="2121814"/>
                </a:lnTo>
                <a:lnTo>
                  <a:pt x="1449133" y="2098762"/>
                </a:lnTo>
                <a:lnTo>
                  <a:pt x="1472239" y="2072417"/>
                </a:lnTo>
                <a:lnTo>
                  <a:pt x="1482141" y="2029606"/>
                </a:lnTo>
                <a:lnTo>
                  <a:pt x="1482141" y="1259014"/>
                </a:lnTo>
                <a:lnTo>
                  <a:pt x="1472239" y="1186565"/>
                </a:lnTo>
                <a:lnTo>
                  <a:pt x="1452434" y="1137168"/>
                </a:lnTo>
                <a:lnTo>
                  <a:pt x="1416125" y="1071306"/>
                </a:lnTo>
                <a:lnTo>
                  <a:pt x="1379816" y="1031788"/>
                </a:lnTo>
                <a:lnTo>
                  <a:pt x="1333604" y="995564"/>
                </a:lnTo>
                <a:lnTo>
                  <a:pt x="1290694" y="972512"/>
                </a:lnTo>
                <a:lnTo>
                  <a:pt x="1231279" y="952753"/>
                </a:lnTo>
                <a:close/>
                <a:moveTo>
                  <a:pt x="914398" y="401637"/>
                </a:moveTo>
                <a:cubicBezTo>
                  <a:pt x="783412" y="401637"/>
                  <a:pt x="675349" y="506425"/>
                  <a:pt x="675349" y="640685"/>
                </a:cubicBezTo>
                <a:cubicBezTo>
                  <a:pt x="675349" y="771671"/>
                  <a:pt x="783412" y="879734"/>
                  <a:pt x="914398" y="879734"/>
                </a:cubicBezTo>
                <a:cubicBezTo>
                  <a:pt x="1048658" y="879734"/>
                  <a:pt x="1153446" y="771671"/>
                  <a:pt x="1153446" y="640685"/>
                </a:cubicBezTo>
                <a:cubicBezTo>
                  <a:pt x="1153446" y="575193"/>
                  <a:pt x="1130524" y="516249"/>
                  <a:pt x="1084679" y="470404"/>
                </a:cubicBezTo>
                <a:cubicBezTo>
                  <a:pt x="1038834" y="424559"/>
                  <a:pt x="979890" y="401637"/>
                  <a:pt x="914398" y="401637"/>
                </a:cubicBezTo>
                <a:close/>
                <a:moveTo>
                  <a:pt x="0" y="0"/>
                </a:moveTo>
                <a:lnTo>
                  <a:pt x="1828800" y="0"/>
                </a:lnTo>
                <a:lnTo>
                  <a:pt x="1828800" y="3781425"/>
                </a:lnTo>
                <a:lnTo>
                  <a:pt x="0" y="3781425"/>
                </a:lnTo>
                <a:close/>
              </a:path>
            </a:pathLst>
          </a:cu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sp>
        <p:nvSpPr>
          <p:cNvPr id="27" name="Rectangle 26"/>
          <p:cNvSpPr/>
          <p:nvPr/>
        </p:nvSpPr>
        <p:spPr>
          <a:xfrm>
            <a:off x="5784522" y="503431"/>
            <a:ext cx="657217" cy="1335925"/>
          </a:xfrm>
          <a:prstGeom prst="rect">
            <a:avLst/>
          </a:prstGeom>
          <a:solidFill>
            <a:srgbClr val="F8AE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sp>
        <p:nvSpPr>
          <p:cNvPr id="26" name="Rectangle 25"/>
          <p:cNvSpPr/>
          <p:nvPr/>
        </p:nvSpPr>
        <p:spPr>
          <a:xfrm>
            <a:off x="7279682" y="505372"/>
            <a:ext cx="657217" cy="1335925"/>
          </a:xfrm>
          <a:prstGeom prst="rect">
            <a:avLst/>
          </a:prstGeom>
          <a:solidFill>
            <a:srgbClr val="8EC3E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graphicFrame>
        <p:nvGraphicFramePr>
          <p:cNvPr id="28" name="Chart 27"/>
          <p:cNvGraphicFramePr/>
          <p:nvPr>
            <p:extLst>
              <p:ext uri="{D42A27DB-BD31-4B8C-83A1-F6EECF244321}">
                <p14:modId xmlns:p14="http://schemas.microsoft.com/office/powerpoint/2010/main" val="1661196174"/>
              </p:ext>
            </p:extLst>
          </p:nvPr>
        </p:nvGraphicFramePr>
        <p:xfrm>
          <a:off x="5261673" y="503430"/>
          <a:ext cx="1702916" cy="13359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9" name="Chart 28"/>
          <p:cNvGraphicFramePr/>
          <p:nvPr>
            <p:extLst>
              <p:ext uri="{D42A27DB-BD31-4B8C-83A1-F6EECF244321}">
                <p14:modId xmlns:p14="http://schemas.microsoft.com/office/powerpoint/2010/main" val="468417658"/>
              </p:ext>
            </p:extLst>
          </p:nvPr>
        </p:nvGraphicFramePr>
        <p:xfrm>
          <a:off x="6756832" y="503430"/>
          <a:ext cx="1702916" cy="1335925"/>
        </p:xfrm>
        <a:graphic>
          <a:graphicData uri="http://schemas.openxmlformats.org/drawingml/2006/chart">
            <c:chart xmlns:c="http://schemas.openxmlformats.org/drawingml/2006/chart" xmlns:r="http://schemas.openxmlformats.org/officeDocument/2006/relationships" r:id="rId4"/>
          </a:graphicData>
        </a:graphic>
      </p:graphicFrame>
      <p:sp>
        <p:nvSpPr>
          <p:cNvPr id="31" name="Freeform 6"/>
          <p:cNvSpPr/>
          <p:nvPr/>
        </p:nvSpPr>
        <p:spPr>
          <a:xfrm>
            <a:off x="5740314" y="400518"/>
            <a:ext cx="745633" cy="1541750"/>
          </a:xfrm>
          <a:custGeom>
            <a:avLst/>
            <a:gdLst>
              <a:gd name="connsiteX0" fmla="*/ 727461 w 1828800"/>
              <a:gd name="connsiteY0" fmla="*/ 959420 h 3781425"/>
              <a:gd name="connsiteX1" fmla="*/ 668427 w 1828800"/>
              <a:gd name="connsiteY1" fmla="*/ 969259 h 3781425"/>
              <a:gd name="connsiteX2" fmla="*/ 612673 w 1828800"/>
              <a:gd name="connsiteY2" fmla="*/ 988935 h 3781425"/>
              <a:gd name="connsiteX3" fmla="*/ 563479 w 1828800"/>
              <a:gd name="connsiteY3" fmla="*/ 1021730 h 3781425"/>
              <a:gd name="connsiteX4" fmla="*/ 520844 w 1828800"/>
              <a:gd name="connsiteY4" fmla="*/ 1064363 h 3781425"/>
              <a:gd name="connsiteX5" fmla="*/ 484768 w 1828800"/>
              <a:gd name="connsiteY5" fmla="*/ 1113555 h 3781425"/>
              <a:gd name="connsiteX6" fmla="*/ 461810 w 1828800"/>
              <a:gd name="connsiteY6" fmla="*/ 1159468 h 3781425"/>
              <a:gd name="connsiteX7" fmla="*/ 248634 w 1828800"/>
              <a:gd name="connsiteY7" fmla="*/ 1871112 h 3781425"/>
              <a:gd name="connsiteX8" fmla="*/ 242074 w 1828800"/>
              <a:gd name="connsiteY8" fmla="*/ 1913745 h 3781425"/>
              <a:gd name="connsiteX9" fmla="*/ 245354 w 1828800"/>
              <a:gd name="connsiteY9" fmla="*/ 1956378 h 3781425"/>
              <a:gd name="connsiteX10" fmla="*/ 268311 w 1828800"/>
              <a:gd name="connsiteY10" fmla="*/ 1985893 h 3781425"/>
              <a:gd name="connsiteX11" fmla="*/ 297828 w 1828800"/>
              <a:gd name="connsiteY11" fmla="*/ 2008849 h 3781425"/>
              <a:gd name="connsiteX12" fmla="*/ 327345 w 1828800"/>
              <a:gd name="connsiteY12" fmla="*/ 2015408 h 3781425"/>
              <a:gd name="connsiteX13" fmla="*/ 369980 w 1828800"/>
              <a:gd name="connsiteY13" fmla="*/ 2015408 h 3781425"/>
              <a:gd name="connsiteX14" fmla="*/ 402777 w 1828800"/>
              <a:gd name="connsiteY14" fmla="*/ 1992452 h 3781425"/>
              <a:gd name="connsiteX15" fmla="*/ 432293 w 1828800"/>
              <a:gd name="connsiteY15" fmla="*/ 1956378 h 3781425"/>
              <a:gd name="connsiteX16" fmla="*/ 622512 w 1828800"/>
              <a:gd name="connsiteY16" fmla="*/ 1300485 h 3781425"/>
              <a:gd name="connsiteX17" fmla="*/ 674987 w 1828800"/>
              <a:gd name="connsiteY17" fmla="*/ 1300485 h 3781425"/>
              <a:gd name="connsiteX18" fmla="*/ 356862 w 1828800"/>
              <a:gd name="connsiteY18" fmla="*/ 2415503 h 3781425"/>
              <a:gd name="connsiteX19" fmla="*/ 658588 w 1828800"/>
              <a:gd name="connsiteY19" fmla="*/ 2415503 h 3781425"/>
              <a:gd name="connsiteX20" fmla="*/ 658588 w 1828800"/>
              <a:gd name="connsiteY20" fmla="*/ 3291120 h 3781425"/>
              <a:gd name="connsiteX21" fmla="*/ 674987 w 1828800"/>
              <a:gd name="connsiteY21" fmla="*/ 3333753 h 3781425"/>
              <a:gd name="connsiteX22" fmla="*/ 704503 w 1828800"/>
              <a:gd name="connsiteY22" fmla="*/ 3356709 h 3781425"/>
              <a:gd name="connsiteX23" fmla="*/ 740579 w 1828800"/>
              <a:gd name="connsiteY23" fmla="*/ 3369827 h 3781425"/>
              <a:gd name="connsiteX24" fmla="*/ 786494 w 1828800"/>
              <a:gd name="connsiteY24" fmla="*/ 3369827 h 3781425"/>
              <a:gd name="connsiteX25" fmla="*/ 825850 w 1828800"/>
              <a:gd name="connsiteY25" fmla="*/ 3359989 h 3781425"/>
              <a:gd name="connsiteX26" fmla="*/ 852087 w 1828800"/>
              <a:gd name="connsiteY26" fmla="*/ 3337032 h 3781425"/>
              <a:gd name="connsiteX27" fmla="*/ 871765 w 1828800"/>
              <a:gd name="connsiteY27" fmla="*/ 3310797 h 3781425"/>
              <a:gd name="connsiteX28" fmla="*/ 878324 w 1828800"/>
              <a:gd name="connsiteY28" fmla="*/ 3274723 h 3781425"/>
              <a:gd name="connsiteX29" fmla="*/ 878324 w 1828800"/>
              <a:gd name="connsiteY29" fmla="*/ 2415503 h 3781425"/>
              <a:gd name="connsiteX30" fmla="*/ 947197 w 1828800"/>
              <a:gd name="connsiteY30" fmla="*/ 2415503 h 3781425"/>
              <a:gd name="connsiteX31" fmla="*/ 947197 w 1828800"/>
              <a:gd name="connsiteY31" fmla="*/ 3264884 h 3781425"/>
              <a:gd name="connsiteX32" fmla="*/ 953756 w 1828800"/>
              <a:gd name="connsiteY32" fmla="*/ 3310797 h 3781425"/>
              <a:gd name="connsiteX33" fmla="*/ 970154 w 1828800"/>
              <a:gd name="connsiteY33" fmla="*/ 3340312 h 3781425"/>
              <a:gd name="connsiteX34" fmla="*/ 1002950 w 1828800"/>
              <a:gd name="connsiteY34" fmla="*/ 3359989 h 3781425"/>
              <a:gd name="connsiteX35" fmla="*/ 1032467 w 1828800"/>
              <a:gd name="connsiteY35" fmla="*/ 3369827 h 3781425"/>
              <a:gd name="connsiteX36" fmla="*/ 1088221 w 1828800"/>
              <a:gd name="connsiteY36" fmla="*/ 3369827 h 3781425"/>
              <a:gd name="connsiteX37" fmla="*/ 1127577 w 1828800"/>
              <a:gd name="connsiteY37" fmla="*/ 3353430 h 3781425"/>
              <a:gd name="connsiteX38" fmla="*/ 1150534 w 1828800"/>
              <a:gd name="connsiteY38" fmla="*/ 3327194 h 3781425"/>
              <a:gd name="connsiteX39" fmla="*/ 1166932 w 1828800"/>
              <a:gd name="connsiteY39" fmla="*/ 3291120 h 3781425"/>
              <a:gd name="connsiteX40" fmla="*/ 1170212 w 1828800"/>
              <a:gd name="connsiteY40" fmla="*/ 3264884 h 3781425"/>
              <a:gd name="connsiteX41" fmla="*/ 1170212 w 1828800"/>
              <a:gd name="connsiteY41" fmla="*/ 2415503 h 3781425"/>
              <a:gd name="connsiteX42" fmla="*/ 1471939 w 1828800"/>
              <a:gd name="connsiteY42" fmla="*/ 2415503 h 3781425"/>
              <a:gd name="connsiteX43" fmla="*/ 1147255 w 1828800"/>
              <a:gd name="connsiteY43" fmla="*/ 1300485 h 3781425"/>
              <a:gd name="connsiteX44" fmla="*/ 1203008 w 1828800"/>
              <a:gd name="connsiteY44" fmla="*/ 1300485 h 3781425"/>
              <a:gd name="connsiteX45" fmla="*/ 1396507 w 1828800"/>
              <a:gd name="connsiteY45" fmla="*/ 1956378 h 3781425"/>
              <a:gd name="connsiteX46" fmla="*/ 1419465 w 1828800"/>
              <a:gd name="connsiteY46" fmla="*/ 1989172 h 3781425"/>
              <a:gd name="connsiteX47" fmla="*/ 1455541 w 1828800"/>
              <a:gd name="connsiteY47" fmla="*/ 2012129 h 3781425"/>
              <a:gd name="connsiteX48" fmla="*/ 1488337 w 1828800"/>
              <a:gd name="connsiteY48" fmla="*/ 2018687 h 3781425"/>
              <a:gd name="connsiteX49" fmla="*/ 1527693 w 1828800"/>
              <a:gd name="connsiteY49" fmla="*/ 2015408 h 3781425"/>
              <a:gd name="connsiteX50" fmla="*/ 1557209 w 1828800"/>
              <a:gd name="connsiteY50" fmla="*/ 1992452 h 3781425"/>
              <a:gd name="connsiteX51" fmla="*/ 1576887 w 1828800"/>
              <a:gd name="connsiteY51" fmla="*/ 1959657 h 3781425"/>
              <a:gd name="connsiteX52" fmla="*/ 1586726 w 1828800"/>
              <a:gd name="connsiteY52" fmla="*/ 1923583 h 3781425"/>
              <a:gd name="connsiteX53" fmla="*/ 1586726 w 1828800"/>
              <a:gd name="connsiteY53" fmla="*/ 1887509 h 3781425"/>
              <a:gd name="connsiteX54" fmla="*/ 1393227 w 1828800"/>
              <a:gd name="connsiteY54" fmla="*/ 1231616 h 3781425"/>
              <a:gd name="connsiteX55" fmla="*/ 1370270 w 1828800"/>
              <a:gd name="connsiteY55" fmla="*/ 1159468 h 3781425"/>
              <a:gd name="connsiteX56" fmla="*/ 1344033 w 1828800"/>
              <a:gd name="connsiteY56" fmla="*/ 1110276 h 3781425"/>
              <a:gd name="connsiteX57" fmla="*/ 1301398 w 1828800"/>
              <a:gd name="connsiteY57" fmla="*/ 1057804 h 3781425"/>
              <a:gd name="connsiteX58" fmla="*/ 1268601 w 1828800"/>
              <a:gd name="connsiteY58" fmla="*/ 1028289 h 3781425"/>
              <a:gd name="connsiteX59" fmla="*/ 1216127 w 1828800"/>
              <a:gd name="connsiteY59" fmla="*/ 992215 h 3781425"/>
              <a:gd name="connsiteX60" fmla="*/ 1166932 w 1828800"/>
              <a:gd name="connsiteY60" fmla="*/ 972538 h 3781425"/>
              <a:gd name="connsiteX61" fmla="*/ 1124297 w 1828800"/>
              <a:gd name="connsiteY61" fmla="*/ 959420 h 3781425"/>
              <a:gd name="connsiteX62" fmla="*/ 909415 w 1828800"/>
              <a:gd name="connsiteY62" fmla="*/ 411597 h 3781425"/>
              <a:gd name="connsiteX63" fmla="*/ 670366 w 1828800"/>
              <a:gd name="connsiteY63" fmla="*/ 644053 h 3781425"/>
              <a:gd name="connsiteX64" fmla="*/ 909415 w 1828800"/>
              <a:gd name="connsiteY64" fmla="*/ 879737 h 3781425"/>
              <a:gd name="connsiteX65" fmla="*/ 1148463 w 1828800"/>
              <a:gd name="connsiteY65" fmla="*/ 644053 h 3781425"/>
              <a:gd name="connsiteX66" fmla="*/ 1078741 w 1828800"/>
              <a:gd name="connsiteY66" fmla="*/ 479396 h 3781425"/>
              <a:gd name="connsiteX67" fmla="*/ 909415 w 1828800"/>
              <a:gd name="connsiteY67" fmla="*/ 411597 h 3781425"/>
              <a:gd name="connsiteX68" fmla="*/ 0 w 1828800"/>
              <a:gd name="connsiteY68" fmla="*/ 0 h 3781425"/>
              <a:gd name="connsiteX69" fmla="*/ 1828800 w 1828800"/>
              <a:gd name="connsiteY69" fmla="*/ 0 h 3781425"/>
              <a:gd name="connsiteX70" fmla="*/ 1828800 w 1828800"/>
              <a:gd name="connsiteY70" fmla="*/ 3781425 h 3781425"/>
              <a:gd name="connsiteX71" fmla="*/ 0 w 1828800"/>
              <a:gd name="connsiteY71" fmla="*/ 3781425 h 378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828800" h="3781425">
                <a:moveTo>
                  <a:pt x="727461" y="959420"/>
                </a:moveTo>
                <a:lnTo>
                  <a:pt x="668427" y="969259"/>
                </a:lnTo>
                <a:lnTo>
                  <a:pt x="612673" y="988935"/>
                </a:lnTo>
                <a:lnTo>
                  <a:pt x="563479" y="1021730"/>
                </a:lnTo>
                <a:lnTo>
                  <a:pt x="520844" y="1064363"/>
                </a:lnTo>
                <a:lnTo>
                  <a:pt x="484768" y="1113555"/>
                </a:lnTo>
                <a:lnTo>
                  <a:pt x="461810" y="1159468"/>
                </a:lnTo>
                <a:lnTo>
                  <a:pt x="248634" y="1871112"/>
                </a:lnTo>
                <a:lnTo>
                  <a:pt x="242074" y="1913745"/>
                </a:lnTo>
                <a:lnTo>
                  <a:pt x="245354" y="1956378"/>
                </a:lnTo>
                <a:lnTo>
                  <a:pt x="268311" y="1985893"/>
                </a:lnTo>
                <a:lnTo>
                  <a:pt x="297828" y="2008849"/>
                </a:lnTo>
                <a:lnTo>
                  <a:pt x="327345" y="2015408"/>
                </a:lnTo>
                <a:lnTo>
                  <a:pt x="369980" y="2015408"/>
                </a:lnTo>
                <a:lnTo>
                  <a:pt x="402777" y="1992452"/>
                </a:lnTo>
                <a:lnTo>
                  <a:pt x="432293" y="1956378"/>
                </a:lnTo>
                <a:lnTo>
                  <a:pt x="622512" y="1300485"/>
                </a:lnTo>
                <a:lnTo>
                  <a:pt x="674987" y="1300485"/>
                </a:lnTo>
                <a:lnTo>
                  <a:pt x="356862" y="2415503"/>
                </a:lnTo>
                <a:lnTo>
                  <a:pt x="658588" y="2415503"/>
                </a:lnTo>
                <a:lnTo>
                  <a:pt x="658588" y="3291120"/>
                </a:lnTo>
                <a:lnTo>
                  <a:pt x="674987" y="3333753"/>
                </a:lnTo>
                <a:lnTo>
                  <a:pt x="704503" y="3356709"/>
                </a:lnTo>
                <a:lnTo>
                  <a:pt x="740579" y="3369827"/>
                </a:lnTo>
                <a:lnTo>
                  <a:pt x="786494" y="3369827"/>
                </a:lnTo>
                <a:lnTo>
                  <a:pt x="825850" y="3359989"/>
                </a:lnTo>
                <a:lnTo>
                  <a:pt x="852087" y="3337032"/>
                </a:lnTo>
                <a:lnTo>
                  <a:pt x="871765" y="3310797"/>
                </a:lnTo>
                <a:lnTo>
                  <a:pt x="878324" y="3274723"/>
                </a:lnTo>
                <a:lnTo>
                  <a:pt x="878324" y="2415503"/>
                </a:lnTo>
                <a:lnTo>
                  <a:pt x="947197" y="2415503"/>
                </a:lnTo>
                <a:lnTo>
                  <a:pt x="947197" y="3264884"/>
                </a:lnTo>
                <a:lnTo>
                  <a:pt x="953756" y="3310797"/>
                </a:lnTo>
                <a:lnTo>
                  <a:pt x="970154" y="3340312"/>
                </a:lnTo>
                <a:lnTo>
                  <a:pt x="1002950" y="3359989"/>
                </a:lnTo>
                <a:lnTo>
                  <a:pt x="1032467" y="3369827"/>
                </a:lnTo>
                <a:lnTo>
                  <a:pt x="1088221" y="3369827"/>
                </a:lnTo>
                <a:lnTo>
                  <a:pt x="1127577" y="3353430"/>
                </a:lnTo>
                <a:lnTo>
                  <a:pt x="1150534" y="3327194"/>
                </a:lnTo>
                <a:lnTo>
                  <a:pt x="1166932" y="3291120"/>
                </a:lnTo>
                <a:lnTo>
                  <a:pt x="1170212" y="3264884"/>
                </a:lnTo>
                <a:lnTo>
                  <a:pt x="1170212" y="2415503"/>
                </a:lnTo>
                <a:lnTo>
                  <a:pt x="1471939" y="2415503"/>
                </a:lnTo>
                <a:lnTo>
                  <a:pt x="1147255" y="1300485"/>
                </a:lnTo>
                <a:lnTo>
                  <a:pt x="1203008" y="1300485"/>
                </a:lnTo>
                <a:lnTo>
                  <a:pt x="1396507" y="1956378"/>
                </a:lnTo>
                <a:lnTo>
                  <a:pt x="1419465" y="1989172"/>
                </a:lnTo>
                <a:lnTo>
                  <a:pt x="1455541" y="2012129"/>
                </a:lnTo>
                <a:lnTo>
                  <a:pt x="1488337" y="2018687"/>
                </a:lnTo>
                <a:lnTo>
                  <a:pt x="1527693" y="2015408"/>
                </a:lnTo>
                <a:lnTo>
                  <a:pt x="1557209" y="1992452"/>
                </a:lnTo>
                <a:lnTo>
                  <a:pt x="1576887" y="1959657"/>
                </a:lnTo>
                <a:lnTo>
                  <a:pt x="1586726" y="1923583"/>
                </a:lnTo>
                <a:lnTo>
                  <a:pt x="1586726" y="1887509"/>
                </a:lnTo>
                <a:lnTo>
                  <a:pt x="1393227" y="1231616"/>
                </a:lnTo>
                <a:lnTo>
                  <a:pt x="1370270" y="1159468"/>
                </a:lnTo>
                <a:lnTo>
                  <a:pt x="1344033" y="1110276"/>
                </a:lnTo>
                <a:lnTo>
                  <a:pt x="1301398" y="1057804"/>
                </a:lnTo>
                <a:lnTo>
                  <a:pt x="1268601" y="1028289"/>
                </a:lnTo>
                <a:lnTo>
                  <a:pt x="1216127" y="992215"/>
                </a:lnTo>
                <a:lnTo>
                  <a:pt x="1166932" y="972538"/>
                </a:lnTo>
                <a:lnTo>
                  <a:pt x="1124297" y="959420"/>
                </a:lnTo>
                <a:close/>
                <a:moveTo>
                  <a:pt x="909415" y="411597"/>
                </a:moveTo>
                <a:cubicBezTo>
                  <a:pt x="776610" y="411597"/>
                  <a:pt x="670366" y="514911"/>
                  <a:pt x="670366" y="644053"/>
                </a:cubicBezTo>
                <a:cubicBezTo>
                  <a:pt x="670366" y="776423"/>
                  <a:pt x="776610" y="879737"/>
                  <a:pt x="909415" y="879737"/>
                </a:cubicBezTo>
                <a:cubicBezTo>
                  <a:pt x="1038899" y="879737"/>
                  <a:pt x="1148463" y="776423"/>
                  <a:pt x="1148463" y="644053"/>
                </a:cubicBezTo>
                <a:cubicBezTo>
                  <a:pt x="1148463" y="582710"/>
                  <a:pt x="1121902" y="524596"/>
                  <a:pt x="1078741" y="479396"/>
                </a:cubicBezTo>
                <a:cubicBezTo>
                  <a:pt x="1032259" y="434197"/>
                  <a:pt x="972497" y="411597"/>
                  <a:pt x="909415" y="411597"/>
                </a:cubicBezTo>
                <a:close/>
                <a:moveTo>
                  <a:pt x="0" y="0"/>
                </a:moveTo>
                <a:lnTo>
                  <a:pt x="1828800" y="0"/>
                </a:lnTo>
                <a:lnTo>
                  <a:pt x="1828800" y="3781425"/>
                </a:lnTo>
                <a:lnTo>
                  <a:pt x="0" y="3781425"/>
                </a:lnTo>
                <a:close/>
              </a:path>
            </a:pathLst>
          </a:cu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sp>
        <p:nvSpPr>
          <p:cNvPr id="30" name="Freeform 5"/>
          <p:cNvSpPr/>
          <p:nvPr/>
        </p:nvSpPr>
        <p:spPr>
          <a:xfrm>
            <a:off x="7235474" y="400518"/>
            <a:ext cx="745633" cy="1541750"/>
          </a:xfrm>
          <a:custGeom>
            <a:avLst/>
            <a:gdLst>
              <a:gd name="connsiteX0" fmla="*/ 1188369 w 1828800"/>
              <a:gd name="connsiteY0" fmla="*/ 949460 h 3781425"/>
              <a:gd name="connsiteX1" fmla="*/ 637132 w 1828800"/>
              <a:gd name="connsiteY1" fmla="*/ 952753 h 3781425"/>
              <a:gd name="connsiteX2" fmla="*/ 564514 w 1828800"/>
              <a:gd name="connsiteY2" fmla="*/ 962633 h 3781425"/>
              <a:gd name="connsiteX3" fmla="*/ 501799 w 1828800"/>
              <a:gd name="connsiteY3" fmla="*/ 988978 h 3781425"/>
              <a:gd name="connsiteX4" fmla="*/ 462189 w 1828800"/>
              <a:gd name="connsiteY4" fmla="*/ 1018616 h 3781425"/>
              <a:gd name="connsiteX5" fmla="*/ 432481 w 1828800"/>
              <a:gd name="connsiteY5" fmla="*/ 1051547 h 3781425"/>
              <a:gd name="connsiteX6" fmla="*/ 402774 w 1828800"/>
              <a:gd name="connsiteY6" fmla="*/ 1084478 h 3781425"/>
              <a:gd name="connsiteX7" fmla="*/ 373067 w 1828800"/>
              <a:gd name="connsiteY7" fmla="*/ 1140462 h 3781425"/>
              <a:gd name="connsiteX8" fmla="*/ 356563 w 1828800"/>
              <a:gd name="connsiteY8" fmla="*/ 1193152 h 3781425"/>
              <a:gd name="connsiteX9" fmla="*/ 349961 w 1828800"/>
              <a:gd name="connsiteY9" fmla="*/ 1245842 h 3781425"/>
              <a:gd name="connsiteX10" fmla="*/ 346660 w 1828800"/>
              <a:gd name="connsiteY10" fmla="*/ 2026313 h 3781425"/>
              <a:gd name="connsiteX11" fmla="*/ 356563 w 1828800"/>
              <a:gd name="connsiteY11" fmla="*/ 2069123 h 3781425"/>
              <a:gd name="connsiteX12" fmla="*/ 376368 w 1828800"/>
              <a:gd name="connsiteY12" fmla="*/ 2098762 h 3781425"/>
              <a:gd name="connsiteX13" fmla="*/ 406075 w 1828800"/>
              <a:gd name="connsiteY13" fmla="*/ 2121814 h 3781425"/>
              <a:gd name="connsiteX14" fmla="*/ 439083 w 1828800"/>
              <a:gd name="connsiteY14" fmla="*/ 2128400 h 3781425"/>
              <a:gd name="connsiteX15" fmla="*/ 478693 w 1828800"/>
              <a:gd name="connsiteY15" fmla="*/ 2128400 h 3781425"/>
              <a:gd name="connsiteX16" fmla="*/ 521604 w 1828800"/>
              <a:gd name="connsiteY16" fmla="*/ 2111934 h 3781425"/>
              <a:gd name="connsiteX17" fmla="*/ 541408 w 1828800"/>
              <a:gd name="connsiteY17" fmla="*/ 2082296 h 3781425"/>
              <a:gd name="connsiteX18" fmla="*/ 557913 w 1828800"/>
              <a:gd name="connsiteY18" fmla="*/ 2052658 h 3781425"/>
              <a:gd name="connsiteX19" fmla="*/ 557913 w 1828800"/>
              <a:gd name="connsiteY19" fmla="*/ 1331463 h 3781425"/>
              <a:gd name="connsiteX20" fmla="*/ 610726 w 1828800"/>
              <a:gd name="connsiteY20" fmla="*/ 1331463 h 3781425"/>
              <a:gd name="connsiteX21" fmla="*/ 610726 w 1828800"/>
              <a:gd name="connsiteY21" fmla="*/ 3264529 h 3781425"/>
              <a:gd name="connsiteX22" fmla="*/ 627230 w 1828800"/>
              <a:gd name="connsiteY22" fmla="*/ 3317219 h 3781425"/>
              <a:gd name="connsiteX23" fmla="*/ 647035 w 1828800"/>
              <a:gd name="connsiteY23" fmla="*/ 3340271 h 3781425"/>
              <a:gd name="connsiteX24" fmla="*/ 676742 w 1828800"/>
              <a:gd name="connsiteY24" fmla="*/ 3363322 h 3781425"/>
              <a:gd name="connsiteX25" fmla="*/ 699848 w 1828800"/>
              <a:gd name="connsiteY25" fmla="*/ 3373202 h 3781425"/>
              <a:gd name="connsiteX26" fmla="*/ 739457 w 1828800"/>
              <a:gd name="connsiteY26" fmla="*/ 3379788 h 3781425"/>
              <a:gd name="connsiteX27" fmla="*/ 782368 w 1828800"/>
              <a:gd name="connsiteY27" fmla="*/ 3379788 h 3781425"/>
              <a:gd name="connsiteX28" fmla="*/ 821978 w 1828800"/>
              <a:gd name="connsiteY28" fmla="*/ 3366616 h 3781425"/>
              <a:gd name="connsiteX29" fmla="*/ 851685 w 1828800"/>
              <a:gd name="connsiteY29" fmla="*/ 3340271 h 3781425"/>
              <a:gd name="connsiteX30" fmla="*/ 874791 w 1828800"/>
              <a:gd name="connsiteY30" fmla="*/ 3313926 h 3781425"/>
              <a:gd name="connsiteX31" fmla="*/ 887994 w 1828800"/>
              <a:gd name="connsiteY31" fmla="*/ 3277701 h 3781425"/>
              <a:gd name="connsiteX32" fmla="*/ 891295 w 1828800"/>
              <a:gd name="connsiteY32" fmla="*/ 3244770 h 3781425"/>
              <a:gd name="connsiteX33" fmla="*/ 887994 w 1828800"/>
              <a:gd name="connsiteY33" fmla="*/ 2118520 h 3781425"/>
              <a:gd name="connsiteX34" fmla="*/ 940807 w 1828800"/>
              <a:gd name="connsiteY34" fmla="*/ 2121814 h 3781425"/>
              <a:gd name="connsiteX35" fmla="*/ 940807 w 1828800"/>
              <a:gd name="connsiteY35" fmla="*/ 3244770 h 3781425"/>
              <a:gd name="connsiteX36" fmla="*/ 947409 w 1828800"/>
              <a:gd name="connsiteY36" fmla="*/ 3290874 h 3781425"/>
              <a:gd name="connsiteX37" fmla="*/ 960612 w 1828800"/>
              <a:gd name="connsiteY37" fmla="*/ 3320512 h 3781425"/>
              <a:gd name="connsiteX38" fmla="*/ 980417 w 1828800"/>
              <a:gd name="connsiteY38" fmla="*/ 3343564 h 3781425"/>
              <a:gd name="connsiteX39" fmla="*/ 1010124 w 1828800"/>
              <a:gd name="connsiteY39" fmla="*/ 3366616 h 3781425"/>
              <a:gd name="connsiteX40" fmla="*/ 1046433 w 1828800"/>
              <a:gd name="connsiteY40" fmla="*/ 3379788 h 3781425"/>
              <a:gd name="connsiteX41" fmla="*/ 1079442 w 1828800"/>
              <a:gd name="connsiteY41" fmla="*/ 3379788 h 3781425"/>
              <a:gd name="connsiteX42" fmla="*/ 1119051 w 1828800"/>
              <a:gd name="connsiteY42" fmla="*/ 3379788 h 3781425"/>
              <a:gd name="connsiteX43" fmla="*/ 1152060 w 1828800"/>
              <a:gd name="connsiteY43" fmla="*/ 3366616 h 3781425"/>
              <a:gd name="connsiteX44" fmla="*/ 1175165 w 1828800"/>
              <a:gd name="connsiteY44" fmla="*/ 3350150 h 3781425"/>
              <a:gd name="connsiteX45" fmla="*/ 1194970 w 1828800"/>
              <a:gd name="connsiteY45" fmla="*/ 3327098 h 3781425"/>
              <a:gd name="connsiteX46" fmla="*/ 1211474 w 1828800"/>
              <a:gd name="connsiteY46" fmla="*/ 3297460 h 3781425"/>
              <a:gd name="connsiteX47" fmla="*/ 1221377 w 1828800"/>
              <a:gd name="connsiteY47" fmla="*/ 3257942 h 3781425"/>
              <a:gd name="connsiteX48" fmla="*/ 1221377 w 1828800"/>
              <a:gd name="connsiteY48" fmla="*/ 1334756 h 3781425"/>
              <a:gd name="connsiteX49" fmla="*/ 1270889 w 1828800"/>
              <a:gd name="connsiteY49" fmla="*/ 1334756 h 3781425"/>
              <a:gd name="connsiteX50" fmla="*/ 1267588 w 1828800"/>
              <a:gd name="connsiteY50" fmla="*/ 2029606 h 3781425"/>
              <a:gd name="connsiteX51" fmla="*/ 1280791 w 1828800"/>
              <a:gd name="connsiteY51" fmla="*/ 2075710 h 3781425"/>
              <a:gd name="connsiteX52" fmla="*/ 1303897 w 1828800"/>
              <a:gd name="connsiteY52" fmla="*/ 2105348 h 3781425"/>
              <a:gd name="connsiteX53" fmla="*/ 1330304 w 1828800"/>
              <a:gd name="connsiteY53" fmla="*/ 2121814 h 3781425"/>
              <a:gd name="connsiteX54" fmla="*/ 1360011 w 1828800"/>
              <a:gd name="connsiteY54" fmla="*/ 2128400 h 3781425"/>
              <a:gd name="connsiteX55" fmla="*/ 1396320 w 1828800"/>
              <a:gd name="connsiteY55" fmla="*/ 2128400 h 3781425"/>
              <a:gd name="connsiteX56" fmla="*/ 1429328 w 1828800"/>
              <a:gd name="connsiteY56" fmla="*/ 2121814 h 3781425"/>
              <a:gd name="connsiteX57" fmla="*/ 1449133 w 1828800"/>
              <a:gd name="connsiteY57" fmla="*/ 2098762 h 3781425"/>
              <a:gd name="connsiteX58" fmla="*/ 1472239 w 1828800"/>
              <a:gd name="connsiteY58" fmla="*/ 2072417 h 3781425"/>
              <a:gd name="connsiteX59" fmla="*/ 1482141 w 1828800"/>
              <a:gd name="connsiteY59" fmla="*/ 2029606 h 3781425"/>
              <a:gd name="connsiteX60" fmla="*/ 1482141 w 1828800"/>
              <a:gd name="connsiteY60" fmla="*/ 1259014 h 3781425"/>
              <a:gd name="connsiteX61" fmla="*/ 1472239 w 1828800"/>
              <a:gd name="connsiteY61" fmla="*/ 1186565 h 3781425"/>
              <a:gd name="connsiteX62" fmla="*/ 1452434 w 1828800"/>
              <a:gd name="connsiteY62" fmla="*/ 1137168 h 3781425"/>
              <a:gd name="connsiteX63" fmla="*/ 1416125 w 1828800"/>
              <a:gd name="connsiteY63" fmla="*/ 1071306 h 3781425"/>
              <a:gd name="connsiteX64" fmla="*/ 1379816 w 1828800"/>
              <a:gd name="connsiteY64" fmla="*/ 1031788 h 3781425"/>
              <a:gd name="connsiteX65" fmla="*/ 1333604 w 1828800"/>
              <a:gd name="connsiteY65" fmla="*/ 995564 h 3781425"/>
              <a:gd name="connsiteX66" fmla="*/ 1290694 w 1828800"/>
              <a:gd name="connsiteY66" fmla="*/ 972512 h 3781425"/>
              <a:gd name="connsiteX67" fmla="*/ 1231279 w 1828800"/>
              <a:gd name="connsiteY67" fmla="*/ 952753 h 3781425"/>
              <a:gd name="connsiteX68" fmla="*/ 914398 w 1828800"/>
              <a:gd name="connsiteY68" fmla="*/ 401637 h 3781425"/>
              <a:gd name="connsiteX69" fmla="*/ 675349 w 1828800"/>
              <a:gd name="connsiteY69" fmla="*/ 640685 h 3781425"/>
              <a:gd name="connsiteX70" fmla="*/ 914398 w 1828800"/>
              <a:gd name="connsiteY70" fmla="*/ 879734 h 3781425"/>
              <a:gd name="connsiteX71" fmla="*/ 1153446 w 1828800"/>
              <a:gd name="connsiteY71" fmla="*/ 640685 h 3781425"/>
              <a:gd name="connsiteX72" fmla="*/ 1084679 w 1828800"/>
              <a:gd name="connsiteY72" fmla="*/ 470404 h 3781425"/>
              <a:gd name="connsiteX73" fmla="*/ 914398 w 1828800"/>
              <a:gd name="connsiteY73" fmla="*/ 401637 h 3781425"/>
              <a:gd name="connsiteX74" fmla="*/ 0 w 1828800"/>
              <a:gd name="connsiteY74" fmla="*/ 0 h 3781425"/>
              <a:gd name="connsiteX75" fmla="*/ 1828800 w 1828800"/>
              <a:gd name="connsiteY75" fmla="*/ 0 h 3781425"/>
              <a:gd name="connsiteX76" fmla="*/ 1828800 w 1828800"/>
              <a:gd name="connsiteY76" fmla="*/ 3781425 h 3781425"/>
              <a:gd name="connsiteX77" fmla="*/ 0 w 1828800"/>
              <a:gd name="connsiteY77" fmla="*/ 3781425 h 378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828800" h="3781425">
                <a:moveTo>
                  <a:pt x="1188369" y="949460"/>
                </a:moveTo>
                <a:lnTo>
                  <a:pt x="637132" y="952753"/>
                </a:lnTo>
                <a:lnTo>
                  <a:pt x="564514" y="962633"/>
                </a:lnTo>
                <a:lnTo>
                  <a:pt x="501799" y="988978"/>
                </a:lnTo>
                <a:lnTo>
                  <a:pt x="462189" y="1018616"/>
                </a:lnTo>
                <a:lnTo>
                  <a:pt x="432481" y="1051547"/>
                </a:lnTo>
                <a:lnTo>
                  <a:pt x="402774" y="1084478"/>
                </a:lnTo>
                <a:lnTo>
                  <a:pt x="373067" y="1140462"/>
                </a:lnTo>
                <a:lnTo>
                  <a:pt x="356563" y="1193152"/>
                </a:lnTo>
                <a:lnTo>
                  <a:pt x="349961" y="1245842"/>
                </a:lnTo>
                <a:lnTo>
                  <a:pt x="346660" y="2026313"/>
                </a:lnTo>
                <a:lnTo>
                  <a:pt x="356563" y="2069123"/>
                </a:lnTo>
                <a:lnTo>
                  <a:pt x="376368" y="2098762"/>
                </a:lnTo>
                <a:lnTo>
                  <a:pt x="406075" y="2121814"/>
                </a:lnTo>
                <a:lnTo>
                  <a:pt x="439083" y="2128400"/>
                </a:lnTo>
                <a:lnTo>
                  <a:pt x="478693" y="2128400"/>
                </a:lnTo>
                <a:lnTo>
                  <a:pt x="521604" y="2111934"/>
                </a:lnTo>
                <a:lnTo>
                  <a:pt x="541408" y="2082296"/>
                </a:lnTo>
                <a:lnTo>
                  <a:pt x="557913" y="2052658"/>
                </a:lnTo>
                <a:lnTo>
                  <a:pt x="557913" y="1331463"/>
                </a:lnTo>
                <a:lnTo>
                  <a:pt x="610726" y="1331463"/>
                </a:lnTo>
                <a:lnTo>
                  <a:pt x="610726" y="3264529"/>
                </a:lnTo>
                <a:lnTo>
                  <a:pt x="627230" y="3317219"/>
                </a:lnTo>
                <a:lnTo>
                  <a:pt x="647035" y="3340271"/>
                </a:lnTo>
                <a:lnTo>
                  <a:pt x="676742" y="3363322"/>
                </a:lnTo>
                <a:lnTo>
                  <a:pt x="699848" y="3373202"/>
                </a:lnTo>
                <a:lnTo>
                  <a:pt x="739457" y="3379788"/>
                </a:lnTo>
                <a:lnTo>
                  <a:pt x="782368" y="3379788"/>
                </a:lnTo>
                <a:lnTo>
                  <a:pt x="821978" y="3366616"/>
                </a:lnTo>
                <a:lnTo>
                  <a:pt x="851685" y="3340271"/>
                </a:lnTo>
                <a:lnTo>
                  <a:pt x="874791" y="3313926"/>
                </a:lnTo>
                <a:lnTo>
                  <a:pt x="887994" y="3277701"/>
                </a:lnTo>
                <a:lnTo>
                  <a:pt x="891295" y="3244770"/>
                </a:lnTo>
                <a:lnTo>
                  <a:pt x="887994" y="2118520"/>
                </a:lnTo>
                <a:lnTo>
                  <a:pt x="940807" y="2121814"/>
                </a:lnTo>
                <a:lnTo>
                  <a:pt x="940807" y="3244770"/>
                </a:lnTo>
                <a:lnTo>
                  <a:pt x="947409" y="3290874"/>
                </a:lnTo>
                <a:lnTo>
                  <a:pt x="960612" y="3320512"/>
                </a:lnTo>
                <a:lnTo>
                  <a:pt x="980417" y="3343564"/>
                </a:lnTo>
                <a:lnTo>
                  <a:pt x="1010124" y="3366616"/>
                </a:lnTo>
                <a:lnTo>
                  <a:pt x="1046433" y="3379788"/>
                </a:lnTo>
                <a:lnTo>
                  <a:pt x="1079442" y="3379788"/>
                </a:lnTo>
                <a:lnTo>
                  <a:pt x="1119051" y="3379788"/>
                </a:lnTo>
                <a:lnTo>
                  <a:pt x="1152060" y="3366616"/>
                </a:lnTo>
                <a:lnTo>
                  <a:pt x="1175165" y="3350150"/>
                </a:lnTo>
                <a:lnTo>
                  <a:pt x="1194970" y="3327098"/>
                </a:lnTo>
                <a:lnTo>
                  <a:pt x="1211474" y="3297460"/>
                </a:lnTo>
                <a:lnTo>
                  <a:pt x="1221377" y="3257942"/>
                </a:lnTo>
                <a:lnTo>
                  <a:pt x="1221377" y="1334756"/>
                </a:lnTo>
                <a:lnTo>
                  <a:pt x="1270889" y="1334756"/>
                </a:lnTo>
                <a:lnTo>
                  <a:pt x="1267588" y="2029606"/>
                </a:lnTo>
                <a:lnTo>
                  <a:pt x="1280791" y="2075710"/>
                </a:lnTo>
                <a:lnTo>
                  <a:pt x="1303897" y="2105348"/>
                </a:lnTo>
                <a:lnTo>
                  <a:pt x="1330304" y="2121814"/>
                </a:lnTo>
                <a:lnTo>
                  <a:pt x="1360011" y="2128400"/>
                </a:lnTo>
                <a:lnTo>
                  <a:pt x="1396320" y="2128400"/>
                </a:lnTo>
                <a:lnTo>
                  <a:pt x="1429328" y="2121814"/>
                </a:lnTo>
                <a:lnTo>
                  <a:pt x="1449133" y="2098762"/>
                </a:lnTo>
                <a:lnTo>
                  <a:pt x="1472239" y="2072417"/>
                </a:lnTo>
                <a:lnTo>
                  <a:pt x="1482141" y="2029606"/>
                </a:lnTo>
                <a:lnTo>
                  <a:pt x="1482141" y="1259014"/>
                </a:lnTo>
                <a:lnTo>
                  <a:pt x="1472239" y="1186565"/>
                </a:lnTo>
                <a:lnTo>
                  <a:pt x="1452434" y="1137168"/>
                </a:lnTo>
                <a:lnTo>
                  <a:pt x="1416125" y="1071306"/>
                </a:lnTo>
                <a:lnTo>
                  <a:pt x="1379816" y="1031788"/>
                </a:lnTo>
                <a:lnTo>
                  <a:pt x="1333604" y="995564"/>
                </a:lnTo>
                <a:lnTo>
                  <a:pt x="1290694" y="972512"/>
                </a:lnTo>
                <a:lnTo>
                  <a:pt x="1231279" y="952753"/>
                </a:lnTo>
                <a:close/>
                <a:moveTo>
                  <a:pt x="914398" y="401637"/>
                </a:moveTo>
                <a:cubicBezTo>
                  <a:pt x="783412" y="401637"/>
                  <a:pt x="675349" y="506425"/>
                  <a:pt x="675349" y="640685"/>
                </a:cubicBezTo>
                <a:cubicBezTo>
                  <a:pt x="675349" y="771671"/>
                  <a:pt x="783412" y="879734"/>
                  <a:pt x="914398" y="879734"/>
                </a:cubicBezTo>
                <a:cubicBezTo>
                  <a:pt x="1048658" y="879734"/>
                  <a:pt x="1153446" y="771671"/>
                  <a:pt x="1153446" y="640685"/>
                </a:cubicBezTo>
                <a:cubicBezTo>
                  <a:pt x="1153446" y="575193"/>
                  <a:pt x="1130524" y="516249"/>
                  <a:pt x="1084679" y="470404"/>
                </a:cubicBezTo>
                <a:cubicBezTo>
                  <a:pt x="1038834" y="424559"/>
                  <a:pt x="979890" y="401637"/>
                  <a:pt x="914398" y="401637"/>
                </a:cubicBezTo>
                <a:close/>
                <a:moveTo>
                  <a:pt x="0" y="0"/>
                </a:moveTo>
                <a:lnTo>
                  <a:pt x="1828800" y="0"/>
                </a:lnTo>
                <a:lnTo>
                  <a:pt x="1828800" y="3781425"/>
                </a:lnTo>
                <a:lnTo>
                  <a:pt x="0" y="3781425"/>
                </a:lnTo>
                <a:close/>
              </a:path>
            </a:pathLst>
          </a:cu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sp>
        <p:nvSpPr>
          <p:cNvPr id="32" name="TextBox 21"/>
          <p:cNvSpPr txBox="1"/>
          <p:nvPr/>
        </p:nvSpPr>
        <p:spPr>
          <a:xfrm rot="16200000">
            <a:off x="4830729" y="1032892"/>
            <a:ext cx="1541750" cy="276999"/>
          </a:xfrm>
          <a:prstGeom prst="rect">
            <a:avLst/>
          </a:prstGeom>
          <a:noFill/>
        </p:spPr>
        <p:txBody>
          <a:bodyPr wrap="squar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chemeClr val="tx1">
                    <a:lumMod val="65000"/>
                    <a:lumOff val="35000"/>
                  </a:schemeClr>
                </a:solidFill>
              </a:rPr>
              <a:t>FEMALE</a:t>
            </a:r>
          </a:p>
        </p:txBody>
      </p:sp>
      <p:sp>
        <p:nvSpPr>
          <p:cNvPr id="33" name="TextBox 22"/>
          <p:cNvSpPr txBox="1"/>
          <p:nvPr/>
        </p:nvSpPr>
        <p:spPr>
          <a:xfrm rot="16200000">
            <a:off x="6325891" y="1032893"/>
            <a:ext cx="1541750" cy="276999"/>
          </a:xfrm>
          <a:prstGeom prst="rect">
            <a:avLst/>
          </a:prstGeom>
          <a:noFill/>
        </p:spPr>
        <p:txBody>
          <a:bodyPr wrap="squar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chemeClr val="tx1">
                    <a:lumMod val="65000"/>
                    <a:lumOff val="35000"/>
                  </a:schemeClr>
                </a:solidFill>
              </a:rPr>
              <a:t>MALE</a:t>
            </a:r>
          </a:p>
        </p:txBody>
      </p:sp>
      <p:sp>
        <p:nvSpPr>
          <p:cNvPr id="34" name="TextBox 23"/>
          <p:cNvSpPr txBox="1"/>
          <p:nvPr/>
        </p:nvSpPr>
        <p:spPr>
          <a:xfrm>
            <a:off x="5730655" y="1736416"/>
            <a:ext cx="764954" cy="523220"/>
          </a:xfrm>
          <a:prstGeom prst="rect">
            <a:avLst/>
          </a:prstGeom>
          <a:noFill/>
        </p:spPr>
        <p:txBody>
          <a:bodyPr wrap="non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rgbClr val="D25C9C"/>
                </a:solidFill>
              </a:rPr>
              <a:t>32.6%</a:t>
            </a:r>
          </a:p>
          <a:p>
            <a:pPr algn="ctr"/>
            <a:r>
              <a:rPr lang="en-US" sz="1200" b="1" dirty="0">
                <a:solidFill>
                  <a:srgbClr val="D25C9C"/>
                </a:solidFill>
              </a:rPr>
              <a:t>n = 2 700</a:t>
            </a:r>
          </a:p>
        </p:txBody>
      </p:sp>
      <p:sp>
        <p:nvSpPr>
          <p:cNvPr id="35" name="TextBox 24"/>
          <p:cNvSpPr txBox="1"/>
          <p:nvPr/>
        </p:nvSpPr>
        <p:spPr>
          <a:xfrm>
            <a:off x="7225814" y="1736416"/>
            <a:ext cx="764953" cy="523220"/>
          </a:xfrm>
          <a:prstGeom prst="rect">
            <a:avLst/>
          </a:prstGeom>
          <a:noFill/>
        </p:spPr>
        <p:txBody>
          <a:bodyPr wrap="non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rgbClr val="2D7EB7"/>
                </a:solidFill>
              </a:rPr>
              <a:t>67.4%</a:t>
            </a:r>
            <a:endParaRPr lang="en-US" sz="1200" b="1" dirty="0">
              <a:solidFill>
                <a:srgbClr val="2D7EB7"/>
              </a:solidFill>
            </a:endParaRPr>
          </a:p>
          <a:p>
            <a:pPr algn="ctr"/>
            <a:r>
              <a:rPr lang="en-US" sz="1200" b="1" dirty="0">
                <a:solidFill>
                  <a:srgbClr val="2D7EB7"/>
                </a:solidFill>
              </a:rPr>
              <a:t>n = 5 397</a:t>
            </a:r>
          </a:p>
        </p:txBody>
      </p:sp>
      <p:sp>
        <p:nvSpPr>
          <p:cNvPr id="8" name="Rectangle 7"/>
          <p:cNvSpPr/>
          <p:nvPr/>
        </p:nvSpPr>
        <p:spPr>
          <a:xfrm>
            <a:off x="4573793" y="206845"/>
            <a:ext cx="4566578" cy="307777"/>
          </a:xfrm>
          <a:prstGeom prst="rect">
            <a:avLst/>
          </a:prstGeom>
        </p:spPr>
        <p:txBody>
          <a:bodyPr wrap="square">
            <a:spAutoFit/>
          </a:bodyPr>
          <a:lstStyle/>
          <a:p>
            <a:pPr algn="ctr">
              <a:defRPr sz="1200" b="1" i="0" u="none" strike="noStrike" kern="1200" baseline="0">
                <a:solidFill>
                  <a:srgbClr val="222223"/>
                </a:solidFill>
                <a:latin typeface="+mn-lt"/>
                <a:ea typeface="+mn-ea"/>
                <a:cs typeface="+mn-cs"/>
              </a:defRPr>
            </a:pPr>
            <a:r>
              <a:rPr lang="en-US" sz="1400" dirty="0">
                <a:solidFill>
                  <a:schemeClr val="tx2"/>
                </a:solidFill>
              </a:rPr>
              <a:t>PASSENGER DISTRIBUTION</a:t>
            </a:r>
          </a:p>
        </p:txBody>
      </p:sp>
      <p:sp>
        <p:nvSpPr>
          <p:cNvPr id="83" name="Rectangle 82"/>
          <p:cNvSpPr/>
          <p:nvPr/>
        </p:nvSpPr>
        <p:spPr>
          <a:xfrm>
            <a:off x="5796315" y="2769823"/>
            <a:ext cx="657217" cy="1335925"/>
          </a:xfrm>
          <a:prstGeom prst="rect">
            <a:avLst/>
          </a:prstGeom>
          <a:solidFill>
            <a:srgbClr val="F8AE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graphicFrame>
        <p:nvGraphicFramePr>
          <p:cNvPr id="85" name="Chart 84"/>
          <p:cNvGraphicFramePr/>
          <p:nvPr>
            <p:extLst>
              <p:ext uri="{D42A27DB-BD31-4B8C-83A1-F6EECF244321}">
                <p14:modId xmlns:p14="http://schemas.microsoft.com/office/powerpoint/2010/main" val="1866124084"/>
              </p:ext>
            </p:extLst>
          </p:nvPr>
        </p:nvGraphicFramePr>
        <p:xfrm>
          <a:off x="5273466" y="2769822"/>
          <a:ext cx="1702916" cy="1335925"/>
        </p:xfrm>
        <a:graphic>
          <a:graphicData uri="http://schemas.openxmlformats.org/drawingml/2006/chart">
            <c:chart xmlns:c="http://schemas.openxmlformats.org/drawingml/2006/chart" xmlns:r="http://schemas.openxmlformats.org/officeDocument/2006/relationships" r:id="rId5"/>
          </a:graphicData>
        </a:graphic>
      </p:graphicFrame>
      <p:sp>
        <p:nvSpPr>
          <p:cNvPr id="87" name="Freeform 6"/>
          <p:cNvSpPr/>
          <p:nvPr/>
        </p:nvSpPr>
        <p:spPr>
          <a:xfrm>
            <a:off x="5752107" y="2666910"/>
            <a:ext cx="745633" cy="1541750"/>
          </a:xfrm>
          <a:custGeom>
            <a:avLst/>
            <a:gdLst>
              <a:gd name="connsiteX0" fmla="*/ 727461 w 1828800"/>
              <a:gd name="connsiteY0" fmla="*/ 959420 h 3781425"/>
              <a:gd name="connsiteX1" fmla="*/ 668427 w 1828800"/>
              <a:gd name="connsiteY1" fmla="*/ 969259 h 3781425"/>
              <a:gd name="connsiteX2" fmla="*/ 612673 w 1828800"/>
              <a:gd name="connsiteY2" fmla="*/ 988935 h 3781425"/>
              <a:gd name="connsiteX3" fmla="*/ 563479 w 1828800"/>
              <a:gd name="connsiteY3" fmla="*/ 1021730 h 3781425"/>
              <a:gd name="connsiteX4" fmla="*/ 520844 w 1828800"/>
              <a:gd name="connsiteY4" fmla="*/ 1064363 h 3781425"/>
              <a:gd name="connsiteX5" fmla="*/ 484768 w 1828800"/>
              <a:gd name="connsiteY5" fmla="*/ 1113555 h 3781425"/>
              <a:gd name="connsiteX6" fmla="*/ 461810 w 1828800"/>
              <a:gd name="connsiteY6" fmla="*/ 1159468 h 3781425"/>
              <a:gd name="connsiteX7" fmla="*/ 248634 w 1828800"/>
              <a:gd name="connsiteY7" fmla="*/ 1871112 h 3781425"/>
              <a:gd name="connsiteX8" fmla="*/ 242074 w 1828800"/>
              <a:gd name="connsiteY8" fmla="*/ 1913745 h 3781425"/>
              <a:gd name="connsiteX9" fmla="*/ 245354 w 1828800"/>
              <a:gd name="connsiteY9" fmla="*/ 1956378 h 3781425"/>
              <a:gd name="connsiteX10" fmla="*/ 268311 w 1828800"/>
              <a:gd name="connsiteY10" fmla="*/ 1985893 h 3781425"/>
              <a:gd name="connsiteX11" fmla="*/ 297828 w 1828800"/>
              <a:gd name="connsiteY11" fmla="*/ 2008849 h 3781425"/>
              <a:gd name="connsiteX12" fmla="*/ 327345 w 1828800"/>
              <a:gd name="connsiteY12" fmla="*/ 2015408 h 3781425"/>
              <a:gd name="connsiteX13" fmla="*/ 369980 w 1828800"/>
              <a:gd name="connsiteY13" fmla="*/ 2015408 h 3781425"/>
              <a:gd name="connsiteX14" fmla="*/ 402777 w 1828800"/>
              <a:gd name="connsiteY14" fmla="*/ 1992452 h 3781425"/>
              <a:gd name="connsiteX15" fmla="*/ 432293 w 1828800"/>
              <a:gd name="connsiteY15" fmla="*/ 1956378 h 3781425"/>
              <a:gd name="connsiteX16" fmla="*/ 622512 w 1828800"/>
              <a:gd name="connsiteY16" fmla="*/ 1300485 h 3781425"/>
              <a:gd name="connsiteX17" fmla="*/ 674987 w 1828800"/>
              <a:gd name="connsiteY17" fmla="*/ 1300485 h 3781425"/>
              <a:gd name="connsiteX18" fmla="*/ 356862 w 1828800"/>
              <a:gd name="connsiteY18" fmla="*/ 2415503 h 3781425"/>
              <a:gd name="connsiteX19" fmla="*/ 658588 w 1828800"/>
              <a:gd name="connsiteY19" fmla="*/ 2415503 h 3781425"/>
              <a:gd name="connsiteX20" fmla="*/ 658588 w 1828800"/>
              <a:gd name="connsiteY20" fmla="*/ 3291120 h 3781425"/>
              <a:gd name="connsiteX21" fmla="*/ 674987 w 1828800"/>
              <a:gd name="connsiteY21" fmla="*/ 3333753 h 3781425"/>
              <a:gd name="connsiteX22" fmla="*/ 704503 w 1828800"/>
              <a:gd name="connsiteY22" fmla="*/ 3356709 h 3781425"/>
              <a:gd name="connsiteX23" fmla="*/ 740579 w 1828800"/>
              <a:gd name="connsiteY23" fmla="*/ 3369827 h 3781425"/>
              <a:gd name="connsiteX24" fmla="*/ 786494 w 1828800"/>
              <a:gd name="connsiteY24" fmla="*/ 3369827 h 3781425"/>
              <a:gd name="connsiteX25" fmla="*/ 825850 w 1828800"/>
              <a:gd name="connsiteY25" fmla="*/ 3359989 h 3781425"/>
              <a:gd name="connsiteX26" fmla="*/ 852087 w 1828800"/>
              <a:gd name="connsiteY26" fmla="*/ 3337032 h 3781425"/>
              <a:gd name="connsiteX27" fmla="*/ 871765 w 1828800"/>
              <a:gd name="connsiteY27" fmla="*/ 3310797 h 3781425"/>
              <a:gd name="connsiteX28" fmla="*/ 878324 w 1828800"/>
              <a:gd name="connsiteY28" fmla="*/ 3274723 h 3781425"/>
              <a:gd name="connsiteX29" fmla="*/ 878324 w 1828800"/>
              <a:gd name="connsiteY29" fmla="*/ 2415503 h 3781425"/>
              <a:gd name="connsiteX30" fmla="*/ 947197 w 1828800"/>
              <a:gd name="connsiteY30" fmla="*/ 2415503 h 3781425"/>
              <a:gd name="connsiteX31" fmla="*/ 947197 w 1828800"/>
              <a:gd name="connsiteY31" fmla="*/ 3264884 h 3781425"/>
              <a:gd name="connsiteX32" fmla="*/ 953756 w 1828800"/>
              <a:gd name="connsiteY32" fmla="*/ 3310797 h 3781425"/>
              <a:gd name="connsiteX33" fmla="*/ 970154 w 1828800"/>
              <a:gd name="connsiteY33" fmla="*/ 3340312 h 3781425"/>
              <a:gd name="connsiteX34" fmla="*/ 1002950 w 1828800"/>
              <a:gd name="connsiteY34" fmla="*/ 3359989 h 3781425"/>
              <a:gd name="connsiteX35" fmla="*/ 1032467 w 1828800"/>
              <a:gd name="connsiteY35" fmla="*/ 3369827 h 3781425"/>
              <a:gd name="connsiteX36" fmla="*/ 1088221 w 1828800"/>
              <a:gd name="connsiteY36" fmla="*/ 3369827 h 3781425"/>
              <a:gd name="connsiteX37" fmla="*/ 1127577 w 1828800"/>
              <a:gd name="connsiteY37" fmla="*/ 3353430 h 3781425"/>
              <a:gd name="connsiteX38" fmla="*/ 1150534 w 1828800"/>
              <a:gd name="connsiteY38" fmla="*/ 3327194 h 3781425"/>
              <a:gd name="connsiteX39" fmla="*/ 1166932 w 1828800"/>
              <a:gd name="connsiteY39" fmla="*/ 3291120 h 3781425"/>
              <a:gd name="connsiteX40" fmla="*/ 1170212 w 1828800"/>
              <a:gd name="connsiteY40" fmla="*/ 3264884 h 3781425"/>
              <a:gd name="connsiteX41" fmla="*/ 1170212 w 1828800"/>
              <a:gd name="connsiteY41" fmla="*/ 2415503 h 3781425"/>
              <a:gd name="connsiteX42" fmla="*/ 1471939 w 1828800"/>
              <a:gd name="connsiteY42" fmla="*/ 2415503 h 3781425"/>
              <a:gd name="connsiteX43" fmla="*/ 1147255 w 1828800"/>
              <a:gd name="connsiteY43" fmla="*/ 1300485 h 3781425"/>
              <a:gd name="connsiteX44" fmla="*/ 1203008 w 1828800"/>
              <a:gd name="connsiteY44" fmla="*/ 1300485 h 3781425"/>
              <a:gd name="connsiteX45" fmla="*/ 1396507 w 1828800"/>
              <a:gd name="connsiteY45" fmla="*/ 1956378 h 3781425"/>
              <a:gd name="connsiteX46" fmla="*/ 1419465 w 1828800"/>
              <a:gd name="connsiteY46" fmla="*/ 1989172 h 3781425"/>
              <a:gd name="connsiteX47" fmla="*/ 1455541 w 1828800"/>
              <a:gd name="connsiteY47" fmla="*/ 2012129 h 3781425"/>
              <a:gd name="connsiteX48" fmla="*/ 1488337 w 1828800"/>
              <a:gd name="connsiteY48" fmla="*/ 2018687 h 3781425"/>
              <a:gd name="connsiteX49" fmla="*/ 1527693 w 1828800"/>
              <a:gd name="connsiteY49" fmla="*/ 2015408 h 3781425"/>
              <a:gd name="connsiteX50" fmla="*/ 1557209 w 1828800"/>
              <a:gd name="connsiteY50" fmla="*/ 1992452 h 3781425"/>
              <a:gd name="connsiteX51" fmla="*/ 1576887 w 1828800"/>
              <a:gd name="connsiteY51" fmla="*/ 1959657 h 3781425"/>
              <a:gd name="connsiteX52" fmla="*/ 1586726 w 1828800"/>
              <a:gd name="connsiteY52" fmla="*/ 1923583 h 3781425"/>
              <a:gd name="connsiteX53" fmla="*/ 1586726 w 1828800"/>
              <a:gd name="connsiteY53" fmla="*/ 1887509 h 3781425"/>
              <a:gd name="connsiteX54" fmla="*/ 1393227 w 1828800"/>
              <a:gd name="connsiteY54" fmla="*/ 1231616 h 3781425"/>
              <a:gd name="connsiteX55" fmla="*/ 1370270 w 1828800"/>
              <a:gd name="connsiteY55" fmla="*/ 1159468 h 3781425"/>
              <a:gd name="connsiteX56" fmla="*/ 1344033 w 1828800"/>
              <a:gd name="connsiteY56" fmla="*/ 1110276 h 3781425"/>
              <a:gd name="connsiteX57" fmla="*/ 1301398 w 1828800"/>
              <a:gd name="connsiteY57" fmla="*/ 1057804 h 3781425"/>
              <a:gd name="connsiteX58" fmla="*/ 1268601 w 1828800"/>
              <a:gd name="connsiteY58" fmla="*/ 1028289 h 3781425"/>
              <a:gd name="connsiteX59" fmla="*/ 1216127 w 1828800"/>
              <a:gd name="connsiteY59" fmla="*/ 992215 h 3781425"/>
              <a:gd name="connsiteX60" fmla="*/ 1166932 w 1828800"/>
              <a:gd name="connsiteY60" fmla="*/ 972538 h 3781425"/>
              <a:gd name="connsiteX61" fmla="*/ 1124297 w 1828800"/>
              <a:gd name="connsiteY61" fmla="*/ 959420 h 3781425"/>
              <a:gd name="connsiteX62" fmla="*/ 909415 w 1828800"/>
              <a:gd name="connsiteY62" fmla="*/ 411597 h 3781425"/>
              <a:gd name="connsiteX63" fmla="*/ 670366 w 1828800"/>
              <a:gd name="connsiteY63" fmla="*/ 644053 h 3781425"/>
              <a:gd name="connsiteX64" fmla="*/ 909415 w 1828800"/>
              <a:gd name="connsiteY64" fmla="*/ 879737 h 3781425"/>
              <a:gd name="connsiteX65" fmla="*/ 1148463 w 1828800"/>
              <a:gd name="connsiteY65" fmla="*/ 644053 h 3781425"/>
              <a:gd name="connsiteX66" fmla="*/ 1078741 w 1828800"/>
              <a:gd name="connsiteY66" fmla="*/ 479396 h 3781425"/>
              <a:gd name="connsiteX67" fmla="*/ 909415 w 1828800"/>
              <a:gd name="connsiteY67" fmla="*/ 411597 h 3781425"/>
              <a:gd name="connsiteX68" fmla="*/ 0 w 1828800"/>
              <a:gd name="connsiteY68" fmla="*/ 0 h 3781425"/>
              <a:gd name="connsiteX69" fmla="*/ 1828800 w 1828800"/>
              <a:gd name="connsiteY69" fmla="*/ 0 h 3781425"/>
              <a:gd name="connsiteX70" fmla="*/ 1828800 w 1828800"/>
              <a:gd name="connsiteY70" fmla="*/ 3781425 h 3781425"/>
              <a:gd name="connsiteX71" fmla="*/ 0 w 1828800"/>
              <a:gd name="connsiteY71" fmla="*/ 3781425 h 378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828800" h="3781425">
                <a:moveTo>
                  <a:pt x="727461" y="959420"/>
                </a:moveTo>
                <a:lnTo>
                  <a:pt x="668427" y="969259"/>
                </a:lnTo>
                <a:lnTo>
                  <a:pt x="612673" y="988935"/>
                </a:lnTo>
                <a:lnTo>
                  <a:pt x="563479" y="1021730"/>
                </a:lnTo>
                <a:lnTo>
                  <a:pt x="520844" y="1064363"/>
                </a:lnTo>
                <a:lnTo>
                  <a:pt x="484768" y="1113555"/>
                </a:lnTo>
                <a:lnTo>
                  <a:pt x="461810" y="1159468"/>
                </a:lnTo>
                <a:lnTo>
                  <a:pt x="248634" y="1871112"/>
                </a:lnTo>
                <a:lnTo>
                  <a:pt x="242074" y="1913745"/>
                </a:lnTo>
                <a:lnTo>
                  <a:pt x="245354" y="1956378"/>
                </a:lnTo>
                <a:lnTo>
                  <a:pt x="268311" y="1985893"/>
                </a:lnTo>
                <a:lnTo>
                  <a:pt x="297828" y="2008849"/>
                </a:lnTo>
                <a:lnTo>
                  <a:pt x="327345" y="2015408"/>
                </a:lnTo>
                <a:lnTo>
                  <a:pt x="369980" y="2015408"/>
                </a:lnTo>
                <a:lnTo>
                  <a:pt x="402777" y="1992452"/>
                </a:lnTo>
                <a:lnTo>
                  <a:pt x="432293" y="1956378"/>
                </a:lnTo>
                <a:lnTo>
                  <a:pt x="622512" y="1300485"/>
                </a:lnTo>
                <a:lnTo>
                  <a:pt x="674987" y="1300485"/>
                </a:lnTo>
                <a:lnTo>
                  <a:pt x="356862" y="2415503"/>
                </a:lnTo>
                <a:lnTo>
                  <a:pt x="658588" y="2415503"/>
                </a:lnTo>
                <a:lnTo>
                  <a:pt x="658588" y="3291120"/>
                </a:lnTo>
                <a:lnTo>
                  <a:pt x="674987" y="3333753"/>
                </a:lnTo>
                <a:lnTo>
                  <a:pt x="704503" y="3356709"/>
                </a:lnTo>
                <a:lnTo>
                  <a:pt x="740579" y="3369827"/>
                </a:lnTo>
                <a:lnTo>
                  <a:pt x="786494" y="3369827"/>
                </a:lnTo>
                <a:lnTo>
                  <a:pt x="825850" y="3359989"/>
                </a:lnTo>
                <a:lnTo>
                  <a:pt x="852087" y="3337032"/>
                </a:lnTo>
                <a:lnTo>
                  <a:pt x="871765" y="3310797"/>
                </a:lnTo>
                <a:lnTo>
                  <a:pt x="878324" y="3274723"/>
                </a:lnTo>
                <a:lnTo>
                  <a:pt x="878324" y="2415503"/>
                </a:lnTo>
                <a:lnTo>
                  <a:pt x="947197" y="2415503"/>
                </a:lnTo>
                <a:lnTo>
                  <a:pt x="947197" y="3264884"/>
                </a:lnTo>
                <a:lnTo>
                  <a:pt x="953756" y="3310797"/>
                </a:lnTo>
                <a:lnTo>
                  <a:pt x="970154" y="3340312"/>
                </a:lnTo>
                <a:lnTo>
                  <a:pt x="1002950" y="3359989"/>
                </a:lnTo>
                <a:lnTo>
                  <a:pt x="1032467" y="3369827"/>
                </a:lnTo>
                <a:lnTo>
                  <a:pt x="1088221" y="3369827"/>
                </a:lnTo>
                <a:lnTo>
                  <a:pt x="1127577" y="3353430"/>
                </a:lnTo>
                <a:lnTo>
                  <a:pt x="1150534" y="3327194"/>
                </a:lnTo>
                <a:lnTo>
                  <a:pt x="1166932" y="3291120"/>
                </a:lnTo>
                <a:lnTo>
                  <a:pt x="1170212" y="3264884"/>
                </a:lnTo>
                <a:lnTo>
                  <a:pt x="1170212" y="2415503"/>
                </a:lnTo>
                <a:lnTo>
                  <a:pt x="1471939" y="2415503"/>
                </a:lnTo>
                <a:lnTo>
                  <a:pt x="1147255" y="1300485"/>
                </a:lnTo>
                <a:lnTo>
                  <a:pt x="1203008" y="1300485"/>
                </a:lnTo>
                <a:lnTo>
                  <a:pt x="1396507" y="1956378"/>
                </a:lnTo>
                <a:lnTo>
                  <a:pt x="1419465" y="1989172"/>
                </a:lnTo>
                <a:lnTo>
                  <a:pt x="1455541" y="2012129"/>
                </a:lnTo>
                <a:lnTo>
                  <a:pt x="1488337" y="2018687"/>
                </a:lnTo>
                <a:lnTo>
                  <a:pt x="1527693" y="2015408"/>
                </a:lnTo>
                <a:lnTo>
                  <a:pt x="1557209" y="1992452"/>
                </a:lnTo>
                <a:lnTo>
                  <a:pt x="1576887" y="1959657"/>
                </a:lnTo>
                <a:lnTo>
                  <a:pt x="1586726" y="1923583"/>
                </a:lnTo>
                <a:lnTo>
                  <a:pt x="1586726" y="1887509"/>
                </a:lnTo>
                <a:lnTo>
                  <a:pt x="1393227" y="1231616"/>
                </a:lnTo>
                <a:lnTo>
                  <a:pt x="1370270" y="1159468"/>
                </a:lnTo>
                <a:lnTo>
                  <a:pt x="1344033" y="1110276"/>
                </a:lnTo>
                <a:lnTo>
                  <a:pt x="1301398" y="1057804"/>
                </a:lnTo>
                <a:lnTo>
                  <a:pt x="1268601" y="1028289"/>
                </a:lnTo>
                <a:lnTo>
                  <a:pt x="1216127" y="992215"/>
                </a:lnTo>
                <a:lnTo>
                  <a:pt x="1166932" y="972538"/>
                </a:lnTo>
                <a:lnTo>
                  <a:pt x="1124297" y="959420"/>
                </a:lnTo>
                <a:close/>
                <a:moveTo>
                  <a:pt x="909415" y="411597"/>
                </a:moveTo>
                <a:cubicBezTo>
                  <a:pt x="776610" y="411597"/>
                  <a:pt x="670366" y="514911"/>
                  <a:pt x="670366" y="644053"/>
                </a:cubicBezTo>
                <a:cubicBezTo>
                  <a:pt x="670366" y="776423"/>
                  <a:pt x="776610" y="879737"/>
                  <a:pt x="909415" y="879737"/>
                </a:cubicBezTo>
                <a:cubicBezTo>
                  <a:pt x="1038899" y="879737"/>
                  <a:pt x="1148463" y="776423"/>
                  <a:pt x="1148463" y="644053"/>
                </a:cubicBezTo>
                <a:cubicBezTo>
                  <a:pt x="1148463" y="582710"/>
                  <a:pt x="1121902" y="524596"/>
                  <a:pt x="1078741" y="479396"/>
                </a:cubicBezTo>
                <a:cubicBezTo>
                  <a:pt x="1032259" y="434197"/>
                  <a:pt x="972497" y="411597"/>
                  <a:pt x="909415" y="411597"/>
                </a:cubicBezTo>
                <a:close/>
                <a:moveTo>
                  <a:pt x="0" y="0"/>
                </a:moveTo>
                <a:lnTo>
                  <a:pt x="1828800" y="0"/>
                </a:lnTo>
                <a:lnTo>
                  <a:pt x="1828800" y="3781425"/>
                </a:lnTo>
                <a:lnTo>
                  <a:pt x="0" y="3781425"/>
                </a:lnTo>
                <a:close/>
              </a:path>
            </a:pathLst>
          </a:cu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sp>
        <p:nvSpPr>
          <p:cNvPr id="89" name="TextBox 21"/>
          <p:cNvSpPr txBox="1"/>
          <p:nvPr/>
        </p:nvSpPr>
        <p:spPr>
          <a:xfrm rot="16200000">
            <a:off x="4842522" y="3299284"/>
            <a:ext cx="1541750" cy="276999"/>
          </a:xfrm>
          <a:prstGeom prst="rect">
            <a:avLst/>
          </a:prstGeom>
          <a:noFill/>
        </p:spPr>
        <p:txBody>
          <a:bodyPr wrap="squar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chemeClr val="tx1">
                    <a:lumMod val="65000"/>
                    <a:lumOff val="35000"/>
                  </a:schemeClr>
                </a:solidFill>
              </a:rPr>
              <a:t>FEMALE</a:t>
            </a:r>
          </a:p>
        </p:txBody>
      </p:sp>
      <p:sp>
        <p:nvSpPr>
          <p:cNvPr id="90" name="TextBox 22"/>
          <p:cNvSpPr txBox="1"/>
          <p:nvPr/>
        </p:nvSpPr>
        <p:spPr>
          <a:xfrm rot="16200000">
            <a:off x="6337684" y="3299285"/>
            <a:ext cx="1541750" cy="276999"/>
          </a:xfrm>
          <a:prstGeom prst="rect">
            <a:avLst/>
          </a:prstGeom>
          <a:noFill/>
        </p:spPr>
        <p:txBody>
          <a:bodyPr wrap="squar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chemeClr val="tx1">
                    <a:lumMod val="65000"/>
                    <a:lumOff val="35000"/>
                  </a:schemeClr>
                </a:solidFill>
              </a:rPr>
              <a:t>MALE</a:t>
            </a:r>
          </a:p>
        </p:txBody>
      </p:sp>
      <p:sp>
        <p:nvSpPr>
          <p:cNvPr id="91" name="TextBox 23"/>
          <p:cNvSpPr txBox="1"/>
          <p:nvPr/>
        </p:nvSpPr>
        <p:spPr>
          <a:xfrm>
            <a:off x="5799354" y="3974233"/>
            <a:ext cx="651140" cy="523220"/>
          </a:xfrm>
          <a:prstGeom prst="rect">
            <a:avLst/>
          </a:prstGeom>
          <a:noFill/>
        </p:spPr>
        <p:txBody>
          <a:bodyPr wrap="non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rgbClr val="D25C9C"/>
                </a:solidFill>
              </a:rPr>
              <a:t>9.2%</a:t>
            </a:r>
          </a:p>
          <a:p>
            <a:pPr algn="ctr"/>
            <a:r>
              <a:rPr lang="en-US" sz="1200" b="1" dirty="0">
                <a:solidFill>
                  <a:srgbClr val="D25C9C"/>
                </a:solidFill>
              </a:rPr>
              <a:t>n = 334</a:t>
            </a:r>
          </a:p>
        </p:txBody>
      </p:sp>
      <p:sp>
        <p:nvSpPr>
          <p:cNvPr id="92" name="TextBox 24"/>
          <p:cNvSpPr txBox="1"/>
          <p:nvPr/>
        </p:nvSpPr>
        <p:spPr>
          <a:xfrm>
            <a:off x="7237608" y="3974233"/>
            <a:ext cx="764953" cy="523220"/>
          </a:xfrm>
          <a:prstGeom prst="rect">
            <a:avLst/>
          </a:prstGeom>
          <a:noFill/>
        </p:spPr>
        <p:txBody>
          <a:bodyPr wrap="non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rgbClr val="2D7EB7"/>
                </a:solidFill>
              </a:rPr>
              <a:t>90.8%</a:t>
            </a:r>
            <a:endParaRPr lang="en-US" sz="1200" b="1" dirty="0">
              <a:solidFill>
                <a:srgbClr val="2D7EB7"/>
              </a:solidFill>
            </a:endParaRPr>
          </a:p>
          <a:p>
            <a:pPr algn="ctr"/>
            <a:r>
              <a:rPr lang="en-US" sz="1200" b="1" dirty="0">
                <a:solidFill>
                  <a:srgbClr val="2D7EB7"/>
                </a:solidFill>
              </a:rPr>
              <a:t>n = 3 304</a:t>
            </a:r>
          </a:p>
        </p:txBody>
      </p:sp>
      <p:sp>
        <p:nvSpPr>
          <p:cNvPr id="93" name="Rectangle 92"/>
          <p:cNvSpPr/>
          <p:nvPr/>
        </p:nvSpPr>
        <p:spPr>
          <a:xfrm>
            <a:off x="4585586" y="2473237"/>
            <a:ext cx="4566578" cy="307777"/>
          </a:xfrm>
          <a:prstGeom prst="rect">
            <a:avLst/>
          </a:prstGeom>
        </p:spPr>
        <p:txBody>
          <a:bodyPr wrap="square">
            <a:spAutoFit/>
          </a:bodyPr>
          <a:lstStyle/>
          <a:p>
            <a:pPr algn="ctr">
              <a:defRPr sz="1200" b="1" i="0" u="none" strike="noStrike" kern="1200" baseline="0">
                <a:solidFill>
                  <a:srgbClr val="222223"/>
                </a:solidFill>
                <a:latin typeface="+mn-lt"/>
                <a:ea typeface="+mn-ea"/>
                <a:cs typeface="+mn-cs"/>
              </a:defRPr>
            </a:pPr>
            <a:r>
              <a:rPr lang="en-US" sz="1400" dirty="0">
                <a:solidFill>
                  <a:schemeClr val="accent5">
                    <a:lumMod val="75000"/>
                  </a:schemeClr>
                </a:solidFill>
              </a:rPr>
              <a:t>LIGHT COMMERCIAL DISTRIBUTION</a:t>
            </a:r>
          </a:p>
        </p:txBody>
      </p:sp>
      <p:sp>
        <p:nvSpPr>
          <p:cNvPr id="37" name="Freeform 18"/>
          <p:cNvSpPr>
            <a:spLocks/>
          </p:cNvSpPr>
          <p:nvPr/>
        </p:nvSpPr>
        <p:spPr bwMode="auto">
          <a:xfrm rot="5400000">
            <a:off x="4502487" y="279383"/>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38" name="Freeform 18"/>
          <p:cNvSpPr>
            <a:spLocks/>
          </p:cNvSpPr>
          <p:nvPr/>
        </p:nvSpPr>
        <p:spPr bwMode="auto">
          <a:xfrm rot="5400000">
            <a:off x="4504782" y="2554380"/>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sz="1100"/>
          </a:p>
        </p:txBody>
      </p:sp>
      <p:cxnSp>
        <p:nvCxnSpPr>
          <p:cNvPr id="4" name="Straight Connector 3"/>
          <p:cNvCxnSpPr>
            <a:stCxn id="37" idx="2"/>
          </p:cNvCxnSpPr>
          <p:nvPr/>
        </p:nvCxnSpPr>
        <p:spPr>
          <a:xfrm flipV="1">
            <a:off x="4722077" y="352128"/>
            <a:ext cx="1074238" cy="581"/>
          </a:xfrm>
          <a:prstGeom prst="line">
            <a:avLst/>
          </a:prstGeom>
          <a:noFill/>
          <a:ln w="6350">
            <a:solidFill>
              <a:schemeClr val="tx2"/>
            </a:solidFill>
            <a:prstDash val="sysDash"/>
            <a:round/>
            <a:headEnd/>
            <a:tailEnd/>
          </a:ln>
          <a:effectLst/>
          <a:extLst>
            <a:ext uri="{909E8E84-426E-40DD-AFC4-6F175D3DCCD1}">
              <a14:hiddenFill xmlns:a14="http://schemas.microsoft.com/office/drawing/2010/main">
                <a:noFill/>
              </a14:hiddenFill>
            </a:ext>
          </a:extLst>
        </p:spPr>
      </p:cxnSp>
      <p:cxnSp>
        <p:nvCxnSpPr>
          <p:cNvPr id="41" name="Straight Connector 40"/>
          <p:cNvCxnSpPr/>
          <p:nvPr/>
        </p:nvCxnSpPr>
        <p:spPr>
          <a:xfrm flipV="1">
            <a:off x="4709457" y="2629221"/>
            <a:ext cx="765440" cy="1"/>
          </a:xfrm>
          <a:prstGeom prst="line">
            <a:avLst/>
          </a:prstGeom>
          <a:noFill/>
          <a:ln w="6350">
            <a:solidFill>
              <a:schemeClr val="accent5"/>
            </a:solidFill>
            <a:prstDash val="sysDash"/>
            <a:round/>
            <a:headEnd/>
            <a:tailEnd/>
          </a:ln>
          <a:effectLst/>
          <a:extLst>
            <a:ext uri="{909E8E84-426E-40DD-AFC4-6F175D3DCCD1}">
              <a14:hiddenFill xmlns:a14="http://schemas.microsoft.com/office/drawing/2010/main">
                <a:noFill/>
              </a14:hiddenFill>
            </a:ext>
          </a:extLst>
        </p:spPr>
      </p:cxnSp>
      <p:cxnSp>
        <p:nvCxnSpPr>
          <p:cNvPr id="43" name="Straight Connector 42"/>
          <p:cNvCxnSpPr/>
          <p:nvPr/>
        </p:nvCxnSpPr>
        <p:spPr>
          <a:xfrm>
            <a:off x="7922932" y="357388"/>
            <a:ext cx="1217439" cy="0"/>
          </a:xfrm>
          <a:prstGeom prst="line">
            <a:avLst/>
          </a:prstGeom>
          <a:noFill/>
          <a:ln w="6350">
            <a:solidFill>
              <a:schemeClr val="tx2"/>
            </a:solidFill>
            <a:prstDash val="sysDash"/>
            <a:round/>
            <a:headEnd/>
            <a:tailEnd/>
          </a:ln>
          <a:effectLst/>
          <a:extLst>
            <a:ext uri="{909E8E84-426E-40DD-AFC4-6F175D3DCCD1}">
              <a14:hiddenFill xmlns:a14="http://schemas.microsoft.com/office/drawing/2010/main">
                <a:noFill/>
              </a14:hiddenFill>
            </a:ext>
          </a:extLst>
        </p:spPr>
      </p:cxnSp>
      <p:cxnSp>
        <p:nvCxnSpPr>
          <p:cNvPr id="47" name="Straight Connector 46"/>
          <p:cNvCxnSpPr/>
          <p:nvPr/>
        </p:nvCxnSpPr>
        <p:spPr>
          <a:xfrm>
            <a:off x="8227711" y="2629222"/>
            <a:ext cx="967089" cy="0"/>
          </a:xfrm>
          <a:prstGeom prst="line">
            <a:avLst/>
          </a:prstGeom>
          <a:noFill/>
          <a:ln w="6350">
            <a:solidFill>
              <a:schemeClr val="accent5"/>
            </a:solidFill>
            <a:prstDash val="sysDash"/>
            <a:round/>
            <a:headEnd/>
            <a:tailEnd/>
          </a:ln>
          <a:effectLst/>
          <a:extLst>
            <a:ext uri="{909E8E84-426E-40DD-AFC4-6F175D3DCCD1}">
              <a14:hiddenFill xmlns:a14="http://schemas.microsoft.com/office/drawing/2010/main">
                <a:noFill/>
              </a14:hiddenFill>
            </a:ext>
          </a:extLst>
        </p:spPr>
      </p:cxnSp>
      <p:sp>
        <p:nvSpPr>
          <p:cNvPr id="61" name="Oval 60"/>
          <p:cNvSpPr/>
          <p:nvPr/>
        </p:nvSpPr>
        <p:spPr>
          <a:xfrm>
            <a:off x="4393800" y="0"/>
            <a:ext cx="339446" cy="5114925"/>
          </a:xfrm>
          <a:prstGeom prst="ellipse">
            <a:avLst/>
          </a:prstGeom>
          <a:gradFill flip="none" rotWithShape="1">
            <a:gsLst>
              <a:gs pos="80000">
                <a:srgbClr val="09192F">
                  <a:alpha val="0"/>
                </a:srgbClr>
              </a:gs>
              <a:gs pos="20000">
                <a:srgbClr val="070C1E">
                  <a:alpha val="13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63" name="Rectangle 62"/>
          <p:cNvSpPr/>
          <p:nvPr/>
        </p:nvSpPr>
        <p:spPr>
          <a:xfrm>
            <a:off x="0" y="0"/>
            <a:ext cx="4577422" cy="514350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1100">
              <a:solidFill>
                <a:schemeClr val="tx1"/>
              </a:solidFill>
            </a:endParaRPr>
          </a:p>
        </p:txBody>
      </p:sp>
      <p:sp>
        <p:nvSpPr>
          <p:cNvPr id="18" name="Title 1"/>
          <p:cNvSpPr>
            <a:spLocks noGrp="1"/>
          </p:cNvSpPr>
          <p:nvPr>
            <p:ph type="title"/>
          </p:nvPr>
        </p:nvSpPr>
        <p:spPr>
          <a:xfrm>
            <a:off x="234000" y="554568"/>
            <a:ext cx="8646971" cy="443198"/>
          </a:xfrm>
        </p:spPr>
        <p:txBody>
          <a:bodyPr/>
          <a:lstStyle/>
          <a:p>
            <a:r>
              <a:rPr lang="en-ZA" sz="3200" dirty="0"/>
              <a:t>Service Index per Gender</a:t>
            </a:r>
          </a:p>
        </p:txBody>
      </p:sp>
      <p:sp>
        <p:nvSpPr>
          <p:cNvPr id="76" name="Text Placeholder 75"/>
          <p:cNvSpPr>
            <a:spLocks noGrp="1"/>
          </p:cNvSpPr>
          <p:nvPr>
            <p:ph type="body" sz="quarter" idx="13"/>
          </p:nvPr>
        </p:nvSpPr>
        <p:spPr/>
        <p:txBody>
          <a:bodyPr/>
          <a:lstStyle/>
          <a:p>
            <a:r>
              <a:rPr lang="en-ZA"/>
              <a:t>DEMOGRAPHICS</a:t>
            </a:r>
            <a:endParaRPr lang="en-ZA" dirty="0"/>
          </a:p>
        </p:txBody>
      </p:sp>
      <p:graphicFrame>
        <p:nvGraphicFramePr>
          <p:cNvPr id="20" name="Chart 19"/>
          <p:cNvGraphicFramePr/>
          <p:nvPr>
            <p:extLst>
              <p:ext uri="{D42A27DB-BD31-4B8C-83A1-F6EECF244321}">
                <p14:modId xmlns:p14="http://schemas.microsoft.com/office/powerpoint/2010/main" val="1295658962"/>
              </p:ext>
            </p:extLst>
          </p:nvPr>
        </p:nvGraphicFramePr>
        <p:xfrm>
          <a:off x="0" y="1011183"/>
          <a:ext cx="4413768" cy="3744742"/>
        </p:xfrm>
        <a:graphic>
          <a:graphicData uri="http://schemas.openxmlformats.org/drawingml/2006/chart">
            <c:chart xmlns:c="http://schemas.openxmlformats.org/drawingml/2006/chart" xmlns:r="http://schemas.openxmlformats.org/officeDocument/2006/relationships" r:id="rId6"/>
          </a:graphicData>
        </a:graphic>
      </p:graphicFrame>
      <p:sp>
        <p:nvSpPr>
          <p:cNvPr id="39" name="TextBox 38">
            <a:extLst>
              <a:ext uri="{FF2B5EF4-FFF2-40B4-BE49-F238E27FC236}">
                <a16:creationId xmlns:a16="http://schemas.microsoft.com/office/drawing/2014/main" id="{3871D811-F617-4A4F-B9CA-CAA74299356B}"/>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lumMod val="50000"/>
                  </a:schemeClr>
                </a:solidFill>
                <a:latin typeface="+mn-lt"/>
                <a:ea typeface="+mn-ea"/>
                <a:cs typeface="+mn-cs"/>
              </a:rPr>
              <a:pPr marL="0" algn="l" defTabSz="924282" rtl="0" eaLnBrk="1" latinLnBrk="0" hangingPunct="1">
                <a:lnSpc>
                  <a:spcPct val="85000"/>
                </a:lnSpc>
                <a:spcBef>
                  <a:spcPts val="204"/>
                </a:spcBef>
              </a:pPr>
              <a:t>32</a:t>
            </a:fld>
            <a:endParaRPr lang="en-GB" sz="800" kern="1200" dirty="0">
              <a:solidFill>
                <a:schemeClr val="bg1">
                  <a:lumMod val="50000"/>
                </a:schemeClr>
              </a:solidFill>
              <a:latin typeface="+mn-lt"/>
              <a:ea typeface="+mn-ea"/>
              <a:cs typeface="+mn-cs"/>
            </a:endParaRPr>
          </a:p>
        </p:txBody>
      </p:sp>
      <p:sp>
        <p:nvSpPr>
          <p:cNvPr id="40" name="TextBox 39">
            <a:extLst>
              <a:ext uri="{FF2B5EF4-FFF2-40B4-BE49-F238E27FC236}">
                <a16:creationId xmlns:a16="http://schemas.microsoft.com/office/drawing/2014/main" id="{3929D9DD-3C60-4D3C-B9C9-9452065A04D7}"/>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lumMod val="50000"/>
                  </a:schemeClr>
                </a:solidFill>
                <a:latin typeface="+mn-lt"/>
                <a:ea typeface="+mn-ea"/>
                <a:cs typeface="+mn-cs"/>
              </a:rPr>
              <a:t>© 2018 </a:t>
            </a:r>
            <a:r>
              <a:rPr lang="en-GB" sz="800" kern="1200" dirty="0">
                <a:solidFill>
                  <a:schemeClr val="bg1">
                    <a:lumMod val="50000"/>
                  </a:schemeClr>
                </a:solidFill>
              </a:rPr>
              <a:t>Ipsos.</a:t>
            </a:r>
            <a:endParaRPr lang="en-GB" sz="1200" dirty="0">
              <a:solidFill>
                <a:schemeClr val="bg1">
                  <a:lumMod val="50000"/>
                </a:schemeClr>
              </a:solidFill>
            </a:endParaRPr>
          </a:p>
        </p:txBody>
      </p:sp>
    </p:spTree>
    <p:extLst>
      <p:ext uri="{BB962C8B-B14F-4D97-AF65-F5344CB8AC3E}">
        <p14:creationId xmlns:p14="http://schemas.microsoft.com/office/powerpoint/2010/main" val="16652462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3793" y="206845"/>
            <a:ext cx="4566578" cy="307777"/>
          </a:xfrm>
          <a:prstGeom prst="rect">
            <a:avLst/>
          </a:prstGeom>
        </p:spPr>
        <p:txBody>
          <a:bodyPr wrap="square">
            <a:spAutoFit/>
          </a:bodyPr>
          <a:lstStyle/>
          <a:p>
            <a:pPr algn="ctr">
              <a:defRPr sz="1200" b="1" i="0" u="none" strike="noStrike" kern="1200" baseline="0">
                <a:solidFill>
                  <a:srgbClr val="222223"/>
                </a:solidFill>
                <a:latin typeface="+mn-lt"/>
                <a:ea typeface="+mn-ea"/>
                <a:cs typeface="+mn-cs"/>
              </a:defRPr>
            </a:pPr>
            <a:r>
              <a:rPr lang="en-US" sz="1400" dirty="0">
                <a:solidFill>
                  <a:schemeClr val="tx2"/>
                </a:solidFill>
              </a:rPr>
              <a:t>PASSENGER DISTRIBUTION</a:t>
            </a:r>
          </a:p>
        </p:txBody>
      </p:sp>
      <p:sp>
        <p:nvSpPr>
          <p:cNvPr id="93" name="Rectangle 92"/>
          <p:cNvSpPr/>
          <p:nvPr/>
        </p:nvSpPr>
        <p:spPr>
          <a:xfrm>
            <a:off x="4585586" y="2473237"/>
            <a:ext cx="4566578" cy="307777"/>
          </a:xfrm>
          <a:prstGeom prst="rect">
            <a:avLst/>
          </a:prstGeom>
        </p:spPr>
        <p:txBody>
          <a:bodyPr wrap="square">
            <a:spAutoFit/>
          </a:bodyPr>
          <a:lstStyle/>
          <a:p>
            <a:pPr algn="ctr">
              <a:defRPr sz="1200" b="1" i="0" u="none" strike="noStrike" kern="1200" baseline="0">
                <a:solidFill>
                  <a:srgbClr val="222223"/>
                </a:solidFill>
                <a:latin typeface="+mn-lt"/>
                <a:ea typeface="+mn-ea"/>
                <a:cs typeface="+mn-cs"/>
              </a:defRPr>
            </a:pPr>
            <a:r>
              <a:rPr lang="en-US" sz="1400" dirty="0">
                <a:solidFill>
                  <a:schemeClr val="accent5">
                    <a:lumMod val="75000"/>
                  </a:schemeClr>
                </a:solidFill>
              </a:rPr>
              <a:t>LIGHT COMMERCIAL DISTRIBUTION</a:t>
            </a:r>
          </a:p>
        </p:txBody>
      </p:sp>
      <p:sp>
        <p:nvSpPr>
          <p:cNvPr id="37" name="Freeform 18"/>
          <p:cNvSpPr>
            <a:spLocks/>
          </p:cNvSpPr>
          <p:nvPr/>
        </p:nvSpPr>
        <p:spPr bwMode="auto">
          <a:xfrm rot="5400000">
            <a:off x="4502487" y="279383"/>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38" name="Freeform 18"/>
          <p:cNvSpPr>
            <a:spLocks/>
          </p:cNvSpPr>
          <p:nvPr/>
        </p:nvSpPr>
        <p:spPr bwMode="auto">
          <a:xfrm rot="5400000">
            <a:off x="4504782" y="2554380"/>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sz="1100"/>
          </a:p>
        </p:txBody>
      </p:sp>
      <p:cxnSp>
        <p:nvCxnSpPr>
          <p:cNvPr id="4" name="Straight Connector 3"/>
          <p:cNvCxnSpPr>
            <a:stCxn id="37" idx="2"/>
          </p:cNvCxnSpPr>
          <p:nvPr/>
        </p:nvCxnSpPr>
        <p:spPr>
          <a:xfrm flipV="1">
            <a:off x="4722077" y="352128"/>
            <a:ext cx="1074238" cy="581"/>
          </a:xfrm>
          <a:prstGeom prst="line">
            <a:avLst/>
          </a:prstGeom>
          <a:noFill/>
          <a:ln w="6350">
            <a:solidFill>
              <a:schemeClr val="tx2"/>
            </a:solidFill>
            <a:prstDash val="sysDash"/>
            <a:round/>
            <a:headEnd/>
            <a:tailEnd/>
          </a:ln>
          <a:effectLst/>
          <a:extLst>
            <a:ext uri="{909E8E84-426E-40DD-AFC4-6F175D3DCCD1}">
              <a14:hiddenFill xmlns:a14="http://schemas.microsoft.com/office/drawing/2010/main">
                <a:noFill/>
              </a14:hiddenFill>
            </a:ext>
          </a:extLst>
        </p:spPr>
      </p:cxnSp>
      <p:cxnSp>
        <p:nvCxnSpPr>
          <p:cNvPr id="41" name="Straight Connector 40"/>
          <p:cNvCxnSpPr/>
          <p:nvPr/>
        </p:nvCxnSpPr>
        <p:spPr>
          <a:xfrm flipV="1">
            <a:off x="4709457" y="2629221"/>
            <a:ext cx="765440" cy="1"/>
          </a:xfrm>
          <a:prstGeom prst="line">
            <a:avLst/>
          </a:prstGeom>
          <a:noFill/>
          <a:ln w="6350">
            <a:solidFill>
              <a:schemeClr val="accent5"/>
            </a:solidFill>
            <a:prstDash val="sysDash"/>
            <a:round/>
            <a:headEnd/>
            <a:tailEnd/>
          </a:ln>
          <a:effectLst/>
          <a:extLst>
            <a:ext uri="{909E8E84-426E-40DD-AFC4-6F175D3DCCD1}">
              <a14:hiddenFill xmlns:a14="http://schemas.microsoft.com/office/drawing/2010/main">
                <a:noFill/>
              </a14:hiddenFill>
            </a:ext>
          </a:extLst>
        </p:spPr>
      </p:cxnSp>
      <p:cxnSp>
        <p:nvCxnSpPr>
          <p:cNvPr id="43" name="Straight Connector 42"/>
          <p:cNvCxnSpPr/>
          <p:nvPr/>
        </p:nvCxnSpPr>
        <p:spPr>
          <a:xfrm>
            <a:off x="7922932" y="357388"/>
            <a:ext cx="1217439" cy="0"/>
          </a:xfrm>
          <a:prstGeom prst="line">
            <a:avLst/>
          </a:prstGeom>
          <a:noFill/>
          <a:ln w="6350">
            <a:solidFill>
              <a:schemeClr val="tx2"/>
            </a:solidFill>
            <a:prstDash val="sysDash"/>
            <a:round/>
            <a:headEnd/>
            <a:tailEnd/>
          </a:ln>
          <a:effectLst/>
          <a:extLst>
            <a:ext uri="{909E8E84-426E-40DD-AFC4-6F175D3DCCD1}">
              <a14:hiddenFill xmlns:a14="http://schemas.microsoft.com/office/drawing/2010/main">
                <a:noFill/>
              </a14:hiddenFill>
            </a:ext>
          </a:extLst>
        </p:spPr>
      </p:cxnSp>
      <p:cxnSp>
        <p:nvCxnSpPr>
          <p:cNvPr id="47" name="Straight Connector 46"/>
          <p:cNvCxnSpPr/>
          <p:nvPr/>
        </p:nvCxnSpPr>
        <p:spPr>
          <a:xfrm>
            <a:off x="8227711" y="2629222"/>
            <a:ext cx="967089" cy="0"/>
          </a:xfrm>
          <a:prstGeom prst="line">
            <a:avLst/>
          </a:prstGeom>
          <a:noFill/>
          <a:ln w="6350">
            <a:solidFill>
              <a:schemeClr val="accent5"/>
            </a:solidFill>
            <a:prstDash val="sysDash"/>
            <a:round/>
            <a:headEnd/>
            <a:tailEnd/>
          </a:ln>
          <a:effectLst/>
          <a:extLst>
            <a:ext uri="{909E8E84-426E-40DD-AFC4-6F175D3DCCD1}">
              <a14:hiddenFill xmlns:a14="http://schemas.microsoft.com/office/drawing/2010/main">
                <a:noFill/>
              </a14:hiddenFill>
            </a:ext>
          </a:extLst>
        </p:spPr>
      </p:cxnSp>
      <p:sp>
        <p:nvSpPr>
          <p:cNvPr id="61" name="Oval 60"/>
          <p:cNvSpPr/>
          <p:nvPr/>
        </p:nvSpPr>
        <p:spPr>
          <a:xfrm>
            <a:off x="4393800" y="0"/>
            <a:ext cx="339446" cy="5114925"/>
          </a:xfrm>
          <a:prstGeom prst="ellipse">
            <a:avLst/>
          </a:prstGeom>
          <a:gradFill flip="none" rotWithShape="1">
            <a:gsLst>
              <a:gs pos="80000">
                <a:srgbClr val="09192F">
                  <a:alpha val="0"/>
                </a:srgbClr>
              </a:gs>
              <a:gs pos="20000">
                <a:srgbClr val="070C1E">
                  <a:alpha val="13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63" name="Rectangle 62"/>
          <p:cNvSpPr/>
          <p:nvPr/>
        </p:nvSpPr>
        <p:spPr>
          <a:xfrm>
            <a:off x="0" y="0"/>
            <a:ext cx="4577422" cy="514350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1100">
              <a:solidFill>
                <a:schemeClr val="tx1"/>
              </a:solidFill>
            </a:endParaRPr>
          </a:p>
        </p:txBody>
      </p:sp>
      <p:sp>
        <p:nvSpPr>
          <p:cNvPr id="18" name="Title 1"/>
          <p:cNvSpPr>
            <a:spLocks noGrp="1"/>
          </p:cNvSpPr>
          <p:nvPr>
            <p:ph type="title"/>
          </p:nvPr>
        </p:nvSpPr>
        <p:spPr>
          <a:xfrm>
            <a:off x="234000" y="554568"/>
            <a:ext cx="8646971" cy="401648"/>
          </a:xfrm>
        </p:spPr>
        <p:txBody>
          <a:bodyPr/>
          <a:lstStyle/>
          <a:p>
            <a:r>
              <a:rPr lang="en-ZA" sz="2850" dirty="0"/>
              <a:t>Service Index per Age Group</a:t>
            </a:r>
          </a:p>
        </p:txBody>
      </p:sp>
      <p:sp>
        <p:nvSpPr>
          <p:cNvPr id="76" name="Text Placeholder 75"/>
          <p:cNvSpPr>
            <a:spLocks noGrp="1"/>
          </p:cNvSpPr>
          <p:nvPr>
            <p:ph type="body" sz="quarter" idx="13"/>
          </p:nvPr>
        </p:nvSpPr>
        <p:spPr/>
        <p:txBody>
          <a:bodyPr/>
          <a:lstStyle/>
          <a:p>
            <a:r>
              <a:rPr lang="en-ZA"/>
              <a:t>DEMOGRAPHICS</a:t>
            </a:r>
            <a:endParaRPr lang="en-ZA" dirty="0"/>
          </a:p>
        </p:txBody>
      </p:sp>
      <p:graphicFrame>
        <p:nvGraphicFramePr>
          <p:cNvPr id="44" name="Chart 43"/>
          <p:cNvGraphicFramePr/>
          <p:nvPr>
            <p:extLst>
              <p:ext uri="{D42A27DB-BD31-4B8C-83A1-F6EECF244321}">
                <p14:modId xmlns:p14="http://schemas.microsoft.com/office/powerpoint/2010/main" val="168455045"/>
              </p:ext>
            </p:extLst>
          </p:nvPr>
        </p:nvGraphicFramePr>
        <p:xfrm>
          <a:off x="4585586" y="206845"/>
          <a:ext cx="4558413" cy="215747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5" name="Chart 44"/>
          <p:cNvGraphicFramePr/>
          <p:nvPr>
            <p:extLst>
              <p:ext uri="{D42A27DB-BD31-4B8C-83A1-F6EECF244321}">
                <p14:modId xmlns:p14="http://schemas.microsoft.com/office/powerpoint/2010/main" val="2255695413"/>
              </p:ext>
            </p:extLst>
          </p:nvPr>
        </p:nvGraphicFramePr>
        <p:xfrm>
          <a:off x="4585587" y="2466192"/>
          <a:ext cx="4566578" cy="216451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6" name="Chart 45"/>
          <p:cNvGraphicFramePr/>
          <p:nvPr>
            <p:extLst>
              <p:ext uri="{D42A27DB-BD31-4B8C-83A1-F6EECF244321}">
                <p14:modId xmlns:p14="http://schemas.microsoft.com/office/powerpoint/2010/main" val="2268992575"/>
              </p:ext>
            </p:extLst>
          </p:nvPr>
        </p:nvGraphicFramePr>
        <p:xfrm>
          <a:off x="71062" y="1100390"/>
          <a:ext cx="4424287" cy="3655535"/>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8">
            <a:extLst>
              <a:ext uri="{FF2B5EF4-FFF2-40B4-BE49-F238E27FC236}">
                <a16:creationId xmlns:a16="http://schemas.microsoft.com/office/drawing/2014/main" id="{948DA75B-3AF1-4A89-99E4-07A73A9EC850}"/>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lumMod val="50000"/>
                  </a:schemeClr>
                </a:solidFill>
                <a:latin typeface="+mn-lt"/>
                <a:ea typeface="+mn-ea"/>
                <a:cs typeface="+mn-cs"/>
              </a:rPr>
              <a:pPr marL="0" algn="l" defTabSz="924282" rtl="0" eaLnBrk="1" latinLnBrk="0" hangingPunct="1">
                <a:lnSpc>
                  <a:spcPct val="85000"/>
                </a:lnSpc>
                <a:spcBef>
                  <a:spcPts val="204"/>
                </a:spcBef>
              </a:pPr>
              <a:t>33</a:t>
            </a:fld>
            <a:endParaRPr lang="en-GB" sz="800" kern="1200" dirty="0">
              <a:solidFill>
                <a:schemeClr val="bg1">
                  <a:lumMod val="50000"/>
                </a:schemeClr>
              </a:solidFill>
              <a:latin typeface="+mn-lt"/>
              <a:ea typeface="+mn-ea"/>
              <a:cs typeface="+mn-cs"/>
            </a:endParaRPr>
          </a:p>
        </p:txBody>
      </p:sp>
      <p:sp>
        <p:nvSpPr>
          <p:cNvPr id="20" name="TextBox 19">
            <a:extLst>
              <a:ext uri="{FF2B5EF4-FFF2-40B4-BE49-F238E27FC236}">
                <a16:creationId xmlns:a16="http://schemas.microsoft.com/office/drawing/2014/main" id="{E691370F-BC18-4E13-B67C-7F126341BDE5}"/>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lumMod val="50000"/>
                  </a:schemeClr>
                </a:solidFill>
                <a:latin typeface="+mn-lt"/>
                <a:ea typeface="+mn-ea"/>
                <a:cs typeface="+mn-cs"/>
              </a:rPr>
              <a:t>© 2018 </a:t>
            </a:r>
            <a:r>
              <a:rPr lang="en-GB" sz="800" kern="1200" dirty="0">
                <a:solidFill>
                  <a:schemeClr val="bg1">
                    <a:lumMod val="50000"/>
                  </a:schemeClr>
                </a:solidFill>
              </a:rPr>
              <a:t>Ipsos.</a:t>
            </a:r>
            <a:endParaRPr lang="en-GB" sz="1200" dirty="0">
              <a:solidFill>
                <a:schemeClr val="bg1">
                  <a:lumMod val="50000"/>
                </a:schemeClr>
              </a:solidFill>
            </a:endParaRPr>
          </a:p>
        </p:txBody>
      </p:sp>
    </p:spTree>
    <p:extLst>
      <p:ext uri="{BB962C8B-B14F-4D97-AF65-F5344CB8AC3E}">
        <p14:creationId xmlns:p14="http://schemas.microsoft.com/office/powerpoint/2010/main" val="27896342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3793" y="206845"/>
            <a:ext cx="4566578" cy="307777"/>
          </a:xfrm>
          <a:prstGeom prst="rect">
            <a:avLst/>
          </a:prstGeom>
        </p:spPr>
        <p:txBody>
          <a:bodyPr wrap="square">
            <a:spAutoFit/>
          </a:bodyPr>
          <a:lstStyle/>
          <a:p>
            <a:pPr algn="ctr">
              <a:defRPr sz="1200" b="1" i="0" u="none" strike="noStrike" kern="1200" baseline="0">
                <a:solidFill>
                  <a:srgbClr val="222223"/>
                </a:solidFill>
                <a:latin typeface="+mn-lt"/>
                <a:ea typeface="+mn-ea"/>
                <a:cs typeface="+mn-cs"/>
              </a:defRPr>
            </a:pPr>
            <a:r>
              <a:rPr lang="en-US" sz="1400" dirty="0">
                <a:solidFill>
                  <a:schemeClr val="tx2"/>
                </a:solidFill>
              </a:rPr>
              <a:t>PASSENGER DISTRIBUTION</a:t>
            </a:r>
          </a:p>
        </p:txBody>
      </p:sp>
      <p:sp>
        <p:nvSpPr>
          <p:cNvPr id="93" name="Rectangle 92"/>
          <p:cNvSpPr/>
          <p:nvPr/>
        </p:nvSpPr>
        <p:spPr>
          <a:xfrm>
            <a:off x="4585586" y="2473237"/>
            <a:ext cx="4566578" cy="307777"/>
          </a:xfrm>
          <a:prstGeom prst="rect">
            <a:avLst/>
          </a:prstGeom>
        </p:spPr>
        <p:txBody>
          <a:bodyPr wrap="square">
            <a:spAutoFit/>
          </a:bodyPr>
          <a:lstStyle/>
          <a:p>
            <a:pPr algn="ctr">
              <a:defRPr sz="1200" b="1" i="0" u="none" strike="noStrike" kern="1200" baseline="0">
                <a:solidFill>
                  <a:srgbClr val="222223"/>
                </a:solidFill>
                <a:latin typeface="+mn-lt"/>
                <a:ea typeface="+mn-ea"/>
                <a:cs typeface="+mn-cs"/>
              </a:defRPr>
            </a:pPr>
            <a:r>
              <a:rPr lang="en-US" sz="1400" dirty="0">
                <a:solidFill>
                  <a:schemeClr val="accent5">
                    <a:lumMod val="75000"/>
                  </a:schemeClr>
                </a:solidFill>
              </a:rPr>
              <a:t>LIGHT COMMERCIAL DISTRIBUTION</a:t>
            </a:r>
          </a:p>
        </p:txBody>
      </p:sp>
      <p:sp>
        <p:nvSpPr>
          <p:cNvPr id="37" name="Freeform 18"/>
          <p:cNvSpPr>
            <a:spLocks/>
          </p:cNvSpPr>
          <p:nvPr/>
        </p:nvSpPr>
        <p:spPr bwMode="auto">
          <a:xfrm rot="5400000">
            <a:off x="4502487" y="279383"/>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38" name="Freeform 18"/>
          <p:cNvSpPr>
            <a:spLocks/>
          </p:cNvSpPr>
          <p:nvPr/>
        </p:nvSpPr>
        <p:spPr bwMode="auto">
          <a:xfrm rot="5400000">
            <a:off x="4504782" y="2554380"/>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sz="1100"/>
          </a:p>
        </p:txBody>
      </p:sp>
      <p:cxnSp>
        <p:nvCxnSpPr>
          <p:cNvPr id="4" name="Straight Connector 3"/>
          <p:cNvCxnSpPr>
            <a:stCxn id="37" idx="2"/>
          </p:cNvCxnSpPr>
          <p:nvPr/>
        </p:nvCxnSpPr>
        <p:spPr>
          <a:xfrm flipV="1">
            <a:off x="4722077" y="352128"/>
            <a:ext cx="1074238" cy="581"/>
          </a:xfrm>
          <a:prstGeom prst="line">
            <a:avLst/>
          </a:prstGeom>
          <a:noFill/>
          <a:ln w="6350">
            <a:solidFill>
              <a:schemeClr val="tx2"/>
            </a:solidFill>
            <a:prstDash val="sysDash"/>
            <a:round/>
            <a:headEnd/>
            <a:tailEnd/>
          </a:ln>
          <a:effectLst/>
          <a:extLst>
            <a:ext uri="{909E8E84-426E-40DD-AFC4-6F175D3DCCD1}">
              <a14:hiddenFill xmlns:a14="http://schemas.microsoft.com/office/drawing/2010/main">
                <a:noFill/>
              </a14:hiddenFill>
            </a:ext>
          </a:extLst>
        </p:spPr>
      </p:cxnSp>
      <p:cxnSp>
        <p:nvCxnSpPr>
          <p:cNvPr id="41" name="Straight Connector 40"/>
          <p:cNvCxnSpPr/>
          <p:nvPr/>
        </p:nvCxnSpPr>
        <p:spPr>
          <a:xfrm flipV="1">
            <a:off x="4709457" y="2629221"/>
            <a:ext cx="765440" cy="1"/>
          </a:xfrm>
          <a:prstGeom prst="line">
            <a:avLst/>
          </a:prstGeom>
          <a:noFill/>
          <a:ln w="6350">
            <a:solidFill>
              <a:schemeClr val="accent5"/>
            </a:solidFill>
            <a:prstDash val="sysDash"/>
            <a:round/>
            <a:headEnd/>
            <a:tailEnd/>
          </a:ln>
          <a:effectLst/>
          <a:extLst>
            <a:ext uri="{909E8E84-426E-40DD-AFC4-6F175D3DCCD1}">
              <a14:hiddenFill xmlns:a14="http://schemas.microsoft.com/office/drawing/2010/main">
                <a:noFill/>
              </a14:hiddenFill>
            </a:ext>
          </a:extLst>
        </p:spPr>
      </p:cxnSp>
      <p:cxnSp>
        <p:nvCxnSpPr>
          <p:cNvPr id="43" name="Straight Connector 42"/>
          <p:cNvCxnSpPr/>
          <p:nvPr/>
        </p:nvCxnSpPr>
        <p:spPr>
          <a:xfrm>
            <a:off x="7922932" y="357388"/>
            <a:ext cx="1217439" cy="0"/>
          </a:xfrm>
          <a:prstGeom prst="line">
            <a:avLst/>
          </a:prstGeom>
          <a:noFill/>
          <a:ln w="6350">
            <a:solidFill>
              <a:schemeClr val="tx2"/>
            </a:solidFill>
            <a:prstDash val="sysDash"/>
            <a:round/>
            <a:headEnd/>
            <a:tailEnd/>
          </a:ln>
          <a:effectLst/>
          <a:extLst>
            <a:ext uri="{909E8E84-426E-40DD-AFC4-6F175D3DCCD1}">
              <a14:hiddenFill xmlns:a14="http://schemas.microsoft.com/office/drawing/2010/main">
                <a:noFill/>
              </a14:hiddenFill>
            </a:ext>
          </a:extLst>
        </p:spPr>
      </p:cxnSp>
      <p:cxnSp>
        <p:nvCxnSpPr>
          <p:cNvPr id="47" name="Straight Connector 46"/>
          <p:cNvCxnSpPr/>
          <p:nvPr/>
        </p:nvCxnSpPr>
        <p:spPr>
          <a:xfrm>
            <a:off x="8227711" y="2629222"/>
            <a:ext cx="967089" cy="0"/>
          </a:xfrm>
          <a:prstGeom prst="line">
            <a:avLst/>
          </a:prstGeom>
          <a:noFill/>
          <a:ln w="6350">
            <a:solidFill>
              <a:schemeClr val="accent5"/>
            </a:solidFill>
            <a:prstDash val="sysDash"/>
            <a:round/>
            <a:headEnd/>
            <a:tailEnd/>
          </a:ln>
          <a:effectLst/>
          <a:extLst>
            <a:ext uri="{909E8E84-426E-40DD-AFC4-6F175D3DCCD1}">
              <a14:hiddenFill xmlns:a14="http://schemas.microsoft.com/office/drawing/2010/main">
                <a:noFill/>
              </a14:hiddenFill>
            </a:ext>
          </a:extLst>
        </p:spPr>
      </p:cxnSp>
      <p:sp>
        <p:nvSpPr>
          <p:cNvPr id="61" name="Oval 60"/>
          <p:cNvSpPr/>
          <p:nvPr/>
        </p:nvSpPr>
        <p:spPr>
          <a:xfrm>
            <a:off x="4393800" y="0"/>
            <a:ext cx="339446" cy="5114925"/>
          </a:xfrm>
          <a:prstGeom prst="ellipse">
            <a:avLst/>
          </a:prstGeom>
          <a:gradFill flip="none" rotWithShape="1">
            <a:gsLst>
              <a:gs pos="80000">
                <a:srgbClr val="09192F">
                  <a:alpha val="0"/>
                </a:srgbClr>
              </a:gs>
              <a:gs pos="20000">
                <a:srgbClr val="070C1E">
                  <a:alpha val="13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63" name="Rectangle 62"/>
          <p:cNvSpPr/>
          <p:nvPr/>
        </p:nvSpPr>
        <p:spPr>
          <a:xfrm>
            <a:off x="0" y="0"/>
            <a:ext cx="4577422" cy="514350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1100">
              <a:solidFill>
                <a:schemeClr val="tx1"/>
              </a:solidFill>
            </a:endParaRPr>
          </a:p>
        </p:txBody>
      </p:sp>
      <p:sp>
        <p:nvSpPr>
          <p:cNvPr id="18" name="Title 1"/>
          <p:cNvSpPr>
            <a:spLocks noGrp="1"/>
          </p:cNvSpPr>
          <p:nvPr>
            <p:ph type="title"/>
          </p:nvPr>
        </p:nvSpPr>
        <p:spPr>
          <a:xfrm>
            <a:off x="234000" y="554568"/>
            <a:ext cx="8646971" cy="457048"/>
          </a:xfrm>
        </p:spPr>
        <p:txBody>
          <a:bodyPr/>
          <a:lstStyle/>
          <a:p>
            <a:r>
              <a:rPr lang="en-ZA" dirty="0"/>
              <a:t>Service Index per Race</a:t>
            </a:r>
          </a:p>
        </p:txBody>
      </p:sp>
      <p:sp>
        <p:nvSpPr>
          <p:cNvPr id="76" name="Text Placeholder 75"/>
          <p:cNvSpPr>
            <a:spLocks noGrp="1"/>
          </p:cNvSpPr>
          <p:nvPr>
            <p:ph type="body" sz="quarter" idx="13"/>
          </p:nvPr>
        </p:nvSpPr>
        <p:spPr/>
        <p:txBody>
          <a:bodyPr/>
          <a:lstStyle/>
          <a:p>
            <a:r>
              <a:rPr lang="en-ZA"/>
              <a:t>DEMOGRAPHICS</a:t>
            </a:r>
            <a:endParaRPr lang="en-ZA" dirty="0"/>
          </a:p>
        </p:txBody>
      </p:sp>
      <p:graphicFrame>
        <p:nvGraphicFramePr>
          <p:cNvPr id="44" name="Chart 43"/>
          <p:cNvGraphicFramePr/>
          <p:nvPr>
            <p:extLst>
              <p:ext uri="{D42A27DB-BD31-4B8C-83A1-F6EECF244321}">
                <p14:modId xmlns:p14="http://schemas.microsoft.com/office/powerpoint/2010/main" val="1279782955"/>
              </p:ext>
            </p:extLst>
          </p:nvPr>
        </p:nvGraphicFramePr>
        <p:xfrm>
          <a:off x="4585586" y="206845"/>
          <a:ext cx="4558413" cy="215747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5" name="Chart 44"/>
          <p:cNvGraphicFramePr/>
          <p:nvPr>
            <p:extLst>
              <p:ext uri="{D42A27DB-BD31-4B8C-83A1-F6EECF244321}">
                <p14:modId xmlns:p14="http://schemas.microsoft.com/office/powerpoint/2010/main" val="1083912238"/>
              </p:ext>
            </p:extLst>
          </p:nvPr>
        </p:nvGraphicFramePr>
        <p:xfrm>
          <a:off x="4585587" y="2466192"/>
          <a:ext cx="4566578" cy="21645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6" name="Chart 45"/>
          <p:cNvGraphicFramePr/>
          <p:nvPr>
            <p:extLst>
              <p:ext uri="{D42A27DB-BD31-4B8C-83A1-F6EECF244321}">
                <p14:modId xmlns:p14="http://schemas.microsoft.com/office/powerpoint/2010/main" val="3057591226"/>
              </p:ext>
            </p:extLst>
          </p:nvPr>
        </p:nvGraphicFramePr>
        <p:xfrm>
          <a:off x="71062" y="1100390"/>
          <a:ext cx="4424287" cy="3655535"/>
        </p:xfrm>
        <a:graphic>
          <a:graphicData uri="http://schemas.openxmlformats.org/drawingml/2006/chart">
            <c:chart xmlns:c="http://schemas.openxmlformats.org/drawingml/2006/chart" xmlns:r="http://schemas.openxmlformats.org/officeDocument/2006/relationships" r:id="rId4"/>
          </a:graphicData>
        </a:graphic>
      </p:graphicFrame>
      <p:sp>
        <p:nvSpPr>
          <p:cNvPr id="24" name="Text Placeholder 7"/>
          <p:cNvSpPr txBox="1">
            <a:spLocks/>
          </p:cNvSpPr>
          <p:nvPr/>
        </p:nvSpPr>
        <p:spPr>
          <a:xfrm>
            <a:off x="1380511" y="4747478"/>
            <a:ext cx="3205076" cy="381536"/>
          </a:xfrm>
          <a:prstGeom prst="rect">
            <a:avLst/>
          </a:prstGeom>
        </p:spPr>
        <p:txBody>
          <a:bodyPr vert="horz" lIns="0" tIns="0" rIns="0" bIns="0" rtlCol="0">
            <a:noAutofit/>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ZA" sz="800" b="1" i="1" cap="none" dirty="0"/>
              <a:t>*Caution: Small Base Size.</a:t>
            </a:r>
            <a:r>
              <a:rPr lang="en-ZA" sz="800" i="1" cap="none" dirty="0"/>
              <a:t> </a:t>
            </a:r>
            <a:br>
              <a:rPr lang="en-ZA" sz="800" i="1" cap="none" dirty="0"/>
            </a:br>
            <a:r>
              <a:rPr lang="en-ZA" sz="800" i="1" cap="none" dirty="0"/>
              <a:t>   Please exercise extreme caution when interpreting results</a:t>
            </a:r>
            <a:endParaRPr lang="en-GB" sz="800" b="1" i="1" cap="none" dirty="0"/>
          </a:p>
        </p:txBody>
      </p:sp>
      <p:sp>
        <p:nvSpPr>
          <p:cNvPr id="20" name="TextBox 19">
            <a:extLst>
              <a:ext uri="{FF2B5EF4-FFF2-40B4-BE49-F238E27FC236}">
                <a16:creationId xmlns:a16="http://schemas.microsoft.com/office/drawing/2014/main" id="{24F7B0FC-1906-485A-B932-E21B7F242FB8}"/>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lumMod val="50000"/>
                  </a:schemeClr>
                </a:solidFill>
                <a:latin typeface="+mn-lt"/>
                <a:ea typeface="+mn-ea"/>
                <a:cs typeface="+mn-cs"/>
              </a:rPr>
              <a:pPr marL="0" algn="l" defTabSz="924282" rtl="0" eaLnBrk="1" latinLnBrk="0" hangingPunct="1">
                <a:lnSpc>
                  <a:spcPct val="85000"/>
                </a:lnSpc>
                <a:spcBef>
                  <a:spcPts val="204"/>
                </a:spcBef>
              </a:pPr>
              <a:t>34</a:t>
            </a:fld>
            <a:endParaRPr lang="en-GB" sz="800" kern="1200" dirty="0">
              <a:solidFill>
                <a:schemeClr val="bg1">
                  <a:lumMod val="50000"/>
                </a:schemeClr>
              </a:solidFill>
              <a:latin typeface="+mn-lt"/>
              <a:ea typeface="+mn-ea"/>
              <a:cs typeface="+mn-cs"/>
            </a:endParaRPr>
          </a:p>
        </p:txBody>
      </p:sp>
      <p:sp>
        <p:nvSpPr>
          <p:cNvPr id="21" name="TextBox 20">
            <a:extLst>
              <a:ext uri="{FF2B5EF4-FFF2-40B4-BE49-F238E27FC236}">
                <a16:creationId xmlns:a16="http://schemas.microsoft.com/office/drawing/2014/main" id="{CABCDBEB-0070-4D1D-94B3-61BDEBC7F366}"/>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lumMod val="50000"/>
                  </a:schemeClr>
                </a:solidFill>
                <a:latin typeface="+mn-lt"/>
                <a:ea typeface="+mn-ea"/>
                <a:cs typeface="+mn-cs"/>
              </a:rPr>
              <a:t>© 2018 </a:t>
            </a:r>
            <a:r>
              <a:rPr lang="en-GB" sz="800" kern="1200" dirty="0">
                <a:solidFill>
                  <a:schemeClr val="bg1">
                    <a:lumMod val="50000"/>
                  </a:schemeClr>
                </a:solidFill>
              </a:rPr>
              <a:t>Ipsos.</a:t>
            </a:r>
            <a:endParaRPr lang="en-GB" sz="1200" dirty="0">
              <a:solidFill>
                <a:schemeClr val="bg1">
                  <a:lumMod val="50000"/>
                </a:schemeClr>
              </a:solidFill>
            </a:endParaRPr>
          </a:p>
        </p:txBody>
      </p:sp>
    </p:spTree>
    <p:extLst>
      <p:ext uri="{BB962C8B-B14F-4D97-AF65-F5344CB8AC3E}">
        <p14:creationId xmlns:p14="http://schemas.microsoft.com/office/powerpoint/2010/main" val="6780148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3793" y="206845"/>
            <a:ext cx="4566578" cy="307777"/>
          </a:xfrm>
          <a:prstGeom prst="rect">
            <a:avLst/>
          </a:prstGeom>
        </p:spPr>
        <p:txBody>
          <a:bodyPr wrap="square">
            <a:spAutoFit/>
          </a:bodyPr>
          <a:lstStyle/>
          <a:p>
            <a:pPr algn="ctr">
              <a:defRPr sz="1200" b="1" i="0" u="none" strike="noStrike" kern="1200" baseline="0">
                <a:solidFill>
                  <a:srgbClr val="222223"/>
                </a:solidFill>
                <a:latin typeface="+mn-lt"/>
                <a:ea typeface="+mn-ea"/>
                <a:cs typeface="+mn-cs"/>
              </a:defRPr>
            </a:pPr>
            <a:r>
              <a:rPr lang="en-US" sz="1400" dirty="0">
                <a:solidFill>
                  <a:schemeClr val="tx2"/>
                </a:solidFill>
              </a:rPr>
              <a:t>PASSENGER DISTRIBUTION</a:t>
            </a:r>
          </a:p>
        </p:txBody>
      </p:sp>
      <p:sp>
        <p:nvSpPr>
          <p:cNvPr id="93" name="Rectangle 92"/>
          <p:cNvSpPr/>
          <p:nvPr/>
        </p:nvSpPr>
        <p:spPr>
          <a:xfrm>
            <a:off x="4585586" y="2473237"/>
            <a:ext cx="4566578" cy="307777"/>
          </a:xfrm>
          <a:prstGeom prst="rect">
            <a:avLst/>
          </a:prstGeom>
        </p:spPr>
        <p:txBody>
          <a:bodyPr wrap="square">
            <a:spAutoFit/>
          </a:bodyPr>
          <a:lstStyle/>
          <a:p>
            <a:pPr algn="ctr">
              <a:defRPr sz="1200" b="1" i="0" u="none" strike="noStrike" kern="1200" baseline="0">
                <a:solidFill>
                  <a:srgbClr val="222223"/>
                </a:solidFill>
                <a:latin typeface="+mn-lt"/>
                <a:ea typeface="+mn-ea"/>
                <a:cs typeface="+mn-cs"/>
              </a:defRPr>
            </a:pPr>
            <a:r>
              <a:rPr lang="en-US" sz="1400" dirty="0">
                <a:solidFill>
                  <a:schemeClr val="accent5">
                    <a:lumMod val="75000"/>
                  </a:schemeClr>
                </a:solidFill>
              </a:rPr>
              <a:t>LIGHT COMMERCIAL DISTRIBUTION</a:t>
            </a:r>
          </a:p>
        </p:txBody>
      </p:sp>
      <p:sp>
        <p:nvSpPr>
          <p:cNvPr id="37" name="Freeform 18"/>
          <p:cNvSpPr>
            <a:spLocks/>
          </p:cNvSpPr>
          <p:nvPr/>
        </p:nvSpPr>
        <p:spPr bwMode="auto">
          <a:xfrm rot="5400000">
            <a:off x="4502487" y="279383"/>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38" name="Freeform 18"/>
          <p:cNvSpPr>
            <a:spLocks/>
          </p:cNvSpPr>
          <p:nvPr/>
        </p:nvSpPr>
        <p:spPr bwMode="auto">
          <a:xfrm rot="5400000">
            <a:off x="4504782" y="2554380"/>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sz="1100"/>
          </a:p>
        </p:txBody>
      </p:sp>
      <p:cxnSp>
        <p:nvCxnSpPr>
          <p:cNvPr id="4" name="Straight Connector 3"/>
          <p:cNvCxnSpPr>
            <a:stCxn id="37" idx="2"/>
          </p:cNvCxnSpPr>
          <p:nvPr/>
        </p:nvCxnSpPr>
        <p:spPr>
          <a:xfrm flipV="1">
            <a:off x="4722077" y="352128"/>
            <a:ext cx="1074238" cy="581"/>
          </a:xfrm>
          <a:prstGeom prst="line">
            <a:avLst/>
          </a:prstGeom>
          <a:noFill/>
          <a:ln w="6350">
            <a:solidFill>
              <a:schemeClr val="tx2"/>
            </a:solidFill>
            <a:prstDash val="sysDash"/>
            <a:round/>
            <a:headEnd/>
            <a:tailEnd/>
          </a:ln>
          <a:effectLst/>
          <a:extLst>
            <a:ext uri="{909E8E84-426E-40DD-AFC4-6F175D3DCCD1}">
              <a14:hiddenFill xmlns:a14="http://schemas.microsoft.com/office/drawing/2010/main">
                <a:noFill/>
              </a14:hiddenFill>
            </a:ext>
          </a:extLst>
        </p:spPr>
      </p:cxnSp>
      <p:cxnSp>
        <p:nvCxnSpPr>
          <p:cNvPr id="41" name="Straight Connector 40"/>
          <p:cNvCxnSpPr/>
          <p:nvPr/>
        </p:nvCxnSpPr>
        <p:spPr>
          <a:xfrm flipV="1">
            <a:off x="4709457" y="2629221"/>
            <a:ext cx="765440" cy="1"/>
          </a:xfrm>
          <a:prstGeom prst="line">
            <a:avLst/>
          </a:prstGeom>
          <a:noFill/>
          <a:ln w="6350">
            <a:solidFill>
              <a:schemeClr val="accent5"/>
            </a:solidFill>
            <a:prstDash val="sysDash"/>
            <a:round/>
            <a:headEnd/>
            <a:tailEnd/>
          </a:ln>
          <a:effectLst/>
          <a:extLst>
            <a:ext uri="{909E8E84-426E-40DD-AFC4-6F175D3DCCD1}">
              <a14:hiddenFill xmlns:a14="http://schemas.microsoft.com/office/drawing/2010/main">
                <a:noFill/>
              </a14:hiddenFill>
            </a:ext>
          </a:extLst>
        </p:spPr>
      </p:cxnSp>
      <p:cxnSp>
        <p:nvCxnSpPr>
          <p:cNvPr id="43" name="Straight Connector 42"/>
          <p:cNvCxnSpPr/>
          <p:nvPr/>
        </p:nvCxnSpPr>
        <p:spPr>
          <a:xfrm>
            <a:off x="7922932" y="357388"/>
            <a:ext cx="1217439" cy="0"/>
          </a:xfrm>
          <a:prstGeom prst="line">
            <a:avLst/>
          </a:prstGeom>
          <a:noFill/>
          <a:ln w="6350">
            <a:solidFill>
              <a:schemeClr val="tx2"/>
            </a:solidFill>
            <a:prstDash val="sysDash"/>
            <a:round/>
            <a:headEnd/>
            <a:tailEnd/>
          </a:ln>
          <a:effectLst/>
          <a:extLst>
            <a:ext uri="{909E8E84-426E-40DD-AFC4-6F175D3DCCD1}">
              <a14:hiddenFill xmlns:a14="http://schemas.microsoft.com/office/drawing/2010/main">
                <a:noFill/>
              </a14:hiddenFill>
            </a:ext>
          </a:extLst>
        </p:spPr>
      </p:cxnSp>
      <p:cxnSp>
        <p:nvCxnSpPr>
          <p:cNvPr id="47" name="Straight Connector 46"/>
          <p:cNvCxnSpPr/>
          <p:nvPr/>
        </p:nvCxnSpPr>
        <p:spPr>
          <a:xfrm>
            <a:off x="8227711" y="2629222"/>
            <a:ext cx="967089" cy="0"/>
          </a:xfrm>
          <a:prstGeom prst="line">
            <a:avLst/>
          </a:prstGeom>
          <a:noFill/>
          <a:ln w="6350">
            <a:solidFill>
              <a:schemeClr val="accent5"/>
            </a:solidFill>
            <a:prstDash val="sysDash"/>
            <a:round/>
            <a:headEnd/>
            <a:tailEnd/>
          </a:ln>
          <a:effectLst/>
          <a:extLst>
            <a:ext uri="{909E8E84-426E-40DD-AFC4-6F175D3DCCD1}">
              <a14:hiddenFill xmlns:a14="http://schemas.microsoft.com/office/drawing/2010/main">
                <a:noFill/>
              </a14:hiddenFill>
            </a:ext>
          </a:extLst>
        </p:spPr>
      </p:cxnSp>
      <p:sp>
        <p:nvSpPr>
          <p:cNvPr id="61" name="Oval 60"/>
          <p:cNvSpPr/>
          <p:nvPr/>
        </p:nvSpPr>
        <p:spPr>
          <a:xfrm>
            <a:off x="4393800" y="0"/>
            <a:ext cx="339446" cy="5114925"/>
          </a:xfrm>
          <a:prstGeom prst="ellipse">
            <a:avLst/>
          </a:prstGeom>
          <a:gradFill flip="none" rotWithShape="1">
            <a:gsLst>
              <a:gs pos="80000">
                <a:srgbClr val="09192F">
                  <a:alpha val="0"/>
                </a:srgbClr>
              </a:gs>
              <a:gs pos="20000">
                <a:srgbClr val="070C1E">
                  <a:alpha val="13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63" name="Rectangle 62"/>
          <p:cNvSpPr/>
          <p:nvPr/>
        </p:nvSpPr>
        <p:spPr>
          <a:xfrm>
            <a:off x="0" y="0"/>
            <a:ext cx="4577422" cy="514350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1100">
              <a:solidFill>
                <a:schemeClr val="tx1"/>
              </a:solidFill>
            </a:endParaRPr>
          </a:p>
        </p:txBody>
      </p:sp>
      <p:sp>
        <p:nvSpPr>
          <p:cNvPr id="18" name="Title 1"/>
          <p:cNvSpPr>
            <a:spLocks noGrp="1"/>
          </p:cNvSpPr>
          <p:nvPr>
            <p:ph type="title"/>
          </p:nvPr>
        </p:nvSpPr>
        <p:spPr>
          <a:xfrm>
            <a:off x="234000" y="554568"/>
            <a:ext cx="8646971" cy="429348"/>
          </a:xfrm>
        </p:spPr>
        <p:txBody>
          <a:bodyPr/>
          <a:lstStyle/>
          <a:p>
            <a:r>
              <a:rPr lang="en-ZA" sz="3100" dirty="0"/>
              <a:t>Service Index per Province</a:t>
            </a:r>
          </a:p>
        </p:txBody>
      </p:sp>
      <p:sp>
        <p:nvSpPr>
          <p:cNvPr id="76" name="Text Placeholder 75"/>
          <p:cNvSpPr>
            <a:spLocks noGrp="1"/>
          </p:cNvSpPr>
          <p:nvPr>
            <p:ph type="body" sz="quarter" idx="13"/>
          </p:nvPr>
        </p:nvSpPr>
        <p:spPr/>
        <p:txBody>
          <a:bodyPr/>
          <a:lstStyle/>
          <a:p>
            <a:r>
              <a:rPr lang="en-ZA"/>
              <a:t>DEMOGRAPHICS</a:t>
            </a:r>
            <a:endParaRPr lang="en-ZA" dirty="0"/>
          </a:p>
        </p:txBody>
      </p:sp>
      <p:graphicFrame>
        <p:nvGraphicFramePr>
          <p:cNvPr id="44" name="Chart 43"/>
          <p:cNvGraphicFramePr/>
          <p:nvPr>
            <p:extLst>
              <p:ext uri="{D42A27DB-BD31-4B8C-83A1-F6EECF244321}">
                <p14:modId xmlns:p14="http://schemas.microsoft.com/office/powerpoint/2010/main" val="549937855"/>
              </p:ext>
            </p:extLst>
          </p:nvPr>
        </p:nvGraphicFramePr>
        <p:xfrm>
          <a:off x="4585586" y="206845"/>
          <a:ext cx="4558413" cy="215747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5" name="Chart 44"/>
          <p:cNvGraphicFramePr/>
          <p:nvPr>
            <p:extLst>
              <p:ext uri="{D42A27DB-BD31-4B8C-83A1-F6EECF244321}">
                <p14:modId xmlns:p14="http://schemas.microsoft.com/office/powerpoint/2010/main" val="3809761890"/>
              </p:ext>
            </p:extLst>
          </p:nvPr>
        </p:nvGraphicFramePr>
        <p:xfrm>
          <a:off x="4585587" y="2466192"/>
          <a:ext cx="4566578" cy="216451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6" name="Chart 45"/>
          <p:cNvGraphicFramePr/>
          <p:nvPr>
            <p:extLst>
              <p:ext uri="{D42A27DB-BD31-4B8C-83A1-F6EECF244321}">
                <p14:modId xmlns:p14="http://schemas.microsoft.com/office/powerpoint/2010/main" val="913938254"/>
              </p:ext>
            </p:extLst>
          </p:nvPr>
        </p:nvGraphicFramePr>
        <p:xfrm>
          <a:off x="71062" y="1100390"/>
          <a:ext cx="4424287" cy="3655535"/>
        </p:xfrm>
        <a:graphic>
          <a:graphicData uri="http://schemas.openxmlformats.org/drawingml/2006/chart">
            <c:chart xmlns:c="http://schemas.openxmlformats.org/drawingml/2006/chart" xmlns:r="http://schemas.openxmlformats.org/officeDocument/2006/relationships" r:id="rId5"/>
          </a:graphicData>
        </a:graphic>
      </p:graphicFrame>
      <p:pic>
        <p:nvPicPr>
          <p:cNvPr id="30" name="Picture 29"/>
          <p:cNvPicPr>
            <a:picLocks noChangeAspect="1"/>
          </p:cNvPicPr>
          <p:nvPr/>
        </p:nvPicPr>
        <p:blipFill rotWithShape="1">
          <a:blip r:embed="rId6"/>
          <a:srcRect l="14815" t="82622" r="63194" b="13333"/>
          <a:stretch/>
        </p:blipFill>
        <p:spPr>
          <a:xfrm>
            <a:off x="1433511" y="4744977"/>
            <a:ext cx="1996195" cy="229453"/>
          </a:xfrm>
          <a:prstGeom prst="rect">
            <a:avLst/>
          </a:prstGeom>
        </p:spPr>
      </p:pic>
      <p:sp>
        <p:nvSpPr>
          <p:cNvPr id="20" name="TextBox 19">
            <a:extLst>
              <a:ext uri="{FF2B5EF4-FFF2-40B4-BE49-F238E27FC236}">
                <a16:creationId xmlns:a16="http://schemas.microsoft.com/office/drawing/2014/main" id="{FBF26AE5-FE62-4C1F-9B50-94145F7ADBEE}"/>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lumMod val="50000"/>
                  </a:schemeClr>
                </a:solidFill>
                <a:latin typeface="+mn-lt"/>
                <a:ea typeface="+mn-ea"/>
                <a:cs typeface="+mn-cs"/>
              </a:rPr>
              <a:pPr marL="0" algn="l" defTabSz="924282" rtl="0" eaLnBrk="1" latinLnBrk="0" hangingPunct="1">
                <a:lnSpc>
                  <a:spcPct val="85000"/>
                </a:lnSpc>
                <a:spcBef>
                  <a:spcPts val="204"/>
                </a:spcBef>
              </a:pPr>
              <a:t>35</a:t>
            </a:fld>
            <a:endParaRPr lang="en-GB" sz="800" kern="1200" dirty="0">
              <a:solidFill>
                <a:schemeClr val="bg1">
                  <a:lumMod val="50000"/>
                </a:schemeClr>
              </a:solidFill>
              <a:latin typeface="+mn-lt"/>
              <a:ea typeface="+mn-ea"/>
              <a:cs typeface="+mn-cs"/>
            </a:endParaRPr>
          </a:p>
        </p:txBody>
      </p:sp>
      <p:sp>
        <p:nvSpPr>
          <p:cNvPr id="21" name="TextBox 20">
            <a:extLst>
              <a:ext uri="{FF2B5EF4-FFF2-40B4-BE49-F238E27FC236}">
                <a16:creationId xmlns:a16="http://schemas.microsoft.com/office/drawing/2014/main" id="{FD7EA116-4F20-42ED-ACB4-20024101F5A0}"/>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lumMod val="50000"/>
                  </a:schemeClr>
                </a:solidFill>
                <a:latin typeface="+mn-lt"/>
                <a:ea typeface="+mn-ea"/>
                <a:cs typeface="+mn-cs"/>
              </a:rPr>
              <a:t>© 2018 </a:t>
            </a:r>
            <a:r>
              <a:rPr lang="en-GB" sz="800" kern="1200" dirty="0">
                <a:solidFill>
                  <a:schemeClr val="bg1">
                    <a:lumMod val="50000"/>
                  </a:schemeClr>
                </a:solidFill>
              </a:rPr>
              <a:t>Ipsos.</a:t>
            </a:r>
            <a:endParaRPr lang="en-GB" sz="1200" dirty="0">
              <a:solidFill>
                <a:schemeClr val="bg1">
                  <a:lumMod val="50000"/>
                </a:schemeClr>
              </a:solidFill>
            </a:endParaRPr>
          </a:p>
        </p:txBody>
      </p:sp>
    </p:spTree>
    <p:extLst>
      <p:ext uri="{BB962C8B-B14F-4D97-AF65-F5344CB8AC3E}">
        <p14:creationId xmlns:p14="http://schemas.microsoft.com/office/powerpoint/2010/main" val="4136231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25000"/>
          <a:stretch/>
        </p:blipFill>
        <p:spPr>
          <a:xfrm>
            <a:off x="0" y="0"/>
            <a:ext cx="9144000" cy="5143500"/>
          </a:xfrm>
          <a:prstGeom prst="rect">
            <a:avLst/>
          </a:prstGeom>
        </p:spPr>
      </p:pic>
      <p:sp>
        <p:nvSpPr>
          <p:cNvPr id="8" name="Rectangle 7"/>
          <p:cNvSpPr/>
          <p:nvPr/>
        </p:nvSpPr>
        <p:spPr>
          <a:xfrm>
            <a:off x="0" y="0"/>
            <a:ext cx="9144000" cy="5143500"/>
          </a:xfrm>
          <a:prstGeom prst="rect">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Title 3"/>
          <p:cNvSpPr>
            <a:spLocks noGrp="1"/>
          </p:cNvSpPr>
          <p:nvPr>
            <p:ph type="title"/>
          </p:nvPr>
        </p:nvSpPr>
        <p:spPr bwMode="white">
          <a:xfrm>
            <a:off x="571774" y="2107497"/>
            <a:ext cx="8327498" cy="1944507"/>
          </a:xfrm>
        </p:spPr>
        <p:txBody>
          <a:bodyPr anchor="ctr"/>
          <a:lstStyle/>
          <a:p>
            <a:r>
              <a:rPr lang="en-GB" dirty="0">
                <a:solidFill>
                  <a:schemeClr val="bg1"/>
                </a:solidFill>
              </a:rPr>
              <a:t>Ipsos quality awards 2018</a:t>
            </a:r>
          </a:p>
        </p:txBody>
      </p:sp>
      <p:pic>
        <p:nvPicPr>
          <p:cNvPr id="12" name="Picture 11"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14" name="Picture 13" descr="IPSOS_GAMECHANGERS_blue.png"/>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15" name="Text Placeholder 4"/>
          <p:cNvSpPr>
            <a:spLocks noGrp="1"/>
          </p:cNvSpPr>
          <p:nvPr>
            <p:ph type="body" sz="quarter" idx="13"/>
          </p:nvPr>
        </p:nvSpPr>
        <p:spPr>
          <a:xfrm>
            <a:off x="629736" y="1379717"/>
            <a:ext cx="8269536" cy="621884"/>
          </a:xfrm>
        </p:spPr>
        <p:txBody>
          <a:bodyPr>
            <a:noAutofit/>
          </a:bodyPr>
          <a:lstStyle/>
          <a:p>
            <a:r>
              <a:rPr lang="en-GB" sz="2300" dirty="0"/>
              <a:t>Official Ipsos 2017 Competitive Customer Experience survey results</a:t>
            </a:r>
          </a:p>
        </p:txBody>
      </p:sp>
      <p:sp>
        <p:nvSpPr>
          <p:cNvPr id="10" name="TextBox 9">
            <a:extLst>
              <a:ext uri="{FF2B5EF4-FFF2-40B4-BE49-F238E27FC236}">
                <a16:creationId xmlns:a16="http://schemas.microsoft.com/office/drawing/2014/main" id="{F154A1C6-478A-49D6-A76E-9F437D84BAEC}"/>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36</a:t>
            </a:fld>
            <a:endParaRPr lang="en-GB" sz="800" kern="1200" dirty="0">
              <a:solidFill>
                <a:schemeClr val="bg1"/>
              </a:solidFill>
              <a:latin typeface="+mn-lt"/>
              <a:ea typeface="+mn-ea"/>
              <a:cs typeface="+mn-cs"/>
            </a:endParaRPr>
          </a:p>
        </p:txBody>
      </p:sp>
      <p:sp>
        <p:nvSpPr>
          <p:cNvPr id="11" name="TextBox 10">
            <a:extLst>
              <a:ext uri="{FF2B5EF4-FFF2-40B4-BE49-F238E27FC236}">
                <a16:creationId xmlns:a16="http://schemas.microsoft.com/office/drawing/2014/main" id="{15CB85F1-54EC-4A3E-BDDE-1633F837629B}"/>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2018 Ipsos.</a:t>
            </a:r>
            <a:endParaRPr lang="en-GB" sz="1200" dirty="0">
              <a:solidFill>
                <a:schemeClr val="bg1"/>
              </a:solidFill>
            </a:endParaRPr>
          </a:p>
        </p:txBody>
      </p:sp>
    </p:spTree>
    <p:extLst>
      <p:ext uri="{BB962C8B-B14F-4D97-AF65-F5344CB8AC3E}">
        <p14:creationId xmlns:p14="http://schemas.microsoft.com/office/powerpoint/2010/main" val="29156826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p:cNvSpPr>
            <a:spLocks noGrp="1"/>
          </p:cNvSpPr>
          <p:nvPr>
            <p:ph type="title"/>
          </p:nvPr>
        </p:nvSpPr>
        <p:spPr/>
        <p:txBody>
          <a:bodyPr anchor="ctr"/>
          <a:lstStyle/>
          <a:p>
            <a:r>
              <a:rPr lang="en-ZA" dirty="0">
                <a:latin typeface="+mn-lt"/>
                <a:cs typeface="Arial" panose="020B0604020202020204" pitchFamily="34" charset="0"/>
              </a:rPr>
              <a:t>Categories</a:t>
            </a:r>
          </a:p>
        </p:txBody>
      </p:sp>
      <p:sp>
        <p:nvSpPr>
          <p:cNvPr id="29" name="Text Placeholder 2"/>
          <p:cNvSpPr>
            <a:spLocks noGrp="1"/>
          </p:cNvSpPr>
          <p:nvPr>
            <p:ph type="body" sz="quarter" idx="13"/>
          </p:nvPr>
        </p:nvSpPr>
        <p:spPr/>
        <p:txBody>
          <a:bodyPr anchor="ctr"/>
          <a:lstStyle/>
          <a:p>
            <a:r>
              <a:rPr lang="en-ZA" dirty="0">
                <a:cs typeface="Arial" panose="020B0604020202020204" pitchFamily="34" charset="0"/>
              </a:rPr>
              <a:t>About the REWARDS</a:t>
            </a:r>
          </a:p>
        </p:txBody>
      </p:sp>
      <p:sp>
        <p:nvSpPr>
          <p:cNvPr id="14" name="TextBox 4"/>
          <p:cNvSpPr txBox="1">
            <a:spLocks noChangeArrowheads="1"/>
          </p:cNvSpPr>
          <p:nvPr/>
        </p:nvSpPr>
        <p:spPr bwMode="auto">
          <a:xfrm>
            <a:off x="2534742" y="4741390"/>
            <a:ext cx="2959465" cy="203133"/>
          </a:xfrm>
          <a:prstGeom prst="rect">
            <a:avLst/>
          </a:prstGeom>
          <a:noFill/>
        </p:spPr>
        <p:txBody>
          <a:bodyPr wrap="square" rtlCol="0">
            <a:spAutoFit/>
          </a:bodyPr>
          <a:lstStyle>
            <a:defPPr>
              <a:defRPr lang="de-DE"/>
            </a:defPPr>
            <a:lvl1pPr>
              <a:lnSpc>
                <a:spcPct val="90000"/>
              </a:lnSpc>
              <a:defRPr sz="800">
                <a:latin typeface="Arail"/>
                <a:cs typeface="Arail"/>
              </a:defRPr>
            </a:lvl1pPr>
          </a:lstStyle>
          <a:p>
            <a:r>
              <a:rPr lang="en-US" i="1" dirty="0"/>
              <a:t>All results based on transactions between Jan and Dec </a:t>
            </a:r>
            <a:r>
              <a:rPr lang="en-US" i="1" dirty="0" err="1"/>
              <a:t>2017c</a:t>
            </a:r>
            <a:endParaRPr lang="en-US" i="1"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25900" y="0"/>
            <a:ext cx="5116156" cy="3932977"/>
          </a:xfrm>
          <a:prstGeom prst="rect">
            <a:avLst/>
          </a:prstGeom>
        </p:spPr>
      </p:pic>
      <p:sp>
        <p:nvSpPr>
          <p:cNvPr id="7" name="Text Placeholder 2"/>
          <p:cNvSpPr txBox="1">
            <a:spLocks/>
          </p:cNvSpPr>
          <p:nvPr/>
        </p:nvSpPr>
        <p:spPr>
          <a:xfrm>
            <a:off x="183777" y="1016116"/>
            <a:ext cx="3975500" cy="3695583"/>
          </a:xfrm>
          <a:prstGeom prst="rect">
            <a:avLst/>
          </a:prstGeom>
        </p:spPr>
        <p:txBody>
          <a:bodyPr vert="horz" lIns="0" tIns="0" rIns="0" bIns="0" rtlCol="0" anchor="ctr">
            <a:normAutofit/>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900" b="0" kern="1200" cap="all" baseline="0">
                <a:solidFill>
                  <a:schemeClr val="bg2"/>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b="1" cap="none" dirty="0">
                <a:solidFill>
                  <a:schemeClr val="tx1"/>
                </a:solidFill>
                <a:latin typeface="+mj-lt"/>
              </a:rPr>
              <a:t>IPSOS QUALITY AWARDS </a:t>
            </a:r>
            <a:br>
              <a:rPr lang="en-US" sz="1800" cap="none" dirty="0">
                <a:solidFill>
                  <a:schemeClr val="tx1"/>
                </a:solidFill>
                <a:latin typeface="+mj-lt"/>
              </a:rPr>
            </a:br>
            <a:r>
              <a:rPr lang="en-US" sz="1400" cap="none" dirty="0">
                <a:solidFill>
                  <a:schemeClr val="tx1"/>
                </a:solidFill>
                <a:latin typeface="+mj-lt"/>
              </a:rPr>
              <a:t>(PURCHASING AND SERVICING 2018)</a:t>
            </a:r>
          </a:p>
          <a:p>
            <a:endParaRPr lang="en-US" sz="1600" cap="none" dirty="0">
              <a:solidFill>
                <a:schemeClr val="bg1"/>
              </a:solidFill>
              <a:latin typeface="+mj-lt"/>
              <a:cs typeface="Arial" pitchFamily="34" charset="0"/>
            </a:endParaRPr>
          </a:p>
          <a:p>
            <a:r>
              <a:rPr lang="en-US" sz="1600" b="1" cap="none" dirty="0">
                <a:solidFill>
                  <a:schemeClr val="tx2"/>
                </a:solidFill>
                <a:latin typeface="+mj-lt"/>
              </a:rPr>
              <a:t>PURCHASING EXPERIENCE</a:t>
            </a:r>
            <a:endParaRPr lang="en-US" sz="1600" b="1" cap="none" dirty="0">
              <a:solidFill>
                <a:schemeClr val="tx2"/>
              </a:solidFill>
              <a:latin typeface="+mj-lt"/>
              <a:cs typeface="Arial" pitchFamily="34" charset="0"/>
            </a:endParaRPr>
          </a:p>
          <a:p>
            <a:pPr marL="285750" indent="-285750">
              <a:buFont typeface="Arial" panose="020B0604020202020204" pitchFamily="34" charset="0"/>
              <a:buChar char="•"/>
            </a:pPr>
            <a:r>
              <a:rPr lang="en-US" sz="1400" cap="none" dirty="0">
                <a:latin typeface="+mj-lt"/>
              </a:rPr>
              <a:t>Passenger vehicle purchasing experience</a:t>
            </a:r>
            <a:endParaRPr lang="en-US" sz="1400" cap="none" dirty="0">
              <a:solidFill>
                <a:schemeClr val="bg1"/>
              </a:solidFill>
              <a:latin typeface="+mj-lt"/>
              <a:cs typeface="Arial" pitchFamily="34" charset="0"/>
            </a:endParaRPr>
          </a:p>
          <a:p>
            <a:pPr marL="285750" indent="-285750">
              <a:buFont typeface="Arial" panose="020B0604020202020204" pitchFamily="34" charset="0"/>
              <a:buChar char="•"/>
            </a:pPr>
            <a:r>
              <a:rPr lang="en-US" sz="1400" cap="none" dirty="0">
                <a:latin typeface="+mj-lt"/>
              </a:rPr>
              <a:t>Light commercial vehicle purchasing experience</a:t>
            </a:r>
            <a:endParaRPr lang="en-US" sz="1400" cap="none" dirty="0">
              <a:solidFill>
                <a:schemeClr val="bg1"/>
              </a:solidFill>
              <a:latin typeface="+mj-lt"/>
              <a:cs typeface="Arial" pitchFamily="34" charset="0"/>
            </a:endParaRPr>
          </a:p>
          <a:p>
            <a:endParaRPr lang="en-US" sz="1600" cap="none" dirty="0">
              <a:solidFill>
                <a:schemeClr val="bg1"/>
              </a:solidFill>
              <a:latin typeface="+mj-lt"/>
              <a:cs typeface="Arial" pitchFamily="34" charset="0"/>
            </a:endParaRPr>
          </a:p>
          <a:p>
            <a:r>
              <a:rPr lang="en-US" sz="1600" b="1" cap="none" dirty="0">
                <a:solidFill>
                  <a:schemeClr val="accent6"/>
                </a:solidFill>
                <a:latin typeface="+mj-lt"/>
              </a:rPr>
              <a:t>SERVICING EXPERIENCE</a:t>
            </a:r>
            <a:endParaRPr lang="en-US" sz="1600" b="1" cap="none" dirty="0">
              <a:solidFill>
                <a:schemeClr val="accent6"/>
              </a:solidFill>
              <a:latin typeface="+mj-lt"/>
              <a:cs typeface="Arial" pitchFamily="34" charset="0"/>
            </a:endParaRPr>
          </a:p>
          <a:p>
            <a:pPr marL="285750" indent="-285750">
              <a:buFont typeface="Arial" panose="020B0604020202020204" pitchFamily="34" charset="0"/>
              <a:buChar char="•"/>
            </a:pPr>
            <a:r>
              <a:rPr lang="en-US" sz="1400" cap="none" dirty="0">
                <a:latin typeface="+mj-lt"/>
              </a:rPr>
              <a:t>Passenger vehicle servicing experience</a:t>
            </a:r>
            <a:endParaRPr lang="en-US" sz="1400" cap="none" dirty="0">
              <a:solidFill>
                <a:schemeClr val="bg1"/>
              </a:solidFill>
              <a:latin typeface="+mj-lt"/>
              <a:cs typeface="Arial" pitchFamily="34" charset="0"/>
            </a:endParaRPr>
          </a:p>
          <a:p>
            <a:pPr marL="285750" indent="-285750">
              <a:buFont typeface="Arial" panose="020B0604020202020204" pitchFamily="34" charset="0"/>
              <a:buChar char="•"/>
            </a:pPr>
            <a:r>
              <a:rPr lang="en-US" sz="1400" cap="none" dirty="0">
                <a:latin typeface="+mj-lt"/>
              </a:rPr>
              <a:t>Light commercial vehicle servicing experience</a:t>
            </a:r>
            <a:endParaRPr lang="en-US" sz="1400" cap="none" dirty="0">
              <a:solidFill>
                <a:schemeClr val="bg1"/>
              </a:solidFill>
              <a:latin typeface="+mj-lt"/>
              <a:cs typeface="Arial" pitchFamily="34" charset="0"/>
            </a:endParaRPr>
          </a:p>
        </p:txBody>
      </p:sp>
      <p:sp>
        <p:nvSpPr>
          <p:cNvPr id="12" name="Rectangle 11"/>
          <p:cNvSpPr/>
          <p:nvPr/>
        </p:nvSpPr>
        <p:spPr>
          <a:xfrm>
            <a:off x="3577808" y="3615353"/>
            <a:ext cx="2657475" cy="830997"/>
          </a:xfrm>
          <a:prstGeom prst="rect">
            <a:avLst/>
          </a:prstGeom>
        </p:spPr>
        <p:txBody>
          <a:bodyPr wrap="square">
            <a:spAutoFit/>
          </a:bodyPr>
          <a:lstStyle/>
          <a:p>
            <a:pPr algn="ctr"/>
            <a:r>
              <a:rPr lang="en-ZA" sz="2000" b="1" dirty="0">
                <a:solidFill>
                  <a:schemeClr val="bg2">
                    <a:lumMod val="50000"/>
                  </a:schemeClr>
                </a:solidFill>
              </a:rPr>
              <a:t>2.</a:t>
            </a:r>
          </a:p>
          <a:p>
            <a:pPr algn="ctr"/>
            <a:r>
              <a:rPr lang="en-ZA" sz="1400" b="1" dirty="0">
                <a:solidFill>
                  <a:schemeClr val="bg2">
                    <a:lumMod val="50000"/>
                  </a:schemeClr>
                </a:solidFill>
              </a:rPr>
              <a:t>SECOND POSITION:</a:t>
            </a:r>
          </a:p>
          <a:p>
            <a:pPr algn="ctr"/>
            <a:r>
              <a:rPr lang="en-ZA" sz="1400" b="1" dirty="0">
                <a:solidFill>
                  <a:schemeClr val="bg2">
                    <a:lumMod val="50000"/>
                  </a:schemeClr>
                </a:solidFill>
              </a:rPr>
              <a:t>Ipsos Silver</a:t>
            </a:r>
            <a:endParaRPr lang="en-ZA" sz="1400" b="1" dirty="0"/>
          </a:p>
        </p:txBody>
      </p:sp>
      <p:sp>
        <p:nvSpPr>
          <p:cNvPr id="13" name="Rectangle 12"/>
          <p:cNvSpPr/>
          <p:nvPr/>
        </p:nvSpPr>
        <p:spPr>
          <a:xfrm>
            <a:off x="5676901" y="3167432"/>
            <a:ext cx="1645532" cy="830997"/>
          </a:xfrm>
          <a:prstGeom prst="rect">
            <a:avLst/>
          </a:prstGeom>
        </p:spPr>
        <p:txBody>
          <a:bodyPr wrap="square">
            <a:spAutoFit/>
          </a:bodyPr>
          <a:lstStyle/>
          <a:p>
            <a:pPr algn="ctr"/>
            <a:r>
              <a:rPr lang="en-ZA" sz="2000" b="1" dirty="0">
                <a:solidFill>
                  <a:schemeClr val="bg2">
                    <a:lumMod val="50000"/>
                  </a:schemeClr>
                </a:solidFill>
              </a:rPr>
              <a:t>1.</a:t>
            </a:r>
          </a:p>
          <a:p>
            <a:pPr algn="ctr"/>
            <a:r>
              <a:rPr lang="en-ZA" sz="1400" b="1" dirty="0">
                <a:solidFill>
                  <a:schemeClr val="bg2">
                    <a:lumMod val="50000"/>
                  </a:schemeClr>
                </a:solidFill>
              </a:rPr>
              <a:t>HIGHEST RANKED:</a:t>
            </a:r>
          </a:p>
          <a:p>
            <a:pPr algn="ctr"/>
            <a:r>
              <a:rPr lang="en-ZA" sz="1400" b="1" dirty="0">
                <a:solidFill>
                  <a:schemeClr val="bg2">
                    <a:lumMod val="50000"/>
                  </a:schemeClr>
                </a:solidFill>
              </a:rPr>
              <a:t>Ipsos Gold</a:t>
            </a:r>
            <a:endParaRPr lang="en-ZA" sz="1400" b="1" dirty="0"/>
          </a:p>
        </p:txBody>
      </p:sp>
      <p:sp>
        <p:nvSpPr>
          <p:cNvPr id="15" name="Rectangle 14"/>
          <p:cNvSpPr/>
          <p:nvPr/>
        </p:nvSpPr>
        <p:spPr>
          <a:xfrm>
            <a:off x="7287352" y="3623488"/>
            <a:ext cx="1605823" cy="830997"/>
          </a:xfrm>
          <a:prstGeom prst="rect">
            <a:avLst/>
          </a:prstGeom>
        </p:spPr>
        <p:txBody>
          <a:bodyPr wrap="square">
            <a:spAutoFit/>
          </a:bodyPr>
          <a:lstStyle/>
          <a:p>
            <a:pPr algn="ctr"/>
            <a:r>
              <a:rPr lang="en-ZA" sz="2000" b="1" dirty="0">
                <a:solidFill>
                  <a:schemeClr val="bg2">
                    <a:lumMod val="50000"/>
                  </a:schemeClr>
                </a:solidFill>
              </a:rPr>
              <a:t>3.</a:t>
            </a:r>
          </a:p>
          <a:p>
            <a:pPr algn="ctr"/>
            <a:r>
              <a:rPr lang="en-ZA" sz="1400" b="1" dirty="0">
                <a:solidFill>
                  <a:schemeClr val="bg2">
                    <a:lumMod val="50000"/>
                  </a:schemeClr>
                </a:solidFill>
              </a:rPr>
              <a:t>THIRD POSITION:</a:t>
            </a:r>
          </a:p>
          <a:p>
            <a:pPr algn="ctr"/>
            <a:r>
              <a:rPr lang="en-ZA" sz="1400" b="1" dirty="0">
                <a:solidFill>
                  <a:schemeClr val="bg2">
                    <a:lumMod val="50000"/>
                  </a:schemeClr>
                </a:solidFill>
              </a:rPr>
              <a:t>Ipsos Bronze</a:t>
            </a:r>
            <a:endParaRPr lang="en-ZA" sz="14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80032" y="2124074"/>
            <a:ext cx="833106" cy="138770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69495" y="1677107"/>
            <a:ext cx="833106" cy="1387703"/>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6518" y="2117300"/>
            <a:ext cx="833106" cy="1387703"/>
          </a:xfrm>
          <a:prstGeom prst="rect">
            <a:avLst/>
          </a:prstGeom>
        </p:spPr>
      </p:pic>
    </p:spTree>
    <p:extLst>
      <p:ext uri="{BB962C8B-B14F-4D97-AF65-F5344CB8AC3E}">
        <p14:creationId xmlns:p14="http://schemas.microsoft.com/office/powerpoint/2010/main" val="33951329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ABEFD41B-D0FB-43D0-B231-DE7179BF6C85}"/>
              </a:ext>
            </a:extLst>
          </p:cNvPr>
          <p:cNvSpPr/>
          <p:nvPr/>
        </p:nvSpPr>
        <p:spPr>
          <a:xfrm>
            <a:off x="-60215" y="4020410"/>
            <a:ext cx="3860653" cy="776925"/>
          </a:xfrm>
          <a:prstGeom prst="ellipse">
            <a:avLst/>
          </a:prstGeom>
          <a:gradFill flip="none" rotWithShape="1">
            <a:gsLst>
              <a:gs pos="0">
                <a:srgbClr val="000000">
                  <a:alpha val="25000"/>
                </a:srgbClr>
              </a:gs>
              <a:gs pos="90000">
                <a:srgbClr val="000000">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8" name="Group 7">
            <a:extLst>
              <a:ext uri="{FF2B5EF4-FFF2-40B4-BE49-F238E27FC236}">
                <a16:creationId xmlns:a16="http://schemas.microsoft.com/office/drawing/2014/main" id="{FC7BC2FB-D5D2-43CD-B508-034F2FAE3583}"/>
              </a:ext>
            </a:extLst>
          </p:cNvPr>
          <p:cNvGrpSpPr/>
          <p:nvPr/>
        </p:nvGrpSpPr>
        <p:grpSpPr>
          <a:xfrm>
            <a:off x="315834" y="1079842"/>
            <a:ext cx="3008762" cy="3275578"/>
            <a:chOff x="676275" y="1328740"/>
            <a:chExt cx="2524124" cy="2747962"/>
          </a:xfrm>
        </p:grpSpPr>
        <p:sp>
          <p:nvSpPr>
            <p:cNvPr id="9" name="Oval 8">
              <a:extLst>
                <a:ext uri="{FF2B5EF4-FFF2-40B4-BE49-F238E27FC236}">
                  <a16:creationId xmlns:a16="http://schemas.microsoft.com/office/drawing/2014/main" id="{B5FE993F-1A41-46B5-8621-8EEE756F256D}"/>
                </a:ext>
              </a:extLst>
            </p:cNvPr>
            <p:cNvSpPr/>
            <p:nvPr/>
          </p:nvSpPr>
          <p:spPr>
            <a:xfrm>
              <a:off x="676275" y="1328740"/>
              <a:ext cx="2524124" cy="2747962"/>
            </a:xfrm>
            <a:prstGeom prst="ellipse">
              <a:avLst/>
            </a:prstGeom>
            <a:solidFill>
              <a:srgbClr val="9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Oval 9">
              <a:extLst>
                <a:ext uri="{FF2B5EF4-FFF2-40B4-BE49-F238E27FC236}">
                  <a16:creationId xmlns:a16="http://schemas.microsoft.com/office/drawing/2014/main" id="{5963D05E-6869-46F0-9008-42BF9B10E24A}"/>
                </a:ext>
              </a:extLst>
            </p:cNvPr>
            <p:cNvSpPr/>
            <p:nvPr/>
          </p:nvSpPr>
          <p:spPr>
            <a:xfrm>
              <a:off x="814387" y="1328740"/>
              <a:ext cx="2386012" cy="274796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Oval 10">
              <a:extLst>
                <a:ext uri="{FF2B5EF4-FFF2-40B4-BE49-F238E27FC236}">
                  <a16:creationId xmlns:a16="http://schemas.microsoft.com/office/drawing/2014/main" id="{E3063CA7-AF2D-496C-8B74-A306056B1E74}"/>
                </a:ext>
              </a:extLst>
            </p:cNvPr>
            <p:cNvSpPr/>
            <p:nvPr/>
          </p:nvSpPr>
          <p:spPr>
            <a:xfrm>
              <a:off x="1033462" y="1562100"/>
              <a:ext cx="1947863" cy="22479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Oval 11">
              <a:extLst>
                <a:ext uri="{FF2B5EF4-FFF2-40B4-BE49-F238E27FC236}">
                  <a16:creationId xmlns:a16="http://schemas.microsoft.com/office/drawing/2014/main" id="{616E0361-477F-44F9-81DB-33B8BBAF1005}"/>
                </a:ext>
              </a:extLst>
            </p:cNvPr>
            <p:cNvSpPr/>
            <p:nvPr/>
          </p:nvSpPr>
          <p:spPr>
            <a:xfrm>
              <a:off x="1308100" y="1895474"/>
              <a:ext cx="1397000" cy="159385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Oval 12">
              <a:extLst>
                <a:ext uri="{FF2B5EF4-FFF2-40B4-BE49-F238E27FC236}">
                  <a16:creationId xmlns:a16="http://schemas.microsoft.com/office/drawing/2014/main" id="{D125DBDB-30C3-4335-BFBB-2AA3FC777EE1}"/>
                </a:ext>
              </a:extLst>
            </p:cNvPr>
            <p:cNvSpPr/>
            <p:nvPr/>
          </p:nvSpPr>
          <p:spPr>
            <a:xfrm>
              <a:off x="1552575" y="2162176"/>
              <a:ext cx="916781" cy="10620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Oval 13">
              <a:extLst>
                <a:ext uri="{FF2B5EF4-FFF2-40B4-BE49-F238E27FC236}">
                  <a16:creationId xmlns:a16="http://schemas.microsoft.com/office/drawing/2014/main" id="{C4585049-A341-4F0C-A00C-3B61E4FEE5D2}"/>
                </a:ext>
              </a:extLst>
            </p:cNvPr>
            <p:cNvSpPr/>
            <p:nvPr/>
          </p:nvSpPr>
          <p:spPr>
            <a:xfrm>
              <a:off x="1762124" y="2407442"/>
              <a:ext cx="497682" cy="5715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15" name="Rectangle 14">
            <a:extLst>
              <a:ext uri="{FF2B5EF4-FFF2-40B4-BE49-F238E27FC236}">
                <a16:creationId xmlns:a16="http://schemas.microsoft.com/office/drawing/2014/main" id="{495274CF-2971-4866-B414-7B73F6533EDB}"/>
              </a:ext>
            </a:extLst>
          </p:cNvPr>
          <p:cNvSpPr/>
          <p:nvPr/>
        </p:nvSpPr>
        <p:spPr>
          <a:xfrm>
            <a:off x="3127649" y="3478389"/>
            <a:ext cx="2461385" cy="892552"/>
          </a:xfrm>
          <a:prstGeom prst="rect">
            <a:avLst/>
          </a:prstGeom>
        </p:spPr>
        <p:txBody>
          <a:bodyPr wrap="square" anchor="ctr">
            <a:spAutoFit/>
          </a:bodyPr>
          <a:lstStyle/>
          <a:p>
            <a:pPr algn="ctr"/>
            <a:r>
              <a:rPr lang="en-US" sz="1600" b="1" dirty="0">
                <a:solidFill>
                  <a:schemeClr val="tx2"/>
                </a:solidFill>
              </a:rPr>
              <a:t>WHICH SHOT IS BETTER?</a:t>
            </a:r>
          </a:p>
          <a:p>
            <a:pPr algn="ctr"/>
            <a:r>
              <a:rPr lang="en-US" sz="1200" dirty="0">
                <a:solidFill>
                  <a:schemeClr val="tx1">
                    <a:lumMod val="75000"/>
                    <a:lumOff val="25000"/>
                  </a:schemeClr>
                </a:solidFill>
              </a:rPr>
              <a:t>The difference between them is too marginal to assess and so they are all deemed to be winning shots</a:t>
            </a:r>
          </a:p>
        </p:txBody>
      </p:sp>
      <p:sp>
        <p:nvSpPr>
          <p:cNvPr id="16" name="Rectangle 15">
            <a:extLst>
              <a:ext uri="{FF2B5EF4-FFF2-40B4-BE49-F238E27FC236}">
                <a16:creationId xmlns:a16="http://schemas.microsoft.com/office/drawing/2014/main" id="{4B6E3E61-0DBD-495D-9804-607C7A5219E7}"/>
              </a:ext>
            </a:extLst>
          </p:cNvPr>
          <p:cNvSpPr/>
          <p:nvPr/>
        </p:nvSpPr>
        <p:spPr>
          <a:xfrm>
            <a:off x="5546013" y="3263081"/>
            <a:ext cx="3492279" cy="1323439"/>
          </a:xfrm>
          <a:prstGeom prst="rect">
            <a:avLst/>
          </a:prstGeom>
        </p:spPr>
        <p:txBody>
          <a:bodyPr wrap="square" anchor="ctr">
            <a:spAutoFit/>
          </a:bodyPr>
          <a:lstStyle/>
          <a:p>
            <a:pPr algn="ctr"/>
            <a:r>
              <a:rPr lang="en-US" sz="1600" b="1" dirty="0">
                <a:solidFill>
                  <a:schemeClr val="tx2"/>
                </a:solidFill>
              </a:rPr>
              <a:t>STATISTICAL PRECISION AND ACCURACY WORKS IN A SIMILAR WAY:</a:t>
            </a:r>
          </a:p>
          <a:p>
            <a:pPr algn="ctr"/>
            <a:r>
              <a:rPr lang="en-US" sz="1200" dirty="0">
                <a:solidFill>
                  <a:schemeClr val="tx1">
                    <a:lumMod val="75000"/>
                    <a:lumOff val="25000"/>
                  </a:schemeClr>
                </a:solidFill>
              </a:rPr>
              <a:t>The differences between certain scores may be statistically too small within the range of statistical tolerance to establish with certainty which performance is actually better</a:t>
            </a:r>
            <a:endParaRPr lang="en-US" altLang="en-US" sz="1200" dirty="0"/>
          </a:p>
        </p:txBody>
      </p:sp>
      <p:grpSp>
        <p:nvGrpSpPr>
          <p:cNvPr id="17" name="Group 16">
            <a:extLst>
              <a:ext uri="{FF2B5EF4-FFF2-40B4-BE49-F238E27FC236}">
                <a16:creationId xmlns:a16="http://schemas.microsoft.com/office/drawing/2014/main" id="{7DD43401-6AF2-4518-A484-798F5B8100B9}"/>
              </a:ext>
            </a:extLst>
          </p:cNvPr>
          <p:cNvGrpSpPr/>
          <p:nvPr/>
        </p:nvGrpSpPr>
        <p:grpSpPr>
          <a:xfrm>
            <a:off x="4111814" y="772298"/>
            <a:ext cx="514702" cy="2397429"/>
            <a:chOff x="4600820" y="329880"/>
            <a:chExt cx="666257" cy="3103358"/>
          </a:xfrm>
        </p:grpSpPr>
        <p:sp>
          <p:nvSpPr>
            <p:cNvPr id="18" name="Rectangle 25">
              <a:extLst>
                <a:ext uri="{FF2B5EF4-FFF2-40B4-BE49-F238E27FC236}">
                  <a16:creationId xmlns:a16="http://schemas.microsoft.com/office/drawing/2014/main" id="{514FAD7B-C6E1-44C3-BFDF-E43BB98FBD39}"/>
                </a:ext>
              </a:extLst>
            </p:cNvPr>
            <p:cNvSpPr/>
            <p:nvPr/>
          </p:nvSpPr>
          <p:spPr>
            <a:xfrm>
              <a:off x="4887518" y="2738908"/>
              <a:ext cx="92862" cy="694330"/>
            </a:xfrm>
            <a:custGeom>
              <a:avLst/>
              <a:gdLst>
                <a:gd name="connsiteX0" fmla="*/ 0 w 76200"/>
                <a:gd name="connsiteY0" fmla="*/ 0 h 376868"/>
                <a:gd name="connsiteX1" fmla="*/ 76200 w 76200"/>
                <a:gd name="connsiteY1" fmla="*/ 0 h 376868"/>
                <a:gd name="connsiteX2" fmla="*/ 76200 w 76200"/>
                <a:gd name="connsiteY2" fmla="*/ 376868 h 376868"/>
                <a:gd name="connsiteX3" fmla="*/ 0 w 76200"/>
                <a:gd name="connsiteY3" fmla="*/ 376868 h 376868"/>
                <a:gd name="connsiteX4" fmla="*/ 0 w 76200"/>
                <a:gd name="connsiteY4" fmla="*/ 0 h 376868"/>
                <a:gd name="connsiteX0" fmla="*/ 0 w 76200"/>
                <a:gd name="connsiteY0" fmla="*/ 0 h 376868"/>
                <a:gd name="connsiteX1" fmla="*/ 76200 w 76200"/>
                <a:gd name="connsiteY1" fmla="*/ 0 h 376868"/>
                <a:gd name="connsiteX2" fmla="*/ 76200 w 76200"/>
                <a:gd name="connsiteY2" fmla="*/ 376868 h 376868"/>
                <a:gd name="connsiteX3" fmla="*/ 35719 w 76200"/>
                <a:gd name="connsiteY3" fmla="*/ 374487 h 376868"/>
                <a:gd name="connsiteX4" fmla="*/ 0 w 76200"/>
                <a:gd name="connsiteY4" fmla="*/ 376868 h 376868"/>
                <a:gd name="connsiteX5" fmla="*/ 0 w 76200"/>
                <a:gd name="connsiteY5" fmla="*/ 0 h 376868"/>
                <a:gd name="connsiteX0" fmla="*/ 0 w 76200"/>
                <a:gd name="connsiteY0" fmla="*/ 0 h 569750"/>
                <a:gd name="connsiteX1" fmla="*/ 76200 w 76200"/>
                <a:gd name="connsiteY1" fmla="*/ 0 h 569750"/>
                <a:gd name="connsiteX2" fmla="*/ 76200 w 76200"/>
                <a:gd name="connsiteY2" fmla="*/ 376868 h 569750"/>
                <a:gd name="connsiteX3" fmla="*/ 35719 w 76200"/>
                <a:gd name="connsiteY3" fmla="*/ 569750 h 569750"/>
                <a:gd name="connsiteX4" fmla="*/ 0 w 76200"/>
                <a:gd name="connsiteY4" fmla="*/ 376868 h 569750"/>
                <a:gd name="connsiteX5" fmla="*/ 0 w 76200"/>
                <a:gd name="connsiteY5" fmla="*/ 0 h 56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200" h="569750">
                  <a:moveTo>
                    <a:pt x="0" y="0"/>
                  </a:moveTo>
                  <a:lnTo>
                    <a:pt x="76200" y="0"/>
                  </a:lnTo>
                  <a:lnTo>
                    <a:pt x="76200" y="376868"/>
                  </a:lnTo>
                  <a:lnTo>
                    <a:pt x="35719" y="569750"/>
                  </a:lnTo>
                  <a:lnTo>
                    <a:pt x="0" y="376868"/>
                  </a:lnTo>
                  <a:lnTo>
                    <a:pt x="0" y="0"/>
                  </a:lnTo>
                  <a:close/>
                </a:path>
              </a:pathLst>
            </a:cu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9" name="Group 18">
              <a:extLst>
                <a:ext uri="{FF2B5EF4-FFF2-40B4-BE49-F238E27FC236}">
                  <a16:creationId xmlns:a16="http://schemas.microsoft.com/office/drawing/2014/main" id="{30C72D1E-BEB8-450B-A431-C6F75C9EC999}"/>
                </a:ext>
              </a:extLst>
            </p:cNvPr>
            <p:cNvGrpSpPr/>
            <p:nvPr/>
          </p:nvGrpSpPr>
          <p:grpSpPr>
            <a:xfrm>
              <a:off x="4829479" y="2329560"/>
              <a:ext cx="208939" cy="409348"/>
              <a:chOff x="4048125" y="7385862"/>
              <a:chExt cx="171450" cy="335901"/>
            </a:xfrm>
            <a:solidFill>
              <a:schemeClr val="bg1">
                <a:lumMod val="65000"/>
              </a:schemeClr>
            </a:solidFill>
          </p:grpSpPr>
          <p:sp>
            <p:nvSpPr>
              <p:cNvPr id="26" name="Rounded Rectangle 82">
                <a:extLst>
                  <a:ext uri="{FF2B5EF4-FFF2-40B4-BE49-F238E27FC236}">
                    <a16:creationId xmlns:a16="http://schemas.microsoft.com/office/drawing/2014/main" id="{3592D2AD-E852-4B4E-BFEB-ACE15D04CED0}"/>
                  </a:ext>
                </a:extLst>
              </p:cNvPr>
              <p:cNvSpPr/>
              <p:nvPr/>
            </p:nvSpPr>
            <p:spPr>
              <a:xfrm>
                <a:off x="4048125" y="7636669"/>
                <a:ext cx="171450" cy="85094"/>
              </a:xfrm>
              <a:prstGeom prst="roundRect">
                <a:avLst>
                  <a:gd name="adj" fmla="val 50000"/>
                </a:avLst>
              </a:pr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ounded Rectangle 83">
                <a:extLst>
                  <a:ext uri="{FF2B5EF4-FFF2-40B4-BE49-F238E27FC236}">
                    <a16:creationId xmlns:a16="http://schemas.microsoft.com/office/drawing/2014/main" id="{644386E6-8C53-4168-B2F4-C22DCB77A158}"/>
                  </a:ext>
                </a:extLst>
              </p:cNvPr>
              <p:cNvSpPr/>
              <p:nvPr/>
            </p:nvSpPr>
            <p:spPr>
              <a:xfrm>
                <a:off x="4048125" y="7551575"/>
                <a:ext cx="171450" cy="85094"/>
              </a:xfrm>
              <a:prstGeom prst="roundRect">
                <a:avLst>
                  <a:gd name="adj" fmla="val 50000"/>
                </a:avLst>
              </a:pr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8" name="Rounded Rectangle 84">
                <a:extLst>
                  <a:ext uri="{FF2B5EF4-FFF2-40B4-BE49-F238E27FC236}">
                    <a16:creationId xmlns:a16="http://schemas.microsoft.com/office/drawing/2014/main" id="{1FDA8866-7E5C-443C-B309-1CF33666D664}"/>
                  </a:ext>
                </a:extLst>
              </p:cNvPr>
              <p:cNvSpPr/>
              <p:nvPr/>
            </p:nvSpPr>
            <p:spPr>
              <a:xfrm>
                <a:off x="4048125" y="7466481"/>
                <a:ext cx="171450" cy="85094"/>
              </a:xfrm>
              <a:prstGeom prst="roundRect">
                <a:avLst>
                  <a:gd name="adj" fmla="val 50000"/>
                </a:avLst>
              </a:pr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9" name="Rounded Rectangle 85">
                <a:extLst>
                  <a:ext uri="{FF2B5EF4-FFF2-40B4-BE49-F238E27FC236}">
                    <a16:creationId xmlns:a16="http://schemas.microsoft.com/office/drawing/2014/main" id="{D29D803D-E214-4860-8374-87BDF26ECF1A}"/>
                  </a:ext>
                </a:extLst>
              </p:cNvPr>
              <p:cNvSpPr/>
              <p:nvPr/>
            </p:nvSpPr>
            <p:spPr>
              <a:xfrm>
                <a:off x="4048125" y="7385862"/>
                <a:ext cx="171450" cy="85094"/>
              </a:xfrm>
              <a:prstGeom prst="roundRect">
                <a:avLst>
                  <a:gd name="adj" fmla="val 50000"/>
                </a:avLst>
              </a:pr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20" name="Rectangle 32">
              <a:extLst>
                <a:ext uri="{FF2B5EF4-FFF2-40B4-BE49-F238E27FC236}">
                  <a16:creationId xmlns:a16="http://schemas.microsoft.com/office/drawing/2014/main" id="{60DFA75C-B77C-4D96-A56D-928601A2A51E}"/>
                </a:ext>
              </a:extLst>
            </p:cNvPr>
            <p:cNvSpPr/>
            <p:nvPr/>
          </p:nvSpPr>
          <p:spPr>
            <a:xfrm>
              <a:off x="4836589" y="1317731"/>
              <a:ext cx="199855" cy="1017632"/>
            </a:xfrm>
            <a:custGeom>
              <a:avLst/>
              <a:gdLst>
                <a:gd name="connsiteX0" fmla="*/ 0 w 76200"/>
                <a:gd name="connsiteY0" fmla="*/ 0 h 835043"/>
                <a:gd name="connsiteX1" fmla="*/ 76200 w 76200"/>
                <a:gd name="connsiteY1" fmla="*/ 0 h 835043"/>
                <a:gd name="connsiteX2" fmla="*/ 76200 w 76200"/>
                <a:gd name="connsiteY2" fmla="*/ 835043 h 835043"/>
                <a:gd name="connsiteX3" fmla="*/ 0 w 76200"/>
                <a:gd name="connsiteY3" fmla="*/ 835043 h 835043"/>
                <a:gd name="connsiteX4" fmla="*/ 0 w 76200"/>
                <a:gd name="connsiteY4" fmla="*/ 0 h 835043"/>
                <a:gd name="connsiteX0" fmla="*/ 41275 w 117475"/>
                <a:gd name="connsiteY0" fmla="*/ 0 h 835235"/>
                <a:gd name="connsiteX1" fmla="*/ 117475 w 117475"/>
                <a:gd name="connsiteY1" fmla="*/ 0 h 835235"/>
                <a:gd name="connsiteX2" fmla="*/ 117475 w 117475"/>
                <a:gd name="connsiteY2" fmla="*/ 835043 h 835235"/>
                <a:gd name="connsiteX3" fmla="*/ 41275 w 117475"/>
                <a:gd name="connsiteY3" fmla="*/ 835043 h 835235"/>
                <a:gd name="connsiteX4" fmla="*/ 41275 w 117475"/>
                <a:gd name="connsiteY4" fmla="*/ 0 h 835235"/>
                <a:gd name="connsiteX0" fmla="*/ 39159 w 115359"/>
                <a:gd name="connsiteY0" fmla="*/ 0 h 835043"/>
                <a:gd name="connsiteX1" fmla="*/ 115359 w 115359"/>
                <a:gd name="connsiteY1" fmla="*/ 0 h 835043"/>
                <a:gd name="connsiteX2" fmla="*/ 115359 w 115359"/>
                <a:gd name="connsiteY2" fmla="*/ 835043 h 835043"/>
                <a:gd name="connsiteX3" fmla="*/ 39159 w 115359"/>
                <a:gd name="connsiteY3" fmla="*/ 835043 h 835043"/>
                <a:gd name="connsiteX4" fmla="*/ 39159 w 115359"/>
                <a:gd name="connsiteY4" fmla="*/ 0 h 835043"/>
                <a:gd name="connsiteX0" fmla="*/ 39159 w 165100"/>
                <a:gd name="connsiteY0" fmla="*/ 0 h 835043"/>
                <a:gd name="connsiteX1" fmla="*/ 115359 w 165100"/>
                <a:gd name="connsiteY1" fmla="*/ 0 h 835043"/>
                <a:gd name="connsiteX2" fmla="*/ 115359 w 165100"/>
                <a:gd name="connsiteY2" fmla="*/ 835043 h 835043"/>
                <a:gd name="connsiteX3" fmla="*/ 39159 w 165100"/>
                <a:gd name="connsiteY3" fmla="*/ 835043 h 835043"/>
                <a:gd name="connsiteX4" fmla="*/ 39159 w 165100"/>
                <a:gd name="connsiteY4" fmla="*/ 0 h 835043"/>
                <a:gd name="connsiteX0" fmla="*/ 39159 w 167696"/>
                <a:gd name="connsiteY0" fmla="*/ 0 h 835043"/>
                <a:gd name="connsiteX1" fmla="*/ 124884 w 167696"/>
                <a:gd name="connsiteY1" fmla="*/ 0 h 835043"/>
                <a:gd name="connsiteX2" fmla="*/ 115359 w 167696"/>
                <a:gd name="connsiteY2" fmla="*/ 835043 h 835043"/>
                <a:gd name="connsiteX3" fmla="*/ 39159 w 167696"/>
                <a:gd name="connsiteY3" fmla="*/ 835043 h 835043"/>
                <a:gd name="connsiteX4" fmla="*/ 39159 w 167696"/>
                <a:gd name="connsiteY4" fmla="*/ 0 h 835043"/>
                <a:gd name="connsiteX0" fmla="*/ 32265 w 170327"/>
                <a:gd name="connsiteY0" fmla="*/ 0 h 835043"/>
                <a:gd name="connsiteX1" fmla="*/ 127515 w 170327"/>
                <a:gd name="connsiteY1" fmla="*/ 0 h 835043"/>
                <a:gd name="connsiteX2" fmla="*/ 117990 w 170327"/>
                <a:gd name="connsiteY2" fmla="*/ 835043 h 835043"/>
                <a:gd name="connsiteX3" fmla="*/ 41790 w 170327"/>
                <a:gd name="connsiteY3" fmla="*/ 835043 h 835043"/>
                <a:gd name="connsiteX4" fmla="*/ 32265 w 170327"/>
                <a:gd name="connsiteY4" fmla="*/ 0 h 835043"/>
                <a:gd name="connsiteX0" fmla="*/ 32265 w 163996"/>
                <a:gd name="connsiteY0" fmla="*/ 0 h 835043"/>
                <a:gd name="connsiteX1" fmla="*/ 127515 w 163996"/>
                <a:gd name="connsiteY1" fmla="*/ 0 h 835043"/>
                <a:gd name="connsiteX2" fmla="*/ 117990 w 163996"/>
                <a:gd name="connsiteY2" fmla="*/ 835043 h 835043"/>
                <a:gd name="connsiteX3" fmla="*/ 41790 w 163996"/>
                <a:gd name="connsiteY3" fmla="*/ 835043 h 835043"/>
                <a:gd name="connsiteX4" fmla="*/ 32265 w 163996"/>
                <a:gd name="connsiteY4" fmla="*/ 0 h 835043"/>
                <a:gd name="connsiteX0" fmla="*/ 32265 w 163996"/>
                <a:gd name="connsiteY0" fmla="*/ 0 h 835043"/>
                <a:gd name="connsiteX1" fmla="*/ 127515 w 163996"/>
                <a:gd name="connsiteY1" fmla="*/ 0 h 835043"/>
                <a:gd name="connsiteX2" fmla="*/ 117990 w 163996"/>
                <a:gd name="connsiteY2" fmla="*/ 835043 h 835043"/>
                <a:gd name="connsiteX3" fmla="*/ 41790 w 163996"/>
                <a:gd name="connsiteY3" fmla="*/ 835043 h 835043"/>
                <a:gd name="connsiteX4" fmla="*/ 32265 w 163996"/>
                <a:gd name="connsiteY4" fmla="*/ 0 h 835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996" h="835043">
                  <a:moveTo>
                    <a:pt x="32265" y="0"/>
                  </a:moveTo>
                  <a:lnTo>
                    <a:pt x="127515" y="0"/>
                  </a:lnTo>
                  <a:cubicBezTo>
                    <a:pt x="127515" y="278348"/>
                    <a:pt x="215622" y="832920"/>
                    <a:pt x="117990" y="835043"/>
                  </a:cubicBezTo>
                  <a:lnTo>
                    <a:pt x="41790" y="835043"/>
                  </a:lnTo>
                  <a:cubicBezTo>
                    <a:pt x="-46317" y="835302"/>
                    <a:pt x="32265" y="278348"/>
                    <a:pt x="322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nvGrpSpPr>
            <p:cNvPr id="21" name="Group 20">
              <a:extLst>
                <a:ext uri="{FF2B5EF4-FFF2-40B4-BE49-F238E27FC236}">
                  <a16:creationId xmlns:a16="http://schemas.microsoft.com/office/drawing/2014/main" id="{463B0E47-3CF3-4A27-A696-E21C6F651EBC}"/>
                </a:ext>
              </a:extLst>
            </p:cNvPr>
            <p:cNvGrpSpPr/>
            <p:nvPr/>
          </p:nvGrpSpPr>
          <p:grpSpPr>
            <a:xfrm>
              <a:off x="4600820" y="347571"/>
              <a:ext cx="666257" cy="977438"/>
              <a:chOff x="14751684" y="-3411954"/>
              <a:chExt cx="2142959" cy="3143846"/>
            </a:xfrm>
          </p:grpSpPr>
          <p:sp>
            <p:nvSpPr>
              <p:cNvPr id="24" name="Rectangle 12">
                <a:extLst>
                  <a:ext uri="{FF2B5EF4-FFF2-40B4-BE49-F238E27FC236}">
                    <a16:creationId xmlns:a16="http://schemas.microsoft.com/office/drawing/2014/main" id="{3B2AB0F7-33AA-47CF-8C2C-0478625AC1AA}"/>
                  </a:ext>
                </a:extLst>
              </p:cNvPr>
              <p:cNvSpPr/>
              <p:nvPr/>
            </p:nvSpPr>
            <p:spPr>
              <a:xfrm>
                <a:off x="15815633" y="-3411954"/>
                <a:ext cx="1079010" cy="3143846"/>
              </a:xfrm>
              <a:custGeom>
                <a:avLst/>
                <a:gdLst>
                  <a:gd name="connsiteX0" fmla="*/ 0 w 179205"/>
                  <a:gd name="connsiteY0" fmla="*/ 0 h 2862270"/>
                  <a:gd name="connsiteX1" fmla="*/ 179205 w 179205"/>
                  <a:gd name="connsiteY1" fmla="*/ 0 h 2862270"/>
                  <a:gd name="connsiteX2" fmla="*/ 179205 w 179205"/>
                  <a:gd name="connsiteY2" fmla="*/ 2862270 h 2862270"/>
                  <a:gd name="connsiteX3" fmla="*/ 0 w 179205"/>
                  <a:gd name="connsiteY3" fmla="*/ 2862270 h 2862270"/>
                  <a:gd name="connsiteX4" fmla="*/ 0 w 179205"/>
                  <a:gd name="connsiteY4" fmla="*/ 0 h 2862270"/>
                  <a:gd name="connsiteX0" fmla="*/ 0 w 179205"/>
                  <a:gd name="connsiteY0" fmla="*/ 0 h 2862270"/>
                  <a:gd name="connsiteX1" fmla="*/ 179205 w 179205"/>
                  <a:gd name="connsiteY1" fmla="*/ 2862270 h 2862270"/>
                  <a:gd name="connsiteX2" fmla="*/ 0 w 179205"/>
                  <a:gd name="connsiteY2" fmla="*/ 2862270 h 2862270"/>
                  <a:gd name="connsiteX3" fmla="*/ 0 w 179205"/>
                  <a:gd name="connsiteY3" fmla="*/ 0 h 2862270"/>
                  <a:gd name="connsiteX0" fmla="*/ 0 w 735209"/>
                  <a:gd name="connsiteY0" fmla="*/ 270292 h 3132562"/>
                  <a:gd name="connsiteX1" fmla="*/ 179205 w 735209"/>
                  <a:gd name="connsiteY1" fmla="*/ 3132562 h 3132562"/>
                  <a:gd name="connsiteX2" fmla="*/ 0 w 735209"/>
                  <a:gd name="connsiteY2" fmla="*/ 3132562 h 3132562"/>
                  <a:gd name="connsiteX3" fmla="*/ 0 w 735209"/>
                  <a:gd name="connsiteY3" fmla="*/ 270292 h 3132562"/>
                  <a:gd name="connsiteX0" fmla="*/ 0 w 1079010"/>
                  <a:gd name="connsiteY0" fmla="*/ 281576 h 3143846"/>
                  <a:gd name="connsiteX1" fmla="*/ 179205 w 1079010"/>
                  <a:gd name="connsiteY1" fmla="*/ 3143846 h 3143846"/>
                  <a:gd name="connsiteX2" fmla="*/ 0 w 1079010"/>
                  <a:gd name="connsiteY2" fmla="*/ 3143846 h 3143846"/>
                  <a:gd name="connsiteX3" fmla="*/ 0 w 1079010"/>
                  <a:gd name="connsiteY3" fmla="*/ 281576 h 3143846"/>
                </a:gdLst>
                <a:ahLst/>
                <a:cxnLst>
                  <a:cxn ang="0">
                    <a:pos x="connsiteX0" y="connsiteY0"/>
                  </a:cxn>
                  <a:cxn ang="0">
                    <a:pos x="connsiteX1" y="connsiteY1"/>
                  </a:cxn>
                  <a:cxn ang="0">
                    <a:pos x="connsiteX2" y="connsiteY2"/>
                  </a:cxn>
                  <a:cxn ang="0">
                    <a:pos x="connsiteX3" y="connsiteY3"/>
                  </a:cxn>
                </a:cxnLst>
                <a:rect l="l" t="t" r="r" b="b"/>
                <a:pathLst>
                  <a:path w="1079010" h="3143846">
                    <a:moveTo>
                      <a:pt x="0" y="281576"/>
                    </a:moveTo>
                    <a:cubicBezTo>
                      <a:pt x="1575498" y="-914410"/>
                      <a:pt x="1239816" y="2016762"/>
                      <a:pt x="179205" y="3143846"/>
                    </a:cubicBezTo>
                    <a:lnTo>
                      <a:pt x="0" y="3143846"/>
                    </a:lnTo>
                    <a:lnTo>
                      <a:pt x="0" y="281576"/>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5" name="Rectangle 12">
                <a:extLst>
                  <a:ext uri="{FF2B5EF4-FFF2-40B4-BE49-F238E27FC236}">
                    <a16:creationId xmlns:a16="http://schemas.microsoft.com/office/drawing/2014/main" id="{74EAD8A1-603D-46D7-B7AB-05BAD55B8A41}"/>
                  </a:ext>
                </a:extLst>
              </p:cNvPr>
              <p:cNvSpPr/>
              <p:nvPr/>
            </p:nvSpPr>
            <p:spPr>
              <a:xfrm flipH="1">
                <a:off x="14751684" y="-3411954"/>
                <a:ext cx="1079010" cy="3143846"/>
              </a:xfrm>
              <a:custGeom>
                <a:avLst/>
                <a:gdLst>
                  <a:gd name="connsiteX0" fmla="*/ 0 w 179205"/>
                  <a:gd name="connsiteY0" fmla="*/ 0 h 2862270"/>
                  <a:gd name="connsiteX1" fmla="*/ 179205 w 179205"/>
                  <a:gd name="connsiteY1" fmla="*/ 0 h 2862270"/>
                  <a:gd name="connsiteX2" fmla="*/ 179205 w 179205"/>
                  <a:gd name="connsiteY2" fmla="*/ 2862270 h 2862270"/>
                  <a:gd name="connsiteX3" fmla="*/ 0 w 179205"/>
                  <a:gd name="connsiteY3" fmla="*/ 2862270 h 2862270"/>
                  <a:gd name="connsiteX4" fmla="*/ 0 w 179205"/>
                  <a:gd name="connsiteY4" fmla="*/ 0 h 2862270"/>
                  <a:gd name="connsiteX0" fmla="*/ 0 w 179205"/>
                  <a:gd name="connsiteY0" fmla="*/ 0 h 2862270"/>
                  <a:gd name="connsiteX1" fmla="*/ 179205 w 179205"/>
                  <a:gd name="connsiteY1" fmla="*/ 2862270 h 2862270"/>
                  <a:gd name="connsiteX2" fmla="*/ 0 w 179205"/>
                  <a:gd name="connsiteY2" fmla="*/ 2862270 h 2862270"/>
                  <a:gd name="connsiteX3" fmla="*/ 0 w 179205"/>
                  <a:gd name="connsiteY3" fmla="*/ 0 h 2862270"/>
                  <a:gd name="connsiteX0" fmla="*/ 0 w 735209"/>
                  <a:gd name="connsiteY0" fmla="*/ 270292 h 3132562"/>
                  <a:gd name="connsiteX1" fmla="*/ 179205 w 735209"/>
                  <a:gd name="connsiteY1" fmla="*/ 3132562 h 3132562"/>
                  <a:gd name="connsiteX2" fmla="*/ 0 w 735209"/>
                  <a:gd name="connsiteY2" fmla="*/ 3132562 h 3132562"/>
                  <a:gd name="connsiteX3" fmla="*/ 0 w 735209"/>
                  <a:gd name="connsiteY3" fmla="*/ 270292 h 3132562"/>
                  <a:gd name="connsiteX0" fmla="*/ 0 w 1079010"/>
                  <a:gd name="connsiteY0" fmla="*/ 281576 h 3143846"/>
                  <a:gd name="connsiteX1" fmla="*/ 179205 w 1079010"/>
                  <a:gd name="connsiteY1" fmla="*/ 3143846 h 3143846"/>
                  <a:gd name="connsiteX2" fmla="*/ 0 w 1079010"/>
                  <a:gd name="connsiteY2" fmla="*/ 3143846 h 3143846"/>
                  <a:gd name="connsiteX3" fmla="*/ 0 w 1079010"/>
                  <a:gd name="connsiteY3" fmla="*/ 281576 h 3143846"/>
                </a:gdLst>
                <a:ahLst/>
                <a:cxnLst>
                  <a:cxn ang="0">
                    <a:pos x="connsiteX0" y="connsiteY0"/>
                  </a:cxn>
                  <a:cxn ang="0">
                    <a:pos x="connsiteX1" y="connsiteY1"/>
                  </a:cxn>
                  <a:cxn ang="0">
                    <a:pos x="connsiteX2" y="connsiteY2"/>
                  </a:cxn>
                  <a:cxn ang="0">
                    <a:pos x="connsiteX3" y="connsiteY3"/>
                  </a:cxn>
                </a:cxnLst>
                <a:rect l="l" t="t" r="r" b="b"/>
                <a:pathLst>
                  <a:path w="1079010" h="3143846">
                    <a:moveTo>
                      <a:pt x="0" y="281576"/>
                    </a:moveTo>
                    <a:cubicBezTo>
                      <a:pt x="1575498" y="-914410"/>
                      <a:pt x="1239816" y="2016762"/>
                      <a:pt x="179205" y="3143846"/>
                    </a:cubicBezTo>
                    <a:lnTo>
                      <a:pt x="0" y="3143846"/>
                    </a:lnTo>
                    <a:lnTo>
                      <a:pt x="0" y="281576"/>
                    </a:lnTo>
                    <a:close/>
                  </a:path>
                </a:pathLst>
              </a:custGeom>
              <a:solidFill>
                <a:srgbClr val="64A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22" name="Rectangle 16">
              <a:extLst>
                <a:ext uri="{FF2B5EF4-FFF2-40B4-BE49-F238E27FC236}">
                  <a16:creationId xmlns:a16="http://schemas.microsoft.com/office/drawing/2014/main" id="{F73381F7-E7F3-4441-B1EC-C9F520D924B3}"/>
                </a:ext>
              </a:extLst>
            </p:cNvPr>
            <p:cNvSpPr/>
            <p:nvPr/>
          </p:nvSpPr>
          <p:spPr>
            <a:xfrm>
              <a:off x="4854577" y="329880"/>
              <a:ext cx="83529" cy="995129"/>
            </a:xfrm>
            <a:custGeom>
              <a:avLst/>
              <a:gdLst>
                <a:gd name="connsiteX0" fmla="*/ 0 w 149341"/>
                <a:gd name="connsiteY0" fmla="*/ 0 h 2831378"/>
                <a:gd name="connsiteX1" fmla="*/ 149341 w 149341"/>
                <a:gd name="connsiteY1" fmla="*/ 0 h 2831378"/>
                <a:gd name="connsiteX2" fmla="*/ 149341 w 149341"/>
                <a:gd name="connsiteY2" fmla="*/ 2831378 h 2831378"/>
                <a:gd name="connsiteX3" fmla="*/ 0 w 149341"/>
                <a:gd name="connsiteY3" fmla="*/ 2831378 h 2831378"/>
                <a:gd name="connsiteX4" fmla="*/ 0 w 149341"/>
                <a:gd name="connsiteY4" fmla="*/ 0 h 2831378"/>
                <a:gd name="connsiteX0" fmla="*/ 0 w 149341"/>
                <a:gd name="connsiteY0" fmla="*/ 0 h 2831378"/>
                <a:gd name="connsiteX1" fmla="*/ 149341 w 149341"/>
                <a:gd name="connsiteY1" fmla="*/ 0 h 2831378"/>
                <a:gd name="connsiteX2" fmla="*/ 149341 w 149341"/>
                <a:gd name="connsiteY2" fmla="*/ 2831378 h 2831378"/>
                <a:gd name="connsiteX3" fmla="*/ 0 w 149341"/>
                <a:gd name="connsiteY3" fmla="*/ 0 h 2831378"/>
                <a:gd name="connsiteX0" fmla="*/ 0 w 156961"/>
                <a:gd name="connsiteY0" fmla="*/ 0 h 2831378"/>
                <a:gd name="connsiteX1" fmla="*/ 156961 w 156961"/>
                <a:gd name="connsiteY1" fmla="*/ 30480 h 2831378"/>
                <a:gd name="connsiteX2" fmla="*/ 149341 w 156961"/>
                <a:gd name="connsiteY2" fmla="*/ 2831378 h 2831378"/>
                <a:gd name="connsiteX3" fmla="*/ 0 w 156961"/>
                <a:gd name="connsiteY3" fmla="*/ 0 h 2831378"/>
                <a:gd name="connsiteX0" fmla="*/ 0 w 7620"/>
                <a:gd name="connsiteY0" fmla="*/ 2800898 h 2800898"/>
                <a:gd name="connsiteX1" fmla="*/ 7620 w 7620"/>
                <a:gd name="connsiteY1" fmla="*/ 0 h 2800898"/>
                <a:gd name="connsiteX2" fmla="*/ 0 w 7620"/>
                <a:gd name="connsiteY2" fmla="*/ 2800898 h 2800898"/>
                <a:gd name="connsiteX0" fmla="*/ 637783 w 647783"/>
                <a:gd name="connsiteY0" fmla="*/ 10083 h 10083"/>
                <a:gd name="connsiteX1" fmla="*/ 647783 w 647783"/>
                <a:gd name="connsiteY1" fmla="*/ 83 h 10083"/>
                <a:gd name="connsiteX2" fmla="*/ 637783 w 647783"/>
                <a:gd name="connsiteY2" fmla="*/ 10083 h 10083"/>
                <a:gd name="connsiteX0" fmla="*/ 637783 w 707839"/>
                <a:gd name="connsiteY0" fmla="*/ 10083 h 10083"/>
                <a:gd name="connsiteX1" fmla="*/ 647783 w 707839"/>
                <a:gd name="connsiteY1" fmla="*/ 83 h 10083"/>
                <a:gd name="connsiteX2" fmla="*/ 637783 w 707839"/>
                <a:gd name="connsiteY2" fmla="*/ 10083 h 10083"/>
                <a:gd name="connsiteX0" fmla="*/ 697320 w 767376"/>
                <a:gd name="connsiteY0" fmla="*/ 10078 h 10078"/>
                <a:gd name="connsiteX1" fmla="*/ 707320 w 767376"/>
                <a:gd name="connsiteY1" fmla="*/ 78 h 10078"/>
                <a:gd name="connsiteX2" fmla="*/ 697320 w 767376"/>
                <a:gd name="connsiteY2" fmla="*/ 10078 h 10078"/>
                <a:gd name="connsiteX0" fmla="*/ 697320 w 707320"/>
                <a:gd name="connsiteY0" fmla="*/ 10078 h 10078"/>
                <a:gd name="connsiteX1" fmla="*/ 707320 w 707320"/>
                <a:gd name="connsiteY1" fmla="*/ 78 h 10078"/>
                <a:gd name="connsiteX2" fmla="*/ 697320 w 707320"/>
                <a:gd name="connsiteY2" fmla="*/ 10078 h 10078"/>
                <a:gd name="connsiteX0" fmla="*/ 330480 w 340480"/>
                <a:gd name="connsiteY0" fmla="*/ 11365 h 11365"/>
                <a:gd name="connsiteX1" fmla="*/ 340480 w 340480"/>
                <a:gd name="connsiteY1" fmla="*/ 1365 h 11365"/>
                <a:gd name="connsiteX2" fmla="*/ 330480 w 340480"/>
                <a:gd name="connsiteY2" fmla="*/ 11365 h 11365"/>
                <a:gd name="connsiteX0" fmla="*/ 342577 w 352577"/>
                <a:gd name="connsiteY0" fmla="*/ 11344 h 11344"/>
                <a:gd name="connsiteX1" fmla="*/ 352577 w 352577"/>
                <a:gd name="connsiteY1" fmla="*/ 1344 h 11344"/>
                <a:gd name="connsiteX2" fmla="*/ 342577 w 352577"/>
                <a:gd name="connsiteY2" fmla="*/ 11344 h 11344"/>
                <a:gd name="connsiteX0" fmla="*/ 342577 w 363906"/>
                <a:gd name="connsiteY0" fmla="*/ 11344 h 11344"/>
                <a:gd name="connsiteX1" fmla="*/ 352577 w 363906"/>
                <a:gd name="connsiteY1" fmla="*/ 1344 h 11344"/>
                <a:gd name="connsiteX2" fmla="*/ 342577 w 363906"/>
                <a:gd name="connsiteY2" fmla="*/ 11344 h 11344"/>
                <a:gd name="connsiteX0" fmla="*/ 342577 w 352577"/>
                <a:gd name="connsiteY0" fmla="*/ 11344 h 11344"/>
                <a:gd name="connsiteX1" fmla="*/ 352577 w 352577"/>
                <a:gd name="connsiteY1" fmla="*/ 1344 h 11344"/>
                <a:gd name="connsiteX2" fmla="*/ 342577 w 352577"/>
                <a:gd name="connsiteY2" fmla="*/ 11344 h 11344"/>
              </a:gdLst>
              <a:ahLst/>
              <a:cxnLst>
                <a:cxn ang="0">
                  <a:pos x="connsiteX0" y="connsiteY0"/>
                </a:cxn>
                <a:cxn ang="0">
                  <a:pos x="connsiteX1" y="connsiteY1"/>
                </a:cxn>
                <a:cxn ang="0">
                  <a:pos x="connsiteX2" y="connsiteY2"/>
                </a:cxn>
              </a:cxnLst>
              <a:rect l="l" t="t" r="r" b="b"/>
              <a:pathLst>
                <a:path w="352577" h="11344">
                  <a:moveTo>
                    <a:pt x="342577" y="11344"/>
                  </a:moveTo>
                  <a:cubicBezTo>
                    <a:pt x="55911" y="8963"/>
                    <a:pt x="-262660" y="-4181"/>
                    <a:pt x="352577" y="1344"/>
                  </a:cubicBezTo>
                  <a:cubicBezTo>
                    <a:pt x="349244" y="4677"/>
                    <a:pt x="355910" y="8175"/>
                    <a:pt x="342577" y="11344"/>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Rectangle 32">
              <a:extLst>
                <a:ext uri="{FF2B5EF4-FFF2-40B4-BE49-F238E27FC236}">
                  <a16:creationId xmlns:a16="http://schemas.microsoft.com/office/drawing/2014/main" id="{7FE1E998-44FB-42C6-AD05-54C18B83AA3A}"/>
                </a:ext>
              </a:extLst>
            </p:cNvPr>
            <p:cNvSpPr/>
            <p:nvPr/>
          </p:nvSpPr>
          <p:spPr>
            <a:xfrm>
              <a:off x="4836589" y="1318233"/>
              <a:ext cx="99152" cy="1017632"/>
            </a:xfrm>
            <a:custGeom>
              <a:avLst/>
              <a:gdLst>
                <a:gd name="connsiteX0" fmla="*/ 0 w 76200"/>
                <a:gd name="connsiteY0" fmla="*/ 0 h 835043"/>
                <a:gd name="connsiteX1" fmla="*/ 76200 w 76200"/>
                <a:gd name="connsiteY1" fmla="*/ 0 h 835043"/>
                <a:gd name="connsiteX2" fmla="*/ 76200 w 76200"/>
                <a:gd name="connsiteY2" fmla="*/ 835043 h 835043"/>
                <a:gd name="connsiteX3" fmla="*/ 0 w 76200"/>
                <a:gd name="connsiteY3" fmla="*/ 835043 h 835043"/>
                <a:gd name="connsiteX4" fmla="*/ 0 w 76200"/>
                <a:gd name="connsiteY4" fmla="*/ 0 h 835043"/>
                <a:gd name="connsiteX0" fmla="*/ 41275 w 117475"/>
                <a:gd name="connsiteY0" fmla="*/ 0 h 835235"/>
                <a:gd name="connsiteX1" fmla="*/ 117475 w 117475"/>
                <a:gd name="connsiteY1" fmla="*/ 0 h 835235"/>
                <a:gd name="connsiteX2" fmla="*/ 117475 w 117475"/>
                <a:gd name="connsiteY2" fmla="*/ 835043 h 835235"/>
                <a:gd name="connsiteX3" fmla="*/ 41275 w 117475"/>
                <a:gd name="connsiteY3" fmla="*/ 835043 h 835235"/>
                <a:gd name="connsiteX4" fmla="*/ 41275 w 117475"/>
                <a:gd name="connsiteY4" fmla="*/ 0 h 835235"/>
                <a:gd name="connsiteX0" fmla="*/ 39159 w 115359"/>
                <a:gd name="connsiteY0" fmla="*/ 0 h 835043"/>
                <a:gd name="connsiteX1" fmla="*/ 115359 w 115359"/>
                <a:gd name="connsiteY1" fmla="*/ 0 h 835043"/>
                <a:gd name="connsiteX2" fmla="*/ 115359 w 115359"/>
                <a:gd name="connsiteY2" fmla="*/ 835043 h 835043"/>
                <a:gd name="connsiteX3" fmla="*/ 39159 w 115359"/>
                <a:gd name="connsiteY3" fmla="*/ 835043 h 835043"/>
                <a:gd name="connsiteX4" fmla="*/ 39159 w 115359"/>
                <a:gd name="connsiteY4" fmla="*/ 0 h 835043"/>
                <a:gd name="connsiteX0" fmla="*/ 39159 w 165100"/>
                <a:gd name="connsiteY0" fmla="*/ 0 h 835043"/>
                <a:gd name="connsiteX1" fmla="*/ 115359 w 165100"/>
                <a:gd name="connsiteY1" fmla="*/ 0 h 835043"/>
                <a:gd name="connsiteX2" fmla="*/ 115359 w 165100"/>
                <a:gd name="connsiteY2" fmla="*/ 835043 h 835043"/>
                <a:gd name="connsiteX3" fmla="*/ 39159 w 165100"/>
                <a:gd name="connsiteY3" fmla="*/ 835043 h 835043"/>
                <a:gd name="connsiteX4" fmla="*/ 39159 w 165100"/>
                <a:gd name="connsiteY4" fmla="*/ 0 h 835043"/>
                <a:gd name="connsiteX0" fmla="*/ 39159 w 167696"/>
                <a:gd name="connsiteY0" fmla="*/ 0 h 835043"/>
                <a:gd name="connsiteX1" fmla="*/ 124884 w 167696"/>
                <a:gd name="connsiteY1" fmla="*/ 0 h 835043"/>
                <a:gd name="connsiteX2" fmla="*/ 115359 w 167696"/>
                <a:gd name="connsiteY2" fmla="*/ 835043 h 835043"/>
                <a:gd name="connsiteX3" fmla="*/ 39159 w 167696"/>
                <a:gd name="connsiteY3" fmla="*/ 835043 h 835043"/>
                <a:gd name="connsiteX4" fmla="*/ 39159 w 167696"/>
                <a:gd name="connsiteY4" fmla="*/ 0 h 835043"/>
                <a:gd name="connsiteX0" fmla="*/ 32265 w 170327"/>
                <a:gd name="connsiteY0" fmla="*/ 0 h 835043"/>
                <a:gd name="connsiteX1" fmla="*/ 127515 w 170327"/>
                <a:gd name="connsiteY1" fmla="*/ 0 h 835043"/>
                <a:gd name="connsiteX2" fmla="*/ 117990 w 170327"/>
                <a:gd name="connsiteY2" fmla="*/ 835043 h 835043"/>
                <a:gd name="connsiteX3" fmla="*/ 41790 w 170327"/>
                <a:gd name="connsiteY3" fmla="*/ 835043 h 835043"/>
                <a:gd name="connsiteX4" fmla="*/ 32265 w 170327"/>
                <a:gd name="connsiteY4" fmla="*/ 0 h 835043"/>
                <a:gd name="connsiteX0" fmla="*/ 32265 w 163996"/>
                <a:gd name="connsiteY0" fmla="*/ 0 h 835043"/>
                <a:gd name="connsiteX1" fmla="*/ 127515 w 163996"/>
                <a:gd name="connsiteY1" fmla="*/ 0 h 835043"/>
                <a:gd name="connsiteX2" fmla="*/ 117990 w 163996"/>
                <a:gd name="connsiteY2" fmla="*/ 835043 h 835043"/>
                <a:gd name="connsiteX3" fmla="*/ 41790 w 163996"/>
                <a:gd name="connsiteY3" fmla="*/ 835043 h 835043"/>
                <a:gd name="connsiteX4" fmla="*/ 32265 w 163996"/>
                <a:gd name="connsiteY4" fmla="*/ 0 h 835043"/>
                <a:gd name="connsiteX0" fmla="*/ 32265 w 163996"/>
                <a:gd name="connsiteY0" fmla="*/ 0 h 835043"/>
                <a:gd name="connsiteX1" fmla="*/ 127515 w 163996"/>
                <a:gd name="connsiteY1" fmla="*/ 0 h 835043"/>
                <a:gd name="connsiteX2" fmla="*/ 117990 w 163996"/>
                <a:gd name="connsiteY2" fmla="*/ 835043 h 835043"/>
                <a:gd name="connsiteX3" fmla="*/ 41790 w 163996"/>
                <a:gd name="connsiteY3" fmla="*/ 835043 h 835043"/>
                <a:gd name="connsiteX4" fmla="*/ 32265 w 163996"/>
                <a:gd name="connsiteY4" fmla="*/ 0 h 835043"/>
                <a:gd name="connsiteX0" fmla="*/ 32265 w 163996"/>
                <a:gd name="connsiteY0" fmla="*/ 1151 h 836194"/>
                <a:gd name="connsiteX1" fmla="*/ 77938 w 163996"/>
                <a:gd name="connsiteY1" fmla="*/ 0 h 836194"/>
                <a:gd name="connsiteX2" fmla="*/ 127515 w 163996"/>
                <a:gd name="connsiteY2" fmla="*/ 1151 h 836194"/>
                <a:gd name="connsiteX3" fmla="*/ 117990 w 163996"/>
                <a:gd name="connsiteY3" fmla="*/ 836194 h 836194"/>
                <a:gd name="connsiteX4" fmla="*/ 41790 w 163996"/>
                <a:gd name="connsiteY4" fmla="*/ 836194 h 836194"/>
                <a:gd name="connsiteX5" fmla="*/ 32265 w 163996"/>
                <a:gd name="connsiteY5" fmla="*/ 1151 h 836194"/>
                <a:gd name="connsiteX0" fmla="*/ 32265 w 163996"/>
                <a:gd name="connsiteY0" fmla="*/ 1151 h 836194"/>
                <a:gd name="connsiteX1" fmla="*/ 77938 w 163996"/>
                <a:gd name="connsiteY1" fmla="*/ 0 h 836194"/>
                <a:gd name="connsiteX2" fmla="*/ 127515 w 163996"/>
                <a:gd name="connsiteY2" fmla="*/ 1151 h 836194"/>
                <a:gd name="connsiteX3" fmla="*/ 117990 w 163996"/>
                <a:gd name="connsiteY3" fmla="*/ 836194 h 836194"/>
                <a:gd name="connsiteX4" fmla="*/ 77938 w 163996"/>
                <a:gd name="connsiteY4" fmla="*/ 834356 h 836194"/>
                <a:gd name="connsiteX5" fmla="*/ 41790 w 163996"/>
                <a:gd name="connsiteY5" fmla="*/ 836194 h 836194"/>
                <a:gd name="connsiteX6" fmla="*/ 32265 w 163996"/>
                <a:gd name="connsiteY6" fmla="*/ 1151 h 836194"/>
                <a:gd name="connsiteX0" fmla="*/ 32265 w 127515"/>
                <a:gd name="connsiteY0" fmla="*/ 1151 h 836194"/>
                <a:gd name="connsiteX1" fmla="*/ 77938 w 127515"/>
                <a:gd name="connsiteY1" fmla="*/ 0 h 836194"/>
                <a:gd name="connsiteX2" fmla="*/ 127515 w 127515"/>
                <a:gd name="connsiteY2" fmla="*/ 1151 h 836194"/>
                <a:gd name="connsiteX3" fmla="*/ 77938 w 127515"/>
                <a:gd name="connsiteY3" fmla="*/ 834356 h 836194"/>
                <a:gd name="connsiteX4" fmla="*/ 41790 w 127515"/>
                <a:gd name="connsiteY4" fmla="*/ 836194 h 836194"/>
                <a:gd name="connsiteX5" fmla="*/ 32265 w 127515"/>
                <a:gd name="connsiteY5" fmla="*/ 1151 h 836194"/>
                <a:gd name="connsiteX0" fmla="*/ 32265 w 77938"/>
                <a:gd name="connsiteY0" fmla="*/ 1151 h 836194"/>
                <a:gd name="connsiteX1" fmla="*/ 77938 w 77938"/>
                <a:gd name="connsiteY1" fmla="*/ 0 h 836194"/>
                <a:gd name="connsiteX2" fmla="*/ 77938 w 77938"/>
                <a:gd name="connsiteY2" fmla="*/ 834356 h 836194"/>
                <a:gd name="connsiteX3" fmla="*/ 41790 w 77938"/>
                <a:gd name="connsiteY3" fmla="*/ 836194 h 836194"/>
                <a:gd name="connsiteX4" fmla="*/ 32265 w 77938"/>
                <a:gd name="connsiteY4" fmla="*/ 1151 h 836194"/>
                <a:gd name="connsiteX0" fmla="*/ 32265 w 79894"/>
                <a:gd name="connsiteY0" fmla="*/ 173 h 835216"/>
                <a:gd name="connsiteX1" fmla="*/ 79894 w 79894"/>
                <a:gd name="connsiteY1" fmla="*/ 0 h 835216"/>
                <a:gd name="connsiteX2" fmla="*/ 77938 w 79894"/>
                <a:gd name="connsiteY2" fmla="*/ 833378 h 835216"/>
                <a:gd name="connsiteX3" fmla="*/ 41790 w 79894"/>
                <a:gd name="connsiteY3" fmla="*/ 835216 h 835216"/>
                <a:gd name="connsiteX4" fmla="*/ 32265 w 79894"/>
                <a:gd name="connsiteY4" fmla="*/ 173 h 835216"/>
                <a:gd name="connsiteX0" fmla="*/ 32265 w 81361"/>
                <a:gd name="connsiteY0" fmla="*/ 0 h 835043"/>
                <a:gd name="connsiteX1" fmla="*/ 81361 w 81361"/>
                <a:gd name="connsiteY1" fmla="*/ 2272 h 835043"/>
                <a:gd name="connsiteX2" fmla="*/ 77938 w 81361"/>
                <a:gd name="connsiteY2" fmla="*/ 833205 h 835043"/>
                <a:gd name="connsiteX3" fmla="*/ 41790 w 81361"/>
                <a:gd name="connsiteY3" fmla="*/ 835043 h 835043"/>
                <a:gd name="connsiteX4" fmla="*/ 32265 w 81361"/>
                <a:gd name="connsiteY4" fmla="*/ 0 h 835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61" h="835043">
                  <a:moveTo>
                    <a:pt x="32265" y="0"/>
                  </a:moveTo>
                  <a:lnTo>
                    <a:pt x="81361" y="2272"/>
                  </a:lnTo>
                  <a:lnTo>
                    <a:pt x="77938" y="833205"/>
                  </a:lnTo>
                  <a:lnTo>
                    <a:pt x="41790" y="835043"/>
                  </a:lnTo>
                  <a:cubicBezTo>
                    <a:pt x="-46317" y="835302"/>
                    <a:pt x="32265" y="278348"/>
                    <a:pt x="32265" y="0"/>
                  </a:cubicBezTo>
                  <a:close/>
                </a:path>
              </a:pathLst>
            </a:custGeom>
            <a:solidFill>
              <a:srgbClr val="64AB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grpSp>
        <p:nvGrpSpPr>
          <p:cNvPr id="30" name="Group 29">
            <a:extLst>
              <a:ext uri="{FF2B5EF4-FFF2-40B4-BE49-F238E27FC236}">
                <a16:creationId xmlns:a16="http://schemas.microsoft.com/office/drawing/2014/main" id="{5B861A06-C1C0-417B-BD48-E10185F78B1F}"/>
              </a:ext>
            </a:extLst>
          </p:cNvPr>
          <p:cNvGrpSpPr/>
          <p:nvPr/>
        </p:nvGrpSpPr>
        <p:grpSpPr>
          <a:xfrm>
            <a:off x="7045890" y="789989"/>
            <a:ext cx="514702" cy="2397429"/>
            <a:chOff x="4600820" y="329880"/>
            <a:chExt cx="666257" cy="3103358"/>
          </a:xfrm>
        </p:grpSpPr>
        <p:sp>
          <p:nvSpPr>
            <p:cNvPr id="31" name="Rectangle 25">
              <a:extLst>
                <a:ext uri="{FF2B5EF4-FFF2-40B4-BE49-F238E27FC236}">
                  <a16:creationId xmlns:a16="http://schemas.microsoft.com/office/drawing/2014/main" id="{FB593406-1D16-4D9E-993C-D5C3D33F0F37}"/>
                </a:ext>
              </a:extLst>
            </p:cNvPr>
            <p:cNvSpPr/>
            <p:nvPr/>
          </p:nvSpPr>
          <p:spPr>
            <a:xfrm>
              <a:off x="4887518" y="2738908"/>
              <a:ext cx="92862" cy="694330"/>
            </a:xfrm>
            <a:custGeom>
              <a:avLst/>
              <a:gdLst>
                <a:gd name="connsiteX0" fmla="*/ 0 w 76200"/>
                <a:gd name="connsiteY0" fmla="*/ 0 h 376868"/>
                <a:gd name="connsiteX1" fmla="*/ 76200 w 76200"/>
                <a:gd name="connsiteY1" fmla="*/ 0 h 376868"/>
                <a:gd name="connsiteX2" fmla="*/ 76200 w 76200"/>
                <a:gd name="connsiteY2" fmla="*/ 376868 h 376868"/>
                <a:gd name="connsiteX3" fmla="*/ 0 w 76200"/>
                <a:gd name="connsiteY3" fmla="*/ 376868 h 376868"/>
                <a:gd name="connsiteX4" fmla="*/ 0 w 76200"/>
                <a:gd name="connsiteY4" fmla="*/ 0 h 376868"/>
                <a:gd name="connsiteX0" fmla="*/ 0 w 76200"/>
                <a:gd name="connsiteY0" fmla="*/ 0 h 376868"/>
                <a:gd name="connsiteX1" fmla="*/ 76200 w 76200"/>
                <a:gd name="connsiteY1" fmla="*/ 0 h 376868"/>
                <a:gd name="connsiteX2" fmla="*/ 76200 w 76200"/>
                <a:gd name="connsiteY2" fmla="*/ 376868 h 376868"/>
                <a:gd name="connsiteX3" fmla="*/ 35719 w 76200"/>
                <a:gd name="connsiteY3" fmla="*/ 374487 h 376868"/>
                <a:gd name="connsiteX4" fmla="*/ 0 w 76200"/>
                <a:gd name="connsiteY4" fmla="*/ 376868 h 376868"/>
                <a:gd name="connsiteX5" fmla="*/ 0 w 76200"/>
                <a:gd name="connsiteY5" fmla="*/ 0 h 376868"/>
                <a:gd name="connsiteX0" fmla="*/ 0 w 76200"/>
                <a:gd name="connsiteY0" fmla="*/ 0 h 569750"/>
                <a:gd name="connsiteX1" fmla="*/ 76200 w 76200"/>
                <a:gd name="connsiteY1" fmla="*/ 0 h 569750"/>
                <a:gd name="connsiteX2" fmla="*/ 76200 w 76200"/>
                <a:gd name="connsiteY2" fmla="*/ 376868 h 569750"/>
                <a:gd name="connsiteX3" fmla="*/ 35719 w 76200"/>
                <a:gd name="connsiteY3" fmla="*/ 569750 h 569750"/>
                <a:gd name="connsiteX4" fmla="*/ 0 w 76200"/>
                <a:gd name="connsiteY4" fmla="*/ 376868 h 569750"/>
                <a:gd name="connsiteX5" fmla="*/ 0 w 76200"/>
                <a:gd name="connsiteY5" fmla="*/ 0 h 56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200" h="569750">
                  <a:moveTo>
                    <a:pt x="0" y="0"/>
                  </a:moveTo>
                  <a:lnTo>
                    <a:pt x="76200" y="0"/>
                  </a:lnTo>
                  <a:lnTo>
                    <a:pt x="76200" y="376868"/>
                  </a:lnTo>
                  <a:lnTo>
                    <a:pt x="35719" y="569750"/>
                  </a:lnTo>
                  <a:lnTo>
                    <a:pt x="0" y="376868"/>
                  </a:lnTo>
                  <a:lnTo>
                    <a:pt x="0" y="0"/>
                  </a:lnTo>
                  <a:close/>
                </a:path>
              </a:pathLst>
            </a:cu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32" name="Group 31">
              <a:extLst>
                <a:ext uri="{FF2B5EF4-FFF2-40B4-BE49-F238E27FC236}">
                  <a16:creationId xmlns:a16="http://schemas.microsoft.com/office/drawing/2014/main" id="{C269884F-4186-4BE9-9689-91942011099E}"/>
                </a:ext>
              </a:extLst>
            </p:cNvPr>
            <p:cNvGrpSpPr/>
            <p:nvPr/>
          </p:nvGrpSpPr>
          <p:grpSpPr>
            <a:xfrm>
              <a:off x="4829479" y="2329560"/>
              <a:ext cx="208939" cy="409348"/>
              <a:chOff x="4048125" y="7385862"/>
              <a:chExt cx="171450" cy="335901"/>
            </a:xfrm>
            <a:solidFill>
              <a:schemeClr val="bg1">
                <a:lumMod val="65000"/>
              </a:schemeClr>
            </a:solidFill>
          </p:grpSpPr>
          <p:sp>
            <p:nvSpPr>
              <p:cNvPr id="39" name="Rounded Rectangle 108">
                <a:extLst>
                  <a:ext uri="{FF2B5EF4-FFF2-40B4-BE49-F238E27FC236}">
                    <a16:creationId xmlns:a16="http://schemas.microsoft.com/office/drawing/2014/main" id="{61989947-3864-4176-A8C6-8ED66AFFA9D4}"/>
                  </a:ext>
                </a:extLst>
              </p:cNvPr>
              <p:cNvSpPr/>
              <p:nvPr/>
            </p:nvSpPr>
            <p:spPr>
              <a:xfrm>
                <a:off x="4048125" y="7636669"/>
                <a:ext cx="171450" cy="85094"/>
              </a:xfrm>
              <a:prstGeom prst="roundRect">
                <a:avLst>
                  <a:gd name="adj" fmla="val 50000"/>
                </a:avLst>
              </a:pr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0" name="Rounded Rectangle 109">
                <a:extLst>
                  <a:ext uri="{FF2B5EF4-FFF2-40B4-BE49-F238E27FC236}">
                    <a16:creationId xmlns:a16="http://schemas.microsoft.com/office/drawing/2014/main" id="{20B12A63-6C76-4D19-BE67-199BA9D76A19}"/>
                  </a:ext>
                </a:extLst>
              </p:cNvPr>
              <p:cNvSpPr/>
              <p:nvPr/>
            </p:nvSpPr>
            <p:spPr>
              <a:xfrm>
                <a:off x="4048125" y="7551575"/>
                <a:ext cx="171450" cy="85094"/>
              </a:xfrm>
              <a:prstGeom prst="roundRect">
                <a:avLst>
                  <a:gd name="adj" fmla="val 50000"/>
                </a:avLst>
              </a:pr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1" name="Rounded Rectangle 110">
                <a:extLst>
                  <a:ext uri="{FF2B5EF4-FFF2-40B4-BE49-F238E27FC236}">
                    <a16:creationId xmlns:a16="http://schemas.microsoft.com/office/drawing/2014/main" id="{A9FA1F9D-CF73-485C-9427-AD9572A48044}"/>
                  </a:ext>
                </a:extLst>
              </p:cNvPr>
              <p:cNvSpPr/>
              <p:nvPr/>
            </p:nvSpPr>
            <p:spPr>
              <a:xfrm>
                <a:off x="4048125" y="7466481"/>
                <a:ext cx="171450" cy="85094"/>
              </a:xfrm>
              <a:prstGeom prst="roundRect">
                <a:avLst>
                  <a:gd name="adj" fmla="val 50000"/>
                </a:avLst>
              </a:pr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2" name="Rounded Rectangle 111">
                <a:extLst>
                  <a:ext uri="{FF2B5EF4-FFF2-40B4-BE49-F238E27FC236}">
                    <a16:creationId xmlns:a16="http://schemas.microsoft.com/office/drawing/2014/main" id="{DEC70690-C8D2-4A0F-935F-8EFB37015BB3}"/>
                  </a:ext>
                </a:extLst>
              </p:cNvPr>
              <p:cNvSpPr/>
              <p:nvPr/>
            </p:nvSpPr>
            <p:spPr>
              <a:xfrm>
                <a:off x="4048125" y="7385862"/>
                <a:ext cx="171450" cy="85094"/>
              </a:xfrm>
              <a:prstGeom prst="roundRect">
                <a:avLst>
                  <a:gd name="adj" fmla="val 50000"/>
                </a:avLst>
              </a:pr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33" name="Rectangle 32">
              <a:extLst>
                <a:ext uri="{FF2B5EF4-FFF2-40B4-BE49-F238E27FC236}">
                  <a16:creationId xmlns:a16="http://schemas.microsoft.com/office/drawing/2014/main" id="{3698CBE0-814C-4366-B5C4-E6835F2C27E1}"/>
                </a:ext>
              </a:extLst>
            </p:cNvPr>
            <p:cNvSpPr/>
            <p:nvPr/>
          </p:nvSpPr>
          <p:spPr>
            <a:xfrm>
              <a:off x="4836589" y="1317731"/>
              <a:ext cx="199855" cy="1017632"/>
            </a:xfrm>
            <a:custGeom>
              <a:avLst/>
              <a:gdLst>
                <a:gd name="connsiteX0" fmla="*/ 0 w 76200"/>
                <a:gd name="connsiteY0" fmla="*/ 0 h 835043"/>
                <a:gd name="connsiteX1" fmla="*/ 76200 w 76200"/>
                <a:gd name="connsiteY1" fmla="*/ 0 h 835043"/>
                <a:gd name="connsiteX2" fmla="*/ 76200 w 76200"/>
                <a:gd name="connsiteY2" fmla="*/ 835043 h 835043"/>
                <a:gd name="connsiteX3" fmla="*/ 0 w 76200"/>
                <a:gd name="connsiteY3" fmla="*/ 835043 h 835043"/>
                <a:gd name="connsiteX4" fmla="*/ 0 w 76200"/>
                <a:gd name="connsiteY4" fmla="*/ 0 h 835043"/>
                <a:gd name="connsiteX0" fmla="*/ 41275 w 117475"/>
                <a:gd name="connsiteY0" fmla="*/ 0 h 835235"/>
                <a:gd name="connsiteX1" fmla="*/ 117475 w 117475"/>
                <a:gd name="connsiteY1" fmla="*/ 0 h 835235"/>
                <a:gd name="connsiteX2" fmla="*/ 117475 w 117475"/>
                <a:gd name="connsiteY2" fmla="*/ 835043 h 835235"/>
                <a:gd name="connsiteX3" fmla="*/ 41275 w 117475"/>
                <a:gd name="connsiteY3" fmla="*/ 835043 h 835235"/>
                <a:gd name="connsiteX4" fmla="*/ 41275 w 117475"/>
                <a:gd name="connsiteY4" fmla="*/ 0 h 835235"/>
                <a:gd name="connsiteX0" fmla="*/ 39159 w 115359"/>
                <a:gd name="connsiteY0" fmla="*/ 0 h 835043"/>
                <a:gd name="connsiteX1" fmla="*/ 115359 w 115359"/>
                <a:gd name="connsiteY1" fmla="*/ 0 h 835043"/>
                <a:gd name="connsiteX2" fmla="*/ 115359 w 115359"/>
                <a:gd name="connsiteY2" fmla="*/ 835043 h 835043"/>
                <a:gd name="connsiteX3" fmla="*/ 39159 w 115359"/>
                <a:gd name="connsiteY3" fmla="*/ 835043 h 835043"/>
                <a:gd name="connsiteX4" fmla="*/ 39159 w 115359"/>
                <a:gd name="connsiteY4" fmla="*/ 0 h 835043"/>
                <a:gd name="connsiteX0" fmla="*/ 39159 w 165100"/>
                <a:gd name="connsiteY0" fmla="*/ 0 h 835043"/>
                <a:gd name="connsiteX1" fmla="*/ 115359 w 165100"/>
                <a:gd name="connsiteY1" fmla="*/ 0 h 835043"/>
                <a:gd name="connsiteX2" fmla="*/ 115359 w 165100"/>
                <a:gd name="connsiteY2" fmla="*/ 835043 h 835043"/>
                <a:gd name="connsiteX3" fmla="*/ 39159 w 165100"/>
                <a:gd name="connsiteY3" fmla="*/ 835043 h 835043"/>
                <a:gd name="connsiteX4" fmla="*/ 39159 w 165100"/>
                <a:gd name="connsiteY4" fmla="*/ 0 h 835043"/>
                <a:gd name="connsiteX0" fmla="*/ 39159 w 167696"/>
                <a:gd name="connsiteY0" fmla="*/ 0 h 835043"/>
                <a:gd name="connsiteX1" fmla="*/ 124884 w 167696"/>
                <a:gd name="connsiteY1" fmla="*/ 0 h 835043"/>
                <a:gd name="connsiteX2" fmla="*/ 115359 w 167696"/>
                <a:gd name="connsiteY2" fmla="*/ 835043 h 835043"/>
                <a:gd name="connsiteX3" fmla="*/ 39159 w 167696"/>
                <a:gd name="connsiteY3" fmla="*/ 835043 h 835043"/>
                <a:gd name="connsiteX4" fmla="*/ 39159 w 167696"/>
                <a:gd name="connsiteY4" fmla="*/ 0 h 835043"/>
                <a:gd name="connsiteX0" fmla="*/ 32265 w 170327"/>
                <a:gd name="connsiteY0" fmla="*/ 0 h 835043"/>
                <a:gd name="connsiteX1" fmla="*/ 127515 w 170327"/>
                <a:gd name="connsiteY1" fmla="*/ 0 h 835043"/>
                <a:gd name="connsiteX2" fmla="*/ 117990 w 170327"/>
                <a:gd name="connsiteY2" fmla="*/ 835043 h 835043"/>
                <a:gd name="connsiteX3" fmla="*/ 41790 w 170327"/>
                <a:gd name="connsiteY3" fmla="*/ 835043 h 835043"/>
                <a:gd name="connsiteX4" fmla="*/ 32265 w 170327"/>
                <a:gd name="connsiteY4" fmla="*/ 0 h 835043"/>
                <a:gd name="connsiteX0" fmla="*/ 32265 w 163996"/>
                <a:gd name="connsiteY0" fmla="*/ 0 h 835043"/>
                <a:gd name="connsiteX1" fmla="*/ 127515 w 163996"/>
                <a:gd name="connsiteY1" fmla="*/ 0 h 835043"/>
                <a:gd name="connsiteX2" fmla="*/ 117990 w 163996"/>
                <a:gd name="connsiteY2" fmla="*/ 835043 h 835043"/>
                <a:gd name="connsiteX3" fmla="*/ 41790 w 163996"/>
                <a:gd name="connsiteY3" fmla="*/ 835043 h 835043"/>
                <a:gd name="connsiteX4" fmla="*/ 32265 w 163996"/>
                <a:gd name="connsiteY4" fmla="*/ 0 h 835043"/>
                <a:gd name="connsiteX0" fmla="*/ 32265 w 163996"/>
                <a:gd name="connsiteY0" fmla="*/ 0 h 835043"/>
                <a:gd name="connsiteX1" fmla="*/ 127515 w 163996"/>
                <a:gd name="connsiteY1" fmla="*/ 0 h 835043"/>
                <a:gd name="connsiteX2" fmla="*/ 117990 w 163996"/>
                <a:gd name="connsiteY2" fmla="*/ 835043 h 835043"/>
                <a:gd name="connsiteX3" fmla="*/ 41790 w 163996"/>
                <a:gd name="connsiteY3" fmla="*/ 835043 h 835043"/>
                <a:gd name="connsiteX4" fmla="*/ 32265 w 163996"/>
                <a:gd name="connsiteY4" fmla="*/ 0 h 835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996" h="835043">
                  <a:moveTo>
                    <a:pt x="32265" y="0"/>
                  </a:moveTo>
                  <a:lnTo>
                    <a:pt x="127515" y="0"/>
                  </a:lnTo>
                  <a:cubicBezTo>
                    <a:pt x="127515" y="278348"/>
                    <a:pt x="215622" y="832920"/>
                    <a:pt x="117990" y="835043"/>
                  </a:cubicBezTo>
                  <a:lnTo>
                    <a:pt x="41790" y="835043"/>
                  </a:lnTo>
                  <a:cubicBezTo>
                    <a:pt x="-46317" y="835302"/>
                    <a:pt x="32265" y="278348"/>
                    <a:pt x="3226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nvGrpSpPr>
            <p:cNvPr id="34" name="Group 33">
              <a:extLst>
                <a:ext uri="{FF2B5EF4-FFF2-40B4-BE49-F238E27FC236}">
                  <a16:creationId xmlns:a16="http://schemas.microsoft.com/office/drawing/2014/main" id="{9F060E32-58FA-4610-B967-0AEA9EF3FC17}"/>
                </a:ext>
              </a:extLst>
            </p:cNvPr>
            <p:cNvGrpSpPr/>
            <p:nvPr/>
          </p:nvGrpSpPr>
          <p:grpSpPr>
            <a:xfrm>
              <a:off x="4600820" y="347571"/>
              <a:ext cx="666257" cy="977438"/>
              <a:chOff x="14751684" y="-3411954"/>
              <a:chExt cx="2142959" cy="3143846"/>
            </a:xfrm>
          </p:grpSpPr>
          <p:sp>
            <p:nvSpPr>
              <p:cNvPr id="37" name="Rectangle 12">
                <a:extLst>
                  <a:ext uri="{FF2B5EF4-FFF2-40B4-BE49-F238E27FC236}">
                    <a16:creationId xmlns:a16="http://schemas.microsoft.com/office/drawing/2014/main" id="{52F09B50-1CCC-41ED-AA5F-B803E67AB6EB}"/>
                  </a:ext>
                </a:extLst>
              </p:cNvPr>
              <p:cNvSpPr/>
              <p:nvPr/>
            </p:nvSpPr>
            <p:spPr>
              <a:xfrm>
                <a:off x="15815633" y="-3411954"/>
                <a:ext cx="1079010" cy="3143846"/>
              </a:xfrm>
              <a:custGeom>
                <a:avLst/>
                <a:gdLst>
                  <a:gd name="connsiteX0" fmla="*/ 0 w 179205"/>
                  <a:gd name="connsiteY0" fmla="*/ 0 h 2862270"/>
                  <a:gd name="connsiteX1" fmla="*/ 179205 w 179205"/>
                  <a:gd name="connsiteY1" fmla="*/ 0 h 2862270"/>
                  <a:gd name="connsiteX2" fmla="*/ 179205 w 179205"/>
                  <a:gd name="connsiteY2" fmla="*/ 2862270 h 2862270"/>
                  <a:gd name="connsiteX3" fmla="*/ 0 w 179205"/>
                  <a:gd name="connsiteY3" fmla="*/ 2862270 h 2862270"/>
                  <a:gd name="connsiteX4" fmla="*/ 0 w 179205"/>
                  <a:gd name="connsiteY4" fmla="*/ 0 h 2862270"/>
                  <a:gd name="connsiteX0" fmla="*/ 0 w 179205"/>
                  <a:gd name="connsiteY0" fmla="*/ 0 h 2862270"/>
                  <a:gd name="connsiteX1" fmla="*/ 179205 w 179205"/>
                  <a:gd name="connsiteY1" fmla="*/ 2862270 h 2862270"/>
                  <a:gd name="connsiteX2" fmla="*/ 0 w 179205"/>
                  <a:gd name="connsiteY2" fmla="*/ 2862270 h 2862270"/>
                  <a:gd name="connsiteX3" fmla="*/ 0 w 179205"/>
                  <a:gd name="connsiteY3" fmla="*/ 0 h 2862270"/>
                  <a:gd name="connsiteX0" fmla="*/ 0 w 735209"/>
                  <a:gd name="connsiteY0" fmla="*/ 270292 h 3132562"/>
                  <a:gd name="connsiteX1" fmla="*/ 179205 w 735209"/>
                  <a:gd name="connsiteY1" fmla="*/ 3132562 h 3132562"/>
                  <a:gd name="connsiteX2" fmla="*/ 0 w 735209"/>
                  <a:gd name="connsiteY2" fmla="*/ 3132562 h 3132562"/>
                  <a:gd name="connsiteX3" fmla="*/ 0 w 735209"/>
                  <a:gd name="connsiteY3" fmla="*/ 270292 h 3132562"/>
                  <a:gd name="connsiteX0" fmla="*/ 0 w 1079010"/>
                  <a:gd name="connsiteY0" fmla="*/ 281576 h 3143846"/>
                  <a:gd name="connsiteX1" fmla="*/ 179205 w 1079010"/>
                  <a:gd name="connsiteY1" fmla="*/ 3143846 h 3143846"/>
                  <a:gd name="connsiteX2" fmla="*/ 0 w 1079010"/>
                  <a:gd name="connsiteY2" fmla="*/ 3143846 h 3143846"/>
                  <a:gd name="connsiteX3" fmla="*/ 0 w 1079010"/>
                  <a:gd name="connsiteY3" fmla="*/ 281576 h 3143846"/>
                </a:gdLst>
                <a:ahLst/>
                <a:cxnLst>
                  <a:cxn ang="0">
                    <a:pos x="connsiteX0" y="connsiteY0"/>
                  </a:cxn>
                  <a:cxn ang="0">
                    <a:pos x="connsiteX1" y="connsiteY1"/>
                  </a:cxn>
                  <a:cxn ang="0">
                    <a:pos x="connsiteX2" y="connsiteY2"/>
                  </a:cxn>
                  <a:cxn ang="0">
                    <a:pos x="connsiteX3" y="connsiteY3"/>
                  </a:cxn>
                </a:cxnLst>
                <a:rect l="l" t="t" r="r" b="b"/>
                <a:pathLst>
                  <a:path w="1079010" h="3143846">
                    <a:moveTo>
                      <a:pt x="0" y="281576"/>
                    </a:moveTo>
                    <a:cubicBezTo>
                      <a:pt x="1575498" y="-914410"/>
                      <a:pt x="1239816" y="2016762"/>
                      <a:pt x="179205" y="3143846"/>
                    </a:cubicBezTo>
                    <a:lnTo>
                      <a:pt x="0" y="3143846"/>
                    </a:lnTo>
                    <a:lnTo>
                      <a:pt x="0" y="281576"/>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8" name="Rectangle 12">
                <a:extLst>
                  <a:ext uri="{FF2B5EF4-FFF2-40B4-BE49-F238E27FC236}">
                    <a16:creationId xmlns:a16="http://schemas.microsoft.com/office/drawing/2014/main" id="{9A85DB8D-C773-4584-A7A3-16528CB33677}"/>
                  </a:ext>
                </a:extLst>
              </p:cNvPr>
              <p:cNvSpPr/>
              <p:nvPr/>
            </p:nvSpPr>
            <p:spPr>
              <a:xfrm flipH="1">
                <a:off x="14751684" y="-3411954"/>
                <a:ext cx="1079010" cy="3143846"/>
              </a:xfrm>
              <a:custGeom>
                <a:avLst/>
                <a:gdLst>
                  <a:gd name="connsiteX0" fmla="*/ 0 w 179205"/>
                  <a:gd name="connsiteY0" fmla="*/ 0 h 2862270"/>
                  <a:gd name="connsiteX1" fmla="*/ 179205 w 179205"/>
                  <a:gd name="connsiteY1" fmla="*/ 0 h 2862270"/>
                  <a:gd name="connsiteX2" fmla="*/ 179205 w 179205"/>
                  <a:gd name="connsiteY2" fmla="*/ 2862270 h 2862270"/>
                  <a:gd name="connsiteX3" fmla="*/ 0 w 179205"/>
                  <a:gd name="connsiteY3" fmla="*/ 2862270 h 2862270"/>
                  <a:gd name="connsiteX4" fmla="*/ 0 w 179205"/>
                  <a:gd name="connsiteY4" fmla="*/ 0 h 2862270"/>
                  <a:gd name="connsiteX0" fmla="*/ 0 w 179205"/>
                  <a:gd name="connsiteY0" fmla="*/ 0 h 2862270"/>
                  <a:gd name="connsiteX1" fmla="*/ 179205 w 179205"/>
                  <a:gd name="connsiteY1" fmla="*/ 2862270 h 2862270"/>
                  <a:gd name="connsiteX2" fmla="*/ 0 w 179205"/>
                  <a:gd name="connsiteY2" fmla="*/ 2862270 h 2862270"/>
                  <a:gd name="connsiteX3" fmla="*/ 0 w 179205"/>
                  <a:gd name="connsiteY3" fmla="*/ 0 h 2862270"/>
                  <a:gd name="connsiteX0" fmla="*/ 0 w 735209"/>
                  <a:gd name="connsiteY0" fmla="*/ 270292 h 3132562"/>
                  <a:gd name="connsiteX1" fmla="*/ 179205 w 735209"/>
                  <a:gd name="connsiteY1" fmla="*/ 3132562 h 3132562"/>
                  <a:gd name="connsiteX2" fmla="*/ 0 w 735209"/>
                  <a:gd name="connsiteY2" fmla="*/ 3132562 h 3132562"/>
                  <a:gd name="connsiteX3" fmla="*/ 0 w 735209"/>
                  <a:gd name="connsiteY3" fmla="*/ 270292 h 3132562"/>
                  <a:gd name="connsiteX0" fmla="*/ 0 w 1079010"/>
                  <a:gd name="connsiteY0" fmla="*/ 281576 h 3143846"/>
                  <a:gd name="connsiteX1" fmla="*/ 179205 w 1079010"/>
                  <a:gd name="connsiteY1" fmla="*/ 3143846 h 3143846"/>
                  <a:gd name="connsiteX2" fmla="*/ 0 w 1079010"/>
                  <a:gd name="connsiteY2" fmla="*/ 3143846 h 3143846"/>
                  <a:gd name="connsiteX3" fmla="*/ 0 w 1079010"/>
                  <a:gd name="connsiteY3" fmla="*/ 281576 h 3143846"/>
                </a:gdLst>
                <a:ahLst/>
                <a:cxnLst>
                  <a:cxn ang="0">
                    <a:pos x="connsiteX0" y="connsiteY0"/>
                  </a:cxn>
                  <a:cxn ang="0">
                    <a:pos x="connsiteX1" y="connsiteY1"/>
                  </a:cxn>
                  <a:cxn ang="0">
                    <a:pos x="connsiteX2" y="connsiteY2"/>
                  </a:cxn>
                  <a:cxn ang="0">
                    <a:pos x="connsiteX3" y="connsiteY3"/>
                  </a:cxn>
                </a:cxnLst>
                <a:rect l="l" t="t" r="r" b="b"/>
                <a:pathLst>
                  <a:path w="1079010" h="3143846">
                    <a:moveTo>
                      <a:pt x="0" y="281576"/>
                    </a:moveTo>
                    <a:cubicBezTo>
                      <a:pt x="1575498" y="-914410"/>
                      <a:pt x="1239816" y="2016762"/>
                      <a:pt x="179205" y="3143846"/>
                    </a:cubicBezTo>
                    <a:lnTo>
                      <a:pt x="0" y="3143846"/>
                    </a:lnTo>
                    <a:lnTo>
                      <a:pt x="0" y="281576"/>
                    </a:lnTo>
                    <a:close/>
                  </a:path>
                </a:pathLst>
              </a:custGeom>
              <a:solidFill>
                <a:srgbClr val="006E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35" name="Rectangle 16">
              <a:extLst>
                <a:ext uri="{FF2B5EF4-FFF2-40B4-BE49-F238E27FC236}">
                  <a16:creationId xmlns:a16="http://schemas.microsoft.com/office/drawing/2014/main" id="{E494AF99-AAF5-4A2E-8302-BCA2FF6A09AB}"/>
                </a:ext>
              </a:extLst>
            </p:cNvPr>
            <p:cNvSpPr/>
            <p:nvPr/>
          </p:nvSpPr>
          <p:spPr>
            <a:xfrm>
              <a:off x="4854577" y="329880"/>
              <a:ext cx="83529" cy="995129"/>
            </a:xfrm>
            <a:custGeom>
              <a:avLst/>
              <a:gdLst>
                <a:gd name="connsiteX0" fmla="*/ 0 w 149341"/>
                <a:gd name="connsiteY0" fmla="*/ 0 h 2831378"/>
                <a:gd name="connsiteX1" fmla="*/ 149341 w 149341"/>
                <a:gd name="connsiteY1" fmla="*/ 0 h 2831378"/>
                <a:gd name="connsiteX2" fmla="*/ 149341 w 149341"/>
                <a:gd name="connsiteY2" fmla="*/ 2831378 h 2831378"/>
                <a:gd name="connsiteX3" fmla="*/ 0 w 149341"/>
                <a:gd name="connsiteY3" fmla="*/ 2831378 h 2831378"/>
                <a:gd name="connsiteX4" fmla="*/ 0 w 149341"/>
                <a:gd name="connsiteY4" fmla="*/ 0 h 2831378"/>
                <a:gd name="connsiteX0" fmla="*/ 0 w 149341"/>
                <a:gd name="connsiteY0" fmla="*/ 0 h 2831378"/>
                <a:gd name="connsiteX1" fmla="*/ 149341 w 149341"/>
                <a:gd name="connsiteY1" fmla="*/ 0 h 2831378"/>
                <a:gd name="connsiteX2" fmla="*/ 149341 w 149341"/>
                <a:gd name="connsiteY2" fmla="*/ 2831378 h 2831378"/>
                <a:gd name="connsiteX3" fmla="*/ 0 w 149341"/>
                <a:gd name="connsiteY3" fmla="*/ 0 h 2831378"/>
                <a:gd name="connsiteX0" fmla="*/ 0 w 156961"/>
                <a:gd name="connsiteY0" fmla="*/ 0 h 2831378"/>
                <a:gd name="connsiteX1" fmla="*/ 156961 w 156961"/>
                <a:gd name="connsiteY1" fmla="*/ 30480 h 2831378"/>
                <a:gd name="connsiteX2" fmla="*/ 149341 w 156961"/>
                <a:gd name="connsiteY2" fmla="*/ 2831378 h 2831378"/>
                <a:gd name="connsiteX3" fmla="*/ 0 w 156961"/>
                <a:gd name="connsiteY3" fmla="*/ 0 h 2831378"/>
                <a:gd name="connsiteX0" fmla="*/ 0 w 7620"/>
                <a:gd name="connsiteY0" fmla="*/ 2800898 h 2800898"/>
                <a:gd name="connsiteX1" fmla="*/ 7620 w 7620"/>
                <a:gd name="connsiteY1" fmla="*/ 0 h 2800898"/>
                <a:gd name="connsiteX2" fmla="*/ 0 w 7620"/>
                <a:gd name="connsiteY2" fmla="*/ 2800898 h 2800898"/>
                <a:gd name="connsiteX0" fmla="*/ 637783 w 647783"/>
                <a:gd name="connsiteY0" fmla="*/ 10083 h 10083"/>
                <a:gd name="connsiteX1" fmla="*/ 647783 w 647783"/>
                <a:gd name="connsiteY1" fmla="*/ 83 h 10083"/>
                <a:gd name="connsiteX2" fmla="*/ 637783 w 647783"/>
                <a:gd name="connsiteY2" fmla="*/ 10083 h 10083"/>
                <a:gd name="connsiteX0" fmla="*/ 637783 w 707839"/>
                <a:gd name="connsiteY0" fmla="*/ 10083 h 10083"/>
                <a:gd name="connsiteX1" fmla="*/ 647783 w 707839"/>
                <a:gd name="connsiteY1" fmla="*/ 83 h 10083"/>
                <a:gd name="connsiteX2" fmla="*/ 637783 w 707839"/>
                <a:gd name="connsiteY2" fmla="*/ 10083 h 10083"/>
                <a:gd name="connsiteX0" fmla="*/ 697320 w 767376"/>
                <a:gd name="connsiteY0" fmla="*/ 10078 h 10078"/>
                <a:gd name="connsiteX1" fmla="*/ 707320 w 767376"/>
                <a:gd name="connsiteY1" fmla="*/ 78 h 10078"/>
                <a:gd name="connsiteX2" fmla="*/ 697320 w 767376"/>
                <a:gd name="connsiteY2" fmla="*/ 10078 h 10078"/>
                <a:gd name="connsiteX0" fmla="*/ 697320 w 707320"/>
                <a:gd name="connsiteY0" fmla="*/ 10078 h 10078"/>
                <a:gd name="connsiteX1" fmla="*/ 707320 w 707320"/>
                <a:gd name="connsiteY1" fmla="*/ 78 h 10078"/>
                <a:gd name="connsiteX2" fmla="*/ 697320 w 707320"/>
                <a:gd name="connsiteY2" fmla="*/ 10078 h 10078"/>
                <a:gd name="connsiteX0" fmla="*/ 330480 w 340480"/>
                <a:gd name="connsiteY0" fmla="*/ 11365 h 11365"/>
                <a:gd name="connsiteX1" fmla="*/ 340480 w 340480"/>
                <a:gd name="connsiteY1" fmla="*/ 1365 h 11365"/>
                <a:gd name="connsiteX2" fmla="*/ 330480 w 340480"/>
                <a:gd name="connsiteY2" fmla="*/ 11365 h 11365"/>
                <a:gd name="connsiteX0" fmla="*/ 342577 w 352577"/>
                <a:gd name="connsiteY0" fmla="*/ 11344 h 11344"/>
                <a:gd name="connsiteX1" fmla="*/ 352577 w 352577"/>
                <a:gd name="connsiteY1" fmla="*/ 1344 h 11344"/>
                <a:gd name="connsiteX2" fmla="*/ 342577 w 352577"/>
                <a:gd name="connsiteY2" fmla="*/ 11344 h 11344"/>
                <a:gd name="connsiteX0" fmla="*/ 342577 w 363906"/>
                <a:gd name="connsiteY0" fmla="*/ 11344 h 11344"/>
                <a:gd name="connsiteX1" fmla="*/ 352577 w 363906"/>
                <a:gd name="connsiteY1" fmla="*/ 1344 h 11344"/>
                <a:gd name="connsiteX2" fmla="*/ 342577 w 363906"/>
                <a:gd name="connsiteY2" fmla="*/ 11344 h 11344"/>
                <a:gd name="connsiteX0" fmla="*/ 342577 w 352577"/>
                <a:gd name="connsiteY0" fmla="*/ 11344 h 11344"/>
                <a:gd name="connsiteX1" fmla="*/ 352577 w 352577"/>
                <a:gd name="connsiteY1" fmla="*/ 1344 h 11344"/>
                <a:gd name="connsiteX2" fmla="*/ 342577 w 352577"/>
                <a:gd name="connsiteY2" fmla="*/ 11344 h 11344"/>
              </a:gdLst>
              <a:ahLst/>
              <a:cxnLst>
                <a:cxn ang="0">
                  <a:pos x="connsiteX0" y="connsiteY0"/>
                </a:cxn>
                <a:cxn ang="0">
                  <a:pos x="connsiteX1" y="connsiteY1"/>
                </a:cxn>
                <a:cxn ang="0">
                  <a:pos x="connsiteX2" y="connsiteY2"/>
                </a:cxn>
              </a:cxnLst>
              <a:rect l="l" t="t" r="r" b="b"/>
              <a:pathLst>
                <a:path w="352577" h="11344">
                  <a:moveTo>
                    <a:pt x="342577" y="11344"/>
                  </a:moveTo>
                  <a:cubicBezTo>
                    <a:pt x="55911" y="8963"/>
                    <a:pt x="-262660" y="-4181"/>
                    <a:pt x="352577" y="1344"/>
                  </a:cubicBezTo>
                  <a:cubicBezTo>
                    <a:pt x="349244" y="4677"/>
                    <a:pt x="355910" y="8175"/>
                    <a:pt x="342577" y="11344"/>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6" name="Rectangle 32">
              <a:extLst>
                <a:ext uri="{FF2B5EF4-FFF2-40B4-BE49-F238E27FC236}">
                  <a16:creationId xmlns:a16="http://schemas.microsoft.com/office/drawing/2014/main" id="{48D5FD99-015D-4465-A179-EFA6FDF9065A}"/>
                </a:ext>
              </a:extLst>
            </p:cNvPr>
            <p:cNvSpPr/>
            <p:nvPr/>
          </p:nvSpPr>
          <p:spPr>
            <a:xfrm>
              <a:off x="4836589" y="1318233"/>
              <a:ext cx="99152" cy="1017632"/>
            </a:xfrm>
            <a:custGeom>
              <a:avLst/>
              <a:gdLst>
                <a:gd name="connsiteX0" fmla="*/ 0 w 76200"/>
                <a:gd name="connsiteY0" fmla="*/ 0 h 835043"/>
                <a:gd name="connsiteX1" fmla="*/ 76200 w 76200"/>
                <a:gd name="connsiteY1" fmla="*/ 0 h 835043"/>
                <a:gd name="connsiteX2" fmla="*/ 76200 w 76200"/>
                <a:gd name="connsiteY2" fmla="*/ 835043 h 835043"/>
                <a:gd name="connsiteX3" fmla="*/ 0 w 76200"/>
                <a:gd name="connsiteY3" fmla="*/ 835043 h 835043"/>
                <a:gd name="connsiteX4" fmla="*/ 0 w 76200"/>
                <a:gd name="connsiteY4" fmla="*/ 0 h 835043"/>
                <a:gd name="connsiteX0" fmla="*/ 41275 w 117475"/>
                <a:gd name="connsiteY0" fmla="*/ 0 h 835235"/>
                <a:gd name="connsiteX1" fmla="*/ 117475 w 117475"/>
                <a:gd name="connsiteY1" fmla="*/ 0 h 835235"/>
                <a:gd name="connsiteX2" fmla="*/ 117475 w 117475"/>
                <a:gd name="connsiteY2" fmla="*/ 835043 h 835235"/>
                <a:gd name="connsiteX3" fmla="*/ 41275 w 117475"/>
                <a:gd name="connsiteY3" fmla="*/ 835043 h 835235"/>
                <a:gd name="connsiteX4" fmla="*/ 41275 w 117475"/>
                <a:gd name="connsiteY4" fmla="*/ 0 h 835235"/>
                <a:gd name="connsiteX0" fmla="*/ 39159 w 115359"/>
                <a:gd name="connsiteY0" fmla="*/ 0 h 835043"/>
                <a:gd name="connsiteX1" fmla="*/ 115359 w 115359"/>
                <a:gd name="connsiteY1" fmla="*/ 0 h 835043"/>
                <a:gd name="connsiteX2" fmla="*/ 115359 w 115359"/>
                <a:gd name="connsiteY2" fmla="*/ 835043 h 835043"/>
                <a:gd name="connsiteX3" fmla="*/ 39159 w 115359"/>
                <a:gd name="connsiteY3" fmla="*/ 835043 h 835043"/>
                <a:gd name="connsiteX4" fmla="*/ 39159 w 115359"/>
                <a:gd name="connsiteY4" fmla="*/ 0 h 835043"/>
                <a:gd name="connsiteX0" fmla="*/ 39159 w 165100"/>
                <a:gd name="connsiteY0" fmla="*/ 0 h 835043"/>
                <a:gd name="connsiteX1" fmla="*/ 115359 w 165100"/>
                <a:gd name="connsiteY1" fmla="*/ 0 h 835043"/>
                <a:gd name="connsiteX2" fmla="*/ 115359 w 165100"/>
                <a:gd name="connsiteY2" fmla="*/ 835043 h 835043"/>
                <a:gd name="connsiteX3" fmla="*/ 39159 w 165100"/>
                <a:gd name="connsiteY3" fmla="*/ 835043 h 835043"/>
                <a:gd name="connsiteX4" fmla="*/ 39159 w 165100"/>
                <a:gd name="connsiteY4" fmla="*/ 0 h 835043"/>
                <a:gd name="connsiteX0" fmla="*/ 39159 w 167696"/>
                <a:gd name="connsiteY0" fmla="*/ 0 h 835043"/>
                <a:gd name="connsiteX1" fmla="*/ 124884 w 167696"/>
                <a:gd name="connsiteY1" fmla="*/ 0 h 835043"/>
                <a:gd name="connsiteX2" fmla="*/ 115359 w 167696"/>
                <a:gd name="connsiteY2" fmla="*/ 835043 h 835043"/>
                <a:gd name="connsiteX3" fmla="*/ 39159 w 167696"/>
                <a:gd name="connsiteY3" fmla="*/ 835043 h 835043"/>
                <a:gd name="connsiteX4" fmla="*/ 39159 w 167696"/>
                <a:gd name="connsiteY4" fmla="*/ 0 h 835043"/>
                <a:gd name="connsiteX0" fmla="*/ 32265 w 170327"/>
                <a:gd name="connsiteY0" fmla="*/ 0 h 835043"/>
                <a:gd name="connsiteX1" fmla="*/ 127515 w 170327"/>
                <a:gd name="connsiteY1" fmla="*/ 0 h 835043"/>
                <a:gd name="connsiteX2" fmla="*/ 117990 w 170327"/>
                <a:gd name="connsiteY2" fmla="*/ 835043 h 835043"/>
                <a:gd name="connsiteX3" fmla="*/ 41790 w 170327"/>
                <a:gd name="connsiteY3" fmla="*/ 835043 h 835043"/>
                <a:gd name="connsiteX4" fmla="*/ 32265 w 170327"/>
                <a:gd name="connsiteY4" fmla="*/ 0 h 835043"/>
                <a:gd name="connsiteX0" fmla="*/ 32265 w 163996"/>
                <a:gd name="connsiteY0" fmla="*/ 0 h 835043"/>
                <a:gd name="connsiteX1" fmla="*/ 127515 w 163996"/>
                <a:gd name="connsiteY1" fmla="*/ 0 h 835043"/>
                <a:gd name="connsiteX2" fmla="*/ 117990 w 163996"/>
                <a:gd name="connsiteY2" fmla="*/ 835043 h 835043"/>
                <a:gd name="connsiteX3" fmla="*/ 41790 w 163996"/>
                <a:gd name="connsiteY3" fmla="*/ 835043 h 835043"/>
                <a:gd name="connsiteX4" fmla="*/ 32265 w 163996"/>
                <a:gd name="connsiteY4" fmla="*/ 0 h 835043"/>
                <a:gd name="connsiteX0" fmla="*/ 32265 w 163996"/>
                <a:gd name="connsiteY0" fmla="*/ 0 h 835043"/>
                <a:gd name="connsiteX1" fmla="*/ 127515 w 163996"/>
                <a:gd name="connsiteY1" fmla="*/ 0 h 835043"/>
                <a:gd name="connsiteX2" fmla="*/ 117990 w 163996"/>
                <a:gd name="connsiteY2" fmla="*/ 835043 h 835043"/>
                <a:gd name="connsiteX3" fmla="*/ 41790 w 163996"/>
                <a:gd name="connsiteY3" fmla="*/ 835043 h 835043"/>
                <a:gd name="connsiteX4" fmla="*/ 32265 w 163996"/>
                <a:gd name="connsiteY4" fmla="*/ 0 h 835043"/>
                <a:gd name="connsiteX0" fmla="*/ 32265 w 163996"/>
                <a:gd name="connsiteY0" fmla="*/ 1151 h 836194"/>
                <a:gd name="connsiteX1" fmla="*/ 77938 w 163996"/>
                <a:gd name="connsiteY1" fmla="*/ 0 h 836194"/>
                <a:gd name="connsiteX2" fmla="*/ 127515 w 163996"/>
                <a:gd name="connsiteY2" fmla="*/ 1151 h 836194"/>
                <a:gd name="connsiteX3" fmla="*/ 117990 w 163996"/>
                <a:gd name="connsiteY3" fmla="*/ 836194 h 836194"/>
                <a:gd name="connsiteX4" fmla="*/ 41790 w 163996"/>
                <a:gd name="connsiteY4" fmla="*/ 836194 h 836194"/>
                <a:gd name="connsiteX5" fmla="*/ 32265 w 163996"/>
                <a:gd name="connsiteY5" fmla="*/ 1151 h 836194"/>
                <a:gd name="connsiteX0" fmla="*/ 32265 w 163996"/>
                <a:gd name="connsiteY0" fmla="*/ 1151 h 836194"/>
                <a:gd name="connsiteX1" fmla="*/ 77938 w 163996"/>
                <a:gd name="connsiteY1" fmla="*/ 0 h 836194"/>
                <a:gd name="connsiteX2" fmla="*/ 127515 w 163996"/>
                <a:gd name="connsiteY2" fmla="*/ 1151 h 836194"/>
                <a:gd name="connsiteX3" fmla="*/ 117990 w 163996"/>
                <a:gd name="connsiteY3" fmla="*/ 836194 h 836194"/>
                <a:gd name="connsiteX4" fmla="*/ 77938 w 163996"/>
                <a:gd name="connsiteY4" fmla="*/ 834356 h 836194"/>
                <a:gd name="connsiteX5" fmla="*/ 41790 w 163996"/>
                <a:gd name="connsiteY5" fmla="*/ 836194 h 836194"/>
                <a:gd name="connsiteX6" fmla="*/ 32265 w 163996"/>
                <a:gd name="connsiteY6" fmla="*/ 1151 h 836194"/>
                <a:gd name="connsiteX0" fmla="*/ 32265 w 127515"/>
                <a:gd name="connsiteY0" fmla="*/ 1151 h 836194"/>
                <a:gd name="connsiteX1" fmla="*/ 77938 w 127515"/>
                <a:gd name="connsiteY1" fmla="*/ 0 h 836194"/>
                <a:gd name="connsiteX2" fmla="*/ 127515 w 127515"/>
                <a:gd name="connsiteY2" fmla="*/ 1151 h 836194"/>
                <a:gd name="connsiteX3" fmla="*/ 77938 w 127515"/>
                <a:gd name="connsiteY3" fmla="*/ 834356 h 836194"/>
                <a:gd name="connsiteX4" fmla="*/ 41790 w 127515"/>
                <a:gd name="connsiteY4" fmla="*/ 836194 h 836194"/>
                <a:gd name="connsiteX5" fmla="*/ 32265 w 127515"/>
                <a:gd name="connsiteY5" fmla="*/ 1151 h 836194"/>
                <a:gd name="connsiteX0" fmla="*/ 32265 w 77938"/>
                <a:gd name="connsiteY0" fmla="*/ 1151 h 836194"/>
                <a:gd name="connsiteX1" fmla="*/ 77938 w 77938"/>
                <a:gd name="connsiteY1" fmla="*/ 0 h 836194"/>
                <a:gd name="connsiteX2" fmla="*/ 77938 w 77938"/>
                <a:gd name="connsiteY2" fmla="*/ 834356 h 836194"/>
                <a:gd name="connsiteX3" fmla="*/ 41790 w 77938"/>
                <a:gd name="connsiteY3" fmla="*/ 836194 h 836194"/>
                <a:gd name="connsiteX4" fmla="*/ 32265 w 77938"/>
                <a:gd name="connsiteY4" fmla="*/ 1151 h 836194"/>
                <a:gd name="connsiteX0" fmla="*/ 32265 w 79894"/>
                <a:gd name="connsiteY0" fmla="*/ 173 h 835216"/>
                <a:gd name="connsiteX1" fmla="*/ 79894 w 79894"/>
                <a:gd name="connsiteY1" fmla="*/ 0 h 835216"/>
                <a:gd name="connsiteX2" fmla="*/ 77938 w 79894"/>
                <a:gd name="connsiteY2" fmla="*/ 833378 h 835216"/>
                <a:gd name="connsiteX3" fmla="*/ 41790 w 79894"/>
                <a:gd name="connsiteY3" fmla="*/ 835216 h 835216"/>
                <a:gd name="connsiteX4" fmla="*/ 32265 w 79894"/>
                <a:gd name="connsiteY4" fmla="*/ 173 h 835216"/>
                <a:gd name="connsiteX0" fmla="*/ 32265 w 81361"/>
                <a:gd name="connsiteY0" fmla="*/ 0 h 835043"/>
                <a:gd name="connsiteX1" fmla="*/ 81361 w 81361"/>
                <a:gd name="connsiteY1" fmla="*/ 2272 h 835043"/>
                <a:gd name="connsiteX2" fmla="*/ 77938 w 81361"/>
                <a:gd name="connsiteY2" fmla="*/ 833205 h 835043"/>
                <a:gd name="connsiteX3" fmla="*/ 41790 w 81361"/>
                <a:gd name="connsiteY3" fmla="*/ 835043 h 835043"/>
                <a:gd name="connsiteX4" fmla="*/ 32265 w 81361"/>
                <a:gd name="connsiteY4" fmla="*/ 0 h 835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61" h="835043">
                  <a:moveTo>
                    <a:pt x="32265" y="0"/>
                  </a:moveTo>
                  <a:lnTo>
                    <a:pt x="81361" y="2272"/>
                  </a:lnTo>
                  <a:lnTo>
                    <a:pt x="77938" y="833205"/>
                  </a:lnTo>
                  <a:lnTo>
                    <a:pt x="41790" y="835043"/>
                  </a:lnTo>
                  <a:cubicBezTo>
                    <a:pt x="-46317" y="835302"/>
                    <a:pt x="32265" y="278348"/>
                    <a:pt x="32265" y="0"/>
                  </a:cubicBezTo>
                  <a:close/>
                </a:path>
              </a:pathLst>
            </a:custGeom>
            <a:solidFill>
              <a:srgbClr val="006E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43" name="Title 1">
            <a:extLst>
              <a:ext uri="{FF2B5EF4-FFF2-40B4-BE49-F238E27FC236}">
                <a16:creationId xmlns:a16="http://schemas.microsoft.com/office/drawing/2014/main" id="{FFB9E7F8-B768-49E2-8BB5-46060BC1E485}"/>
              </a:ext>
            </a:extLst>
          </p:cNvPr>
          <p:cNvSpPr>
            <a:spLocks noGrp="1"/>
          </p:cNvSpPr>
          <p:nvPr>
            <p:ph type="title"/>
          </p:nvPr>
        </p:nvSpPr>
        <p:spPr/>
        <p:txBody>
          <a:bodyPr/>
          <a:lstStyle/>
          <a:p>
            <a:r>
              <a:rPr lang="en-ZA"/>
              <a:t>Ranking explanation</a:t>
            </a:r>
            <a:endParaRPr lang="en-GB" dirty="0"/>
          </a:p>
        </p:txBody>
      </p:sp>
      <p:sp>
        <p:nvSpPr>
          <p:cNvPr id="49" name="Text Placeholder 48">
            <a:extLst>
              <a:ext uri="{FF2B5EF4-FFF2-40B4-BE49-F238E27FC236}">
                <a16:creationId xmlns:a16="http://schemas.microsoft.com/office/drawing/2014/main" id="{95C4124B-90EB-4B1C-B116-E73288914AF7}"/>
              </a:ext>
            </a:extLst>
          </p:cNvPr>
          <p:cNvSpPr>
            <a:spLocks noGrp="1"/>
          </p:cNvSpPr>
          <p:nvPr>
            <p:ph type="body" sz="quarter" idx="13"/>
          </p:nvPr>
        </p:nvSpPr>
        <p:spPr/>
        <p:txBody>
          <a:bodyPr/>
          <a:lstStyle/>
          <a:p>
            <a:r>
              <a:rPr lang="en-ZA" dirty="0"/>
              <a:t>About the awards</a:t>
            </a:r>
          </a:p>
        </p:txBody>
      </p:sp>
    </p:spTree>
    <p:extLst>
      <p:ext uri="{BB962C8B-B14F-4D97-AF65-F5344CB8AC3E}">
        <p14:creationId xmlns:p14="http://schemas.microsoft.com/office/powerpoint/2010/main" val="30881905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25000"/>
          <a:stretch/>
        </p:blipFill>
        <p:spPr>
          <a:xfrm>
            <a:off x="0" y="0"/>
            <a:ext cx="9144000" cy="5143500"/>
          </a:xfrm>
          <a:prstGeom prst="rect">
            <a:avLst/>
          </a:prstGeom>
        </p:spPr>
      </p:pic>
      <p:sp>
        <p:nvSpPr>
          <p:cNvPr id="8" name="Rectangle 7"/>
          <p:cNvSpPr/>
          <p:nvPr/>
        </p:nvSpPr>
        <p:spPr>
          <a:xfrm>
            <a:off x="0" y="0"/>
            <a:ext cx="9144000" cy="5143500"/>
          </a:xfrm>
          <a:prstGeom prst="rect">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Title 3"/>
          <p:cNvSpPr>
            <a:spLocks noGrp="1"/>
          </p:cNvSpPr>
          <p:nvPr>
            <p:ph type="title"/>
          </p:nvPr>
        </p:nvSpPr>
        <p:spPr bwMode="white">
          <a:xfrm>
            <a:off x="571774" y="2107497"/>
            <a:ext cx="8327498" cy="1944507"/>
          </a:xfrm>
        </p:spPr>
        <p:txBody>
          <a:bodyPr anchor="ctr"/>
          <a:lstStyle/>
          <a:p>
            <a:r>
              <a:rPr lang="en-GB" dirty="0">
                <a:solidFill>
                  <a:schemeClr val="bg1"/>
                </a:solidFill>
              </a:rPr>
              <a:t>Purchasing experience</a:t>
            </a:r>
          </a:p>
        </p:txBody>
      </p:sp>
      <p:pic>
        <p:nvPicPr>
          <p:cNvPr id="12" name="Picture 11"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14" name="Picture 13" descr="IPSOS_GAMECHANGERS_blue.png"/>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15" name="Text Placeholder 4"/>
          <p:cNvSpPr>
            <a:spLocks noGrp="1"/>
          </p:cNvSpPr>
          <p:nvPr>
            <p:ph type="body" sz="quarter" idx="13"/>
          </p:nvPr>
        </p:nvSpPr>
        <p:spPr>
          <a:xfrm>
            <a:off x="629736" y="1379717"/>
            <a:ext cx="8269536" cy="621884"/>
          </a:xfrm>
        </p:spPr>
        <p:txBody>
          <a:bodyPr>
            <a:noAutofit/>
          </a:bodyPr>
          <a:lstStyle/>
          <a:p>
            <a:r>
              <a:rPr lang="en-GB" sz="2400" dirty="0"/>
              <a:t>Ipsos Quality Awards 2017 </a:t>
            </a:r>
          </a:p>
        </p:txBody>
      </p:sp>
      <p:sp>
        <p:nvSpPr>
          <p:cNvPr id="10" name="TextBox 9">
            <a:extLst>
              <a:ext uri="{FF2B5EF4-FFF2-40B4-BE49-F238E27FC236}">
                <a16:creationId xmlns:a16="http://schemas.microsoft.com/office/drawing/2014/main" id="{871D3041-67B4-4C87-BF64-659CF569290D}"/>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39</a:t>
            </a:fld>
            <a:endParaRPr lang="en-GB" sz="800" kern="1200" dirty="0">
              <a:solidFill>
                <a:schemeClr val="bg1"/>
              </a:solidFill>
              <a:latin typeface="+mn-lt"/>
              <a:ea typeface="+mn-ea"/>
              <a:cs typeface="+mn-cs"/>
            </a:endParaRPr>
          </a:p>
        </p:txBody>
      </p:sp>
      <p:sp>
        <p:nvSpPr>
          <p:cNvPr id="11" name="TextBox 10">
            <a:extLst>
              <a:ext uri="{FF2B5EF4-FFF2-40B4-BE49-F238E27FC236}">
                <a16:creationId xmlns:a16="http://schemas.microsoft.com/office/drawing/2014/main" id="{157E7047-9ECE-473D-92C6-4B0437509EB9}"/>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2018 Ipsos.</a:t>
            </a:r>
            <a:endParaRPr lang="en-GB" sz="1200" dirty="0">
              <a:solidFill>
                <a:schemeClr val="bg1"/>
              </a:solidFill>
            </a:endParaRPr>
          </a:p>
        </p:txBody>
      </p:sp>
    </p:spTree>
    <p:extLst>
      <p:ext uri="{BB962C8B-B14F-4D97-AF65-F5344CB8AC3E}">
        <p14:creationId xmlns:p14="http://schemas.microsoft.com/office/powerpoint/2010/main" val="27514076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Oval 58"/>
          <p:cNvSpPr/>
          <p:nvPr/>
        </p:nvSpPr>
        <p:spPr>
          <a:xfrm>
            <a:off x="4393800" y="0"/>
            <a:ext cx="339446" cy="5114925"/>
          </a:xfrm>
          <a:prstGeom prst="ellipse">
            <a:avLst/>
          </a:prstGeom>
          <a:gradFill flip="none" rotWithShape="1">
            <a:gsLst>
              <a:gs pos="80000">
                <a:srgbClr val="09192F">
                  <a:alpha val="0"/>
                </a:srgbClr>
              </a:gs>
              <a:gs pos="20000">
                <a:srgbClr val="070C1E">
                  <a:alpha val="13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60" name="Rectangle 59"/>
          <p:cNvSpPr/>
          <p:nvPr/>
        </p:nvSpPr>
        <p:spPr>
          <a:xfrm>
            <a:off x="0" y="0"/>
            <a:ext cx="4577422" cy="514350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1100">
              <a:solidFill>
                <a:schemeClr val="tx1"/>
              </a:solidFill>
            </a:endParaRPr>
          </a:p>
        </p:txBody>
      </p:sp>
      <p:sp>
        <p:nvSpPr>
          <p:cNvPr id="32" name="Title 1"/>
          <p:cNvSpPr>
            <a:spLocks noGrp="1"/>
          </p:cNvSpPr>
          <p:nvPr>
            <p:ph type="title"/>
          </p:nvPr>
        </p:nvSpPr>
        <p:spPr/>
        <p:txBody>
          <a:bodyPr/>
          <a:lstStyle/>
          <a:p>
            <a:r>
              <a:rPr lang="en-ZA" dirty="0"/>
              <a:t>Purchasing Experience</a:t>
            </a:r>
            <a:endParaRPr lang="en-GB" dirty="0"/>
          </a:p>
        </p:txBody>
      </p:sp>
      <p:sp>
        <p:nvSpPr>
          <p:cNvPr id="31" name="Text Placeholder 2"/>
          <p:cNvSpPr>
            <a:spLocks noGrp="1"/>
          </p:cNvSpPr>
          <p:nvPr>
            <p:ph type="body" sz="quarter" idx="13"/>
          </p:nvPr>
        </p:nvSpPr>
        <p:spPr/>
        <p:txBody>
          <a:bodyPr>
            <a:normAutofit/>
          </a:bodyPr>
          <a:lstStyle/>
          <a:p>
            <a:r>
              <a:rPr lang="en-ZA" dirty="0"/>
              <a:t>Ipsos Quality Awards 2018</a:t>
            </a:r>
          </a:p>
        </p:txBody>
      </p:sp>
      <p:grpSp>
        <p:nvGrpSpPr>
          <p:cNvPr id="7" name="Group 6"/>
          <p:cNvGrpSpPr/>
          <p:nvPr/>
        </p:nvGrpSpPr>
        <p:grpSpPr>
          <a:xfrm>
            <a:off x="232377" y="1521965"/>
            <a:ext cx="4168174" cy="3189065"/>
            <a:chOff x="232377" y="1391339"/>
            <a:chExt cx="4168174" cy="3189065"/>
          </a:xfrm>
        </p:grpSpPr>
        <p:grpSp>
          <p:nvGrpSpPr>
            <p:cNvPr id="18" name="Group 17"/>
            <p:cNvGrpSpPr/>
            <p:nvPr/>
          </p:nvGrpSpPr>
          <p:grpSpPr>
            <a:xfrm>
              <a:off x="289513" y="1391339"/>
              <a:ext cx="1128530" cy="1110481"/>
              <a:chOff x="0" y="816499"/>
              <a:chExt cx="1850907" cy="1821305"/>
            </a:xfrm>
          </p:grpSpPr>
          <p:pic>
            <p:nvPicPr>
              <p:cNvPr id="20" name="Picture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53654"/>
                <a:ext cx="1850907" cy="684150"/>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053" y="816499"/>
                <a:ext cx="833106" cy="1387703"/>
              </a:xfrm>
              <a:prstGeom prst="rect">
                <a:avLst/>
              </a:prstGeom>
            </p:spPr>
          </p:pic>
        </p:grpSp>
        <p:grpSp>
          <p:nvGrpSpPr>
            <p:cNvPr id="22" name="Group 21"/>
            <p:cNvGrpSpPr/>
            <p:nvPr/>
          </p:nvGrpSpPr>
          <p:grpSpPr>
            <a:xfrm>
              <a:off x="284771" y="2423140"/>
              <a:ext cx="1128530" cy="1110482"/>
              <a:chOff x="-153201" y="2871872"/>
              <a:chExt cx="1850907" cy="1821306"/>
            </a:xfrm>
          </p:grpSpPr>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01" y="4009028"/>
                <a:ext cx="1850907" cy="684150"/>
              </a:xfrm>
              <a:prstGeom prst="rect">
                <a:avLst/>
              </a:prstGeom>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0" y="2871872"/>
                <a:ext cx="833106" cy="1387703"/>
              </a:xfrm>
              <a:prstGeom prst="rect">
                <a:avLst/>
              </a:prstGeom>
            </p:spPr>
          </p:pic>
        </p:grpSp>
        <p:grpSp>
          <p:nvGrpSpPr>
            <p:cNvPr id="40" name="Group 39"/>
            <p:cNvGrpSpPr/>
            <p:nvPr/>
          </p:nvGrpSpPr>
          <p:grpSpPr>
            <a:xfrm>
              <a:off x="292449" y="3471540"/>
              <a:ext cx="1128530" cy="1108864"/>
              <a:chOff x="1739506" y="3270823"/>
              <a:chExt cx="1850907" cy="1818653"/>
            </a:xfrm>
          </p:grpSpPr>
          <p:pic>
            <p:nvPicPr>
              <p:cNvPr id="41" name="Picture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9506" y="4405326"/>
                <a:ext cx="1850907" cy="684150"/>
              </a:xfrm>
              <a:prstGeom prst="rect">
                <a:avLst/>
              </a:prstGeom>
            </p:spPr>
          </p:pic>
          <p:pic>
            <p:nvPicPr>
              <p:cNvPr id="42" name="Picture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976" y="3270823"/>
                <a:ext cx="833106" cy="1387703"/>
              </a:xfrm>
              <a:prstGeom prst="rect">
                <a:avLst/>
              </a:prstGeom>
            </p:spPr>
          </p:pic>
        </p:grpSp>
        <p:grpSp>
          <p:nvGrpSpPr>
            <p:cNvPr id="6" name="Group 5"/>
            <p:cNvGrpSpPr/>
            <p:nvPr/>
          </p:nvGrpSpPr>
          <p:grpSpPr>
            <a:xfrm>
              <a:off x="232377" y="2450251"/>
              <a:ext cx="4168174" cy="1009650"/>
              <a:chOff x="232376" y="2450251"/>
              <a:chExt cx="8648595" cy="1009650"/>
            </a:xfrm>
          </p:grpSpPr>
          <p:cxnSp>
            <p:nvCxnSpPr>
              <p:cNvPr id="43" name="Straight Connector 42"/>
              <p:cNvCxnSpPr/>
              <p:nvPr/>
            </p:nvCxnSpPr>
            <p:spPr>
              <a:xfrm flipH="1">
                <a:off x="246034" y="2450251"/>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cxnSp>
            <p:nvCxnSpPr>
              <p:cNvPr id="44" name="Straight Connector 43"/>
              <p:cNvCxnSpPr/>
              <p:nvPr/>
            </p:nvCxnSpPr>
            <p:spPr>
              <a:xfrm flipH="1">
                <a:off x="232376" y="3459901"/>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grpSp>
      </p:grpSp>
      <p:grpSp>
        <p:nvGrpSpPr>
          <p:cNvPr id="46" name="Group 45"/>
          <p:cNvGrpSpPr/>
          <p:nvPr/>
        </p:nvGrpSpPr>
        <p:grpSpPr>
          <a:xfrm>
            <a:off x="4660253" y="1521965"/>
            <a:ext cx="4168174" cy="3189065"/>
            <a:chOff x="232377" y="1391339"/>
            <a:chExt cx="4168174" cy="3189065"/>
          </a:xfrm>
        </p:grpSpPr>
        <p:grpSp>
          <p:nvGrpSpPr>
            <p:cNvPr id="47" name="Group 46"/>
            <p:cNvGrpSpPr/>
            <p:nvPr/>
          </p:nvGrpSpPr>
          <p:grpSpPr>
            <a:xfrm>
              <a:off x="289513" y="1391339"/>
              <a:ext cx="1128530" cy="1110481"/>
              <a:chOff x="0" y="816499"/>
              <a:chExt cx="1850907" cy="1821305"/>
            </a:xfrm>
          </p:grpSpPr>
          <p:pic>
            <p:nvPicPr>
              <p:cNvPr id="57" name="Picture 5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53654"/>
                <a:ext cx="1850907" cy="684150"/>
              </a:xfrm>
              <a:prstGeom prst="rect">
                <a:avLst/>
              </a:prstGeom>
            </p:spPr>
          </p:pic>
          <p:pic>
            <p:nvPicPr>
              <p:cNvPr id="58" name="Picture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053" y="816499"/>
                <a:ext cx="833106" cy="1387703"/>
              </a:xfrm>
              <a:prstGeom prst="rect">
                <a:avLst/>
              </a:prstGeom>
            </p:spPr>
          </p:pic>
        </p:grpSp>
        <p:grpSp>
          <p:nvGrpSpPr>
            <p:cNvPr id="48" name="Group 47"/>
            <p:cNvGrpSpPr/>
            <p:nvPr/>
          </p:nvGrpSpPr>
          <p:grpSpPr>
            <a:xfrm>
              <a:off x="284771" y="2423140"/>
              <a:ext cx="1128530" cy="1110482"/>
              <a:chOff x="-153201" y="2871872"/>
              <a:chExt cx="1850907" cy="1821306"/>
            </a:xfrm>
          </p:grpSpPr>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01" y="4009028"/>
                <a:ext cx="1850907" cy="684150"/>
              </a:xfrm>
              <a:prstGeom prst="rect">
                <a:avLst/>
              </a:prstGeom>
            </p:spPr>
          </p:pic>
          <p:pic>
            <p:nvPicPr>
              <p:cNvPr id="56" name="Picture 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0" y="2871872"/>
                <a:ext cx="833106" cy="1387703"/>
              </a:xfrm>
              <a:prstGeom prst="rect">
                <a:avLst/>
              </a:prstGeom>
            </p:spPr>
          </p:pic>
        </p:grpSp>
        <p:grpSp>
          <p:nvGrpSpPr>
            <p:cNvPr id="49" name="Group 48"/>
            <p:cNvGrpSpPr/>
            <p:nvPr/>
          </p:nvGrpSpPr>
          <p:grpSpPr>
            <a:xfrm>
              <a:off x="292449" y="3471540"/>
              <a:ext cx="1128530" cy="1108864"/>
              <a:chOff x="1739506" y="3270823"/>
              <a:chExt cx="1850907" cy="1818653"/>
            </a:xfrm>
          </p:grpSpPr>
          <p:pic>
            <p:nvPicPr>
              <p:cNvPr id="53" name="Picture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9506" y="4405326"/>
                <a:ext cx="1850907" cy="684150"/>
              </a:xfrm>
              <a:prstGeom prst="rect">
                <a:avLst/>
              </a:prstGeom>
            </p:spPr>
          </p:pic>
          <p:pic>
            <p:nvPicPr>
              <p:cNvPr id="54" name="Picture 5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976" y="3270823"/>
                <a:ext cx="833106" cy="1387703"/>
              </a:xfrm>
              <a:prstGeom prst="rect">
                <a:avLst/>
              </a:prstGeom>
            </p:spPr>
          </p:pic>
        </p:grpSp>
        <p:grpSp>
          <p:nvGrpSpPr>
            <p:cNvPr id="50" name="Group 49"/>
            <p:cNvGrpSpPr/>
            <p:nvPr/>
          </p:nvGrpSpPr>
          <p:grpSpPr>
            <a:xfrm>
              <a:off x="232377" y="2450251"/>
              <a:ext cx="4168174" cy="1009650"/>
              <a:chOff x="232376" y="2450251"/>
              <a:chExt cx="8648595" cy="1009650"/>
            </a:xfrm>
          </p:grpSpPr>
          <p:cxnSp>
            <p:nvCxnSpPr>
              <p:cNvPr id="51" name="Straight Connector 50"/>
              <p:cNvCxnSpPr/>
              <p:nvPr/>
            </p:nvCxnSpPr>
            <p:spPr>
              <a:xfrm flipH="1">
                <a:off x="246034" y="2450251"/>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cxnSp>
            <p:nvCxnSpPr>
              <p:cNvPr id="52" name="Straight Connector 51"/>
              <p:cNvCxnSpPr/>
              <p:nvPr/>
            </p:nvCxnSpPr>
            <p:spPr>
              <a:xfrm flipH="1">
                <a:off x="232376" y="3459901"/>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grpSp>
      </p:grpSp>
      <p:sp>
        <p:nvSpPr>
          <p:cNvPr id="61" name="TextBox 60"/>
          <p:cNvSpPr txBox="1"/>
          <p:nvPr/>
        </p:nvSpPr>
        <p:spPr>
          <a:xfrm>
            <a:off x="232377" y="1150413"/>
            <a:ext cx="4161423" cy="369332"/>
          </a:xfrm>
          <a:prstGeom prst="rect">
            <a:avLst/>
          </a:prstGeom>
          <a:noFill/>
        </p:spPr>
        <p:txBody>
          <a:bodyPr wrap="square" rtlCol="0">
            <a:spAutoFit/>
          </a:bodyPr>
          <a:lstStyle/>
          <a:p>
            <a:pPr algn="ctr"/>
            <a:r>
              <a:rPr lang="en-ZA" b="1" dirty="0">
                <a:solidFill>
                  <a:schemeClr val="tx2"/>
                </a:solidFill>
              </a:rPr>
              <a:t>PASSENGER VEHICLES</a:t>
            </a:r>
          </a:p>
        </p:txBody>
      </p:sp>
      <p:sp>
        <p:nvSpPr>
          <p:cNvPr id="62" name="TextBox 61"/>
          <p:cNvSpPr txBox="1"/>
          <p:nvPr/>
        </p:nvSpPr>
        <p:spPr>
          <a:xfrm>
            <a:off x="4666836" y="1162488"/>
            <a:ext cx="4155010" cy="369332"/>
          </a:xfrm>
          <a:prstGeom prst="rect">
            <a:avLst/>
          </a:prstGeom>
          <a:noFill/>
        </p:spPr>
        <p:txBody>
          <a:bodyPr wrap="square" rtlCol="0">
            <a:spAutoFit/>
          </a:bodyPr>
          <a:lstStyle/>
          <a:p>
            <a:pPr algn="ctr"/>
            <a:r>
              <a:rPr lang="en-ZA" b="1" dirty="0">
                <a:solidFill>
                  <a:schemeClr val="accent5">
                    <a:lumMod val="75000"/>
                  </a:schemeClr>
                </a:solidFill>
              </a:rPr>
              <a:t>LIGHT COMMERCIAL VEHICLES</a:t>
            </a:r>
          </a:p>
        </p:txBody>
      </p:sp>
      <p:sp>
        <p:nvSpPr>
          <p:cNvPr id="63" name="Rectangle 9"/>
          <p:cNvSpPr>
            <a:spLocks noChangeArrowheads="1"/>
          </p:cNvSpPr>
          <p:nvPr/>
        </p:nvSpPr>
        <p:spPr bwMode="auto">
          <a:xfrm rot="16200000">
            <a:off x="1221608" y="1941317"/>
            <a:ext cx="1030403"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b="1" dirty="0">
                <a:solidFill>
                  <a:srgbClr val="BA8F40"/>
                </a:solidFill>
              </a:rPr>
              <a:t>95.7 - 97.3</a:t>
            </a:r>
          </a:p>
        </p:txBody>
      </p:sp>
      <p:sp>
        <p:nvSpPr>
          <p:cNvPr id="64" name="Rectangle 10"/>
          <p:cNvSpPr>
            <a:spLocks noChangeArrowheads="1"/>
          </p:cNvSpPr>
          <p:nvPr/>
        </p:nvSpPr>
        <p:spPr bwMode="auto">
          <a:xfrm rot="16200000">
            <a:off x="1234853" y="2958475"/>
            <a:ext cx="1003913"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b="1" dirty="0">
                <a:solidFill>
                  <a:schemeClr val="bg2">
                    <a:lumMod val="75000"/>
                  </a:schemeClr>
                </a:solidFill>
              </a:rPr>
              <a:t>93.0 - 95.6</a:t>
            </a:r>
          </a:p>
        </p:txBody>
      </p:sp>
      <p:sp>
        <p:nvSpPr>
          <p:cNvPr id="65" name="Rectangle 12"/>
          <p:cNvSpPr>
            <a:spLocks noChangeArrowheads="1"/>
          </p:cNvSpPr>
          <p:nvPr/>
        </p:nvSpPr>
        <p:spPr bwMode="auto">
          <a:xfrm rot="16200000">
            <a:off x="1231671" y="3962654"/>
            <a:ext cx="1006791" cy="262531"/>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b="1" dirty="0">
                <a:solidFill>
                  <a:srgbClr val="B36C3A"/>
                </a:solidFill>
              </a:rPr>
              <a:t>≤ 92.9</a:t>
            </a:r>
          </a:p>
        </p:txBody>
      </p:sp>
      <p:sp>
        <p:nvSpPr>
          <p:cNvPr id="66" name="Rectangle 65"/>
          <p:cNvSpPr/>
          <p:nvPr/>
        </p:nvSpPr>
        <p:spPr>
          <a:xfrm>
            <a:off x="1866904" y="2575143"/>
            <a:ext cx="2527065" cy="1015384"/>
          </a:xfrm>
          <a:prstGeom prst="rect">
            <a:avLst/>
          </a:prstGeom>
        </p:spPr>
        <p:txBody>
          <a:bodyPr wrap="square" anchor="ctr">
            <a:noAutofit/>
          </a:bodyPr>
          <a:lstStyle/>
          <a:p>
            <a:pPr lvl="0" algn="ctr"/>
            <a:r>
              <a:rPr lang="en-ZA" sz="1100" dirty="0"/>
              <a:t>Chevrolet</a:t>
            </a:r>
          </a:p>
          <a:p>
            <a:pPr lvl="0" algn="ctr"/>
            <a:r>
              <a:rPr lang="en-ZA" sz="1100" dirty="0"/>
              <a:t>Mercedes-Benz</a:t>
            </a:r>
          </a:p>
          <a:p>
            <a:pPr lvl="0" algn="ctr"/>
            <a:r>
              <a:rPr lang="en-ZA" sz="1100" dirty="0"/>
              <a:t>Opel</a:t>
            </a:r>
          </a:p>
          <a:p>
            <a:pPr lvl="0" algn="ctr"/>
            <a:r>
              <a:rPr lang="en-ZA" sz="1100" dirty="0"/>
              <a:t>Toyota</a:t>
            </a:r>
          </a:p>
          <a:p>
            <a:pPr lvl="0" algn="ctr"/>
            <a:r>
              <a:rPr lang="en-ZA" sz="1100" dirty="0"/>
              <a:t>Volvo</a:t>
            </a:r>
          </a:p>
        </p:txBody>
      </p:sp>
      <p:sp>
        <p:nvSpPr>
          <p:cNvPr id="67" name="Rectangle 66"/>
          <p:cNvSpPr/>
          <p:nvPr/>
        </p:nvSpPr>
        <p:spPr>
          <a:xfrm>
            <a:off x="1866904" y="1557275"/>
            <a:ext cx="2527065" cy="1015384"/>
          </a:xfrm>
          <a:prstGeom prst="rect">
            <a:avLst/>
          </a:prstGeom>
        </p:spPr>
        <p:txBody>
          <a:bodyPr wrap="square" anchor="ctr">
            <a:noAutofit/>
          </a:bodyPr>
          <a:lstStyle/>
          <a:p>
            <a:pPr lvl="0" algn="ctr"/>
            <a:r>
              <a:rPr lang="en-ZA" sz="1100" dirty="0"/>
              <a:t>Audi</a:t>
            </a:r>
          </a:p>
          <a:p>
            <a:pPr lvl="0" algn="ctr"/>
            <a:r>
              <a:rPr lang="en-ZA" sz="1100" dirty="0"/>
              <a:t>Nissan</a:t>
            </a:r>
          </a:p>
          <a:p>
            <a:pPr lvl="0" algn="ctr"/>
            <a:r>
              <a:rPr lang="en-ZA" sz="1100" dirty="0"/>
              <a:t>Volkswagen</a:t>
            </a:r>
          </a:p>
        </p:txBody>
      </p:sp>
      <p:sp>
        <p:nvSpPr>
          <p:cNvPr id="68" name="Rectangle 67"/>
          <p:cNvSpPr/>
          <p:nvPr/>
        </p:nvSpPr>
        <p:spPr>
          <a:xfrm>
            <a:off x="1873169" y="3598053"/>
            <a:ext cx="2527065" cy="1015384"/>
          </a:xfrm>
          <a:prstGeom prst="rect">
            <a:avLst/>
          </a:prstGeom>
        </p:spPr>
        <p:txBody>
          <a:bodyPr wrap="square" anchor="ctr">
            <a:noAutofit/>
          </a:bodyPr>
          <a:lstStyle/>
          <a:p>
            <a:pPr lvl="0" algn="ctr"/>
            <a:r>
              <a:rPr lang="en-ZA" sz="1100" dirty="0"/>
              <a:t>Ford</a:t>
            </a:r>
          </a:p>
          <a:p>
            <a:pPr lvl="0" algn="ctr"/>
            <a:r>
              <a:rPr lang="en-ZA" sz="1100" dirty="0"/>
              <a:t>Honda</a:t>
            </a:r>
          </a:p>
          <a:p>
            <a:pPr lvl="0" algn="ctr"/>
            <a:r>
              <a:rPr lang="en-ZA" sz="1100" dirty="0"/>
              <a:t>Renault</a:t>
            </a:r>
          </a:p>
        </p:txBody>
      </p:sp>
      <p:sp>
        <p:nvSpPr>
          <p:cNvPr id="69" name="Rectangle 9"/>
          <p:cNvSpPr>
            <a:spLocks noChangeArrowheads="1"/>
          </p:cNvSpPr>
          <p:nvPr/>
        </p:nvSpPr>
        <p:spPr bwMode="auto">
          <a:xfrm rot="16200000">
            <a:off x="5649801" y="1941317"/>
            <a:ext cx="1030403"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b="1" dirty="0">
                <a:solidFill>
                  <a:srgbClr val="BA8F40"/>
                </a:solidFill>
              </a:rPr>
              <a:t>93.8 - 95.8</a:t>
            </a:r>
          </a:p>
        </p:txBody>
      </p:sp>
      <p:sp>
        <p:nvSpPr>
          <p:cNvPr id="70" name="Rectangle 10"/>
          <p:cNvSpPr>
            <a:spLocks noChangeArrowheads="1"/>
          </p:cNvSpPr>
          <p:nvPr/>
        </p:nvSpPr>
        <p:spPr bwMode="auto">
          <a:xfrm rot="16200000">
            <a:off x="5663046" y="2958475"/>
            <a:ext cx="1003913"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b="1" dirty="0">
                <a:solidFill>
                  <a:schemeClr val="bg2">
                    <a:lumMod val="75000"/>
                  </a:schemeClr>
                </a:solidFill>
              </a:rPr>
              <a:t>≤ 91.3</a:t>
            </a:r>
          </a:p>
        </p:txBody>
      </p:sp>
      <p:sp>
        <p:nvSpPr>
          <p:cNvPr id="72" name="Rectangle 71"/>
          <p:cNvSpPr/>
          <p:nvPr/>
        </p:nvSpPr>
        <p:spPr>
          <a:xfrm>
            <a:off x="6295097" y="2575143"/>
            <a:ext cx="2527065" cy="1015384"/>
          </a:xfrm>
          <a:prstGeom prst="rect">
            <a:avLst/>
          </a:prstGeom>
        </p:spPr>
        <p:txBody>
          <a:bodyPr wrap="square" anchor="ctr">
            <a:noAutofit/>
          </a:bodyPr>
          <a:lstStyle/>
          <a:p>
            <a:pPr lvl="0" algn="ctr"/>
            <a:r>
              <a:rPr lang="en-ZA" sz="1100" dirty="0"/>
              <a:t>Chevrolet</a:t>
            </a:r>
          </a:p>
          <a:p>
            <a:pPr lvl="0" algn="ctr"/>
            <a:r>
              <a:rPr lang="en-ZA" sz="1100" dirty="0"/>
              <a:t>Ford</a:t>
            </a:r>
          </a:p>
          <a:p>
            <a:pPr lvl="0" algn="ctr"/>
            <a:r>
              <a:rPr lang="en-ZA" sz="1100" dirty="0"/>
              <a:t>Isuzu</a:t>
            </a:r>
          </a:p>
        </p:txBody>
      </p:sp>
      <p:sp>
        <p:nvSpPr>
          <p:cNvPr id="73" name="Rectangle 72"/>
          <p:cNvSpPr/>
          <p:nvPr/>
        </p:nvSpPr>
        <p:spPr>
          <a:xfrm>
            <a:off x="6295097" y="1557275"/>
            <a:ext cx="2527065" cy="1015384"/>
          </a:xfrm>
          <a:prstGeom prst="rect">
            <a:avLst/>
          </a:prstGeom>
        </p:spPr>
        <p:txBody>
          <a:bodyPr wrap="square" anchor="ctr">
            <a:noAutofit/>
          </a:bodyPr>
          <a:lstStyle/>
          <a:p>
            <a:pPr lvl="0" algn="ctr"/>
            <a:r>
              <a:rPr lang="en-ZA" sz="1100" dirty="0"/>
              <a:t>Nissan</a:t>
            </a:r>
          </a:p>
          <a:p>
            <a:pPr lvl="0" algn="ctr"/>
            <a:r>
              <a:rPr lang="en-ZA" sz="1100" dirty="0"/>
              <a:t>Toyota</a:t>
            </a:r>
          </a:p>
          <a:p>
            <a:pPr lvl="0" algn="ctr"/>
            <a:r>
              <a:rPr lang="en-ZA" sz="1100" dirty="0"/>
              <a:t>Volkswagen</a:t>
            </a:r>
          </a:p>
        </p:txBody>
      </p:sp>
      <p:sp>
        <p:nvSpPr>
          <p:cNvPr id="75" name="Freeform 18"/>
          <p:cNvSpPr>
            <a:spLocks/>
          </p:cNvSpPr>
          <p:nvPr/>
        </p:nvSpPr>
        <p:spPr bwMode="auto">
          <a:xfrm rot="5400000">
            <a:off x="-74572" y="1258368"/>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76" name="Freeform 18"/>
          <p:cNvSpPr>
            <a:spLocks/>
          </p:cNvSpPr>
          <p:nvPr/>
        </p:nvSpPr>
        <p:spPr bwMode="auto">
          <a:xfrm rot="5400000">
            <a:off x="4504782" y="1271227"/>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77" name="TextBox 76">
            <a:extLst>
              <a:ext uri="{FF2B5EF4-FFF2-40B4-BE49-F238E27FC236}">
                <a16:creationId xmlns:a16="http://schemas.microsoft.com/office/drawing/2014/main" id="{00AE46F3-5A6E-4165-96A8-075EA10AFAE0}"/>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lumMod val="50000"/>
                  </a:schemeClr>
                </a:solidFill>
                <a:latin typeface="+mn-lt"/>
                <a:ea typeface="+mn-ea"/>
                <a:cs typeface="+mn-cs"/>
              </a:rPr>
              <a:pPr marL="0" algn="l" defTabSz="924282" rtl="0" eaLnBrk="1" latinLnBrk="0" hangingPunct="1">
                <a:lnSpc>
                  <a:spcPct val="85000"/>
                </a:lnSpc>
                <a:spcBef>
                  <a:spcPts val="204"/>
                </a:spcBef>
              </a:pPr>
              <a:t>40</a:t>
            </a:fld>
            <a:endParaRPr lang="en-GB" sz="800" kern="1200" dirty="0">
              <a:solidFill>
                <a:schemeClr val="bg1">
                  <a:lumMod val="50000"/>
                </a:schemeClr>
              </a:solidFill>
              <a:latin typeface="+mn-lt"/>
              <a:ea typeface="+mn-ea"/>
              <a:cs typeface="+mn-cs"/>
            </a:endParaRPr>
          </a:p>
        </p:txBody>
      </p:sp>
      <p:sp>
        <p:nvSpPr>
          <p:cNvPr id="78" name="TextBox 77">
            <a:extLst>
              <a:ext uri="{FF2B5EF4-FFF2-40B4-BE49-F238E27FC236}">
                <a16:creationId xmlns:a16="http://schemas.microsoft.com/office/drawing/2014/main" id="{CBE81E9F-770B-4120-A177-CD59FAB77CE7}"/>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lumMod val="50000"/>
                  </a:schemeClr>
                </a:solidFill>
                <a:latin typeface="+mn-lt"/>
                <a:ea typeface="+mn-ea"/>
                <a:cs typeface="+mn-cs"/>
              </a:rPr>
              <a:t>© 2018 </a:t>
            </a:r>
            <a:r>
              <a:rPr lang="en-GB" sz="800" kern="1200" dirty="0">
                <a:solidFill>
                  <a:schemeClr val="bg1">
                    <a:lumMod val="50000"/>
                  </a:schemeClr>
                </a:solidFill>
              </a:rPr>
              <a:t>Ipsos.</a:t>
            </a:r>
            <a:endParaRPr lang="en-GB" sz="1200" dirty="0">
              <a:solidFill>
                <a:schemeClr val="bg1">
                  <a:lumMod val="50000"/>
                </a:schemeClr>
              </a:solidFill>
            </a:endParaRPr>
          </a:p>
        </p:txBody>
      </p:sp>
    </p:spTree>
    <p:extLst>
      <p:ext uri="{BB962C8B-B14F-4D97-AF65-F5344CB8AC3E}">
        <p14:creationId xmlns:p14="http://schemas.microsoft.com/office/powerpoint/2010/main" val="8219690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le 93"/>
          <p:cNvSpPr/>
          <p:nvPr/>
        </p:nvSpPr>
        <p:spPr>
          <a:xfrm>
            <a:off x="1421035" y="3443301"/>
            <a:ext cx="7453115" cy="1024761"/>
          </a:xfrm>
          <a:prstGeom prst="rect">
            <a:avLst/>
          </a:prstGeom>
          <a:solidFill>
            <a:srgbClr val="FCE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5" name="Rectangle 94"/>
          <p:cNvSpPr/>
          <p:nvPr/>
        </p:nvSpPr>
        <p:spPr>
          <a:xfrm>
            <a:off x="3299614" y="3443301"/>
            <a:ext cx="1851377" cy="1024761"/>
          </a:xfrm>
          <a:prstGeom prst="rect">
            <a:avLst/>
          </a:prstGeom>
          <a:solidFill>
            <a:srgbClr val="F9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6" name="Rectangle 95"/>
          <p:cNvSpPr/>
          <p:nvPr/>
        </p:nvSpPr>
        <p:spPr>
          <a:xfrm>
            <a:off x="7042715" y="3443301"/>
            <a:ext cx="1828253" cy="1024761"/>
          </a:xfrm>
          <a:prstGeom prst="rect">
            <a:avLst/>
          </a:prstGeom>
          <a:solidFill>
            <a:srgbClr val="F9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1" name="Rectangle 90"/>
          <p:cNvSpPr/>
          <p:nvPr/>
        </p:nvSpPr>
        <p:spPr>
          <a:xfrm>
            <a:off x="1437037" y="2437117"/>
            <a:ext cx="7453115" cy="1024761"/>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2" name="Rectangle 91"/>
          <p:cNvSpPr/>
          <p:nvPr/>
        </p:nvSpPr>
        <p:spPr>
          <a:xfrm>
            <a:off x="3299614" y="2437117"/>
            <a:ext cx="1867379" cy="102476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3" name="Rectangle 92"/>
          <p:cNvSpPr/>
          <p:nvPr/>
        </p:nvSpPr>
        <p:spPr>
          <a:xfrm>
            <a:off x="7042715" y="2437117"/>
            <a:ext cx="1844255" cy="102476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p:nvSpPr>
        <p:spPr>
          <a:xfrm>
            <a:off x="1437037" y="1432598"/>
            <a:ext cx="7453115" cy="102476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9" name="Rectangle 88"/>
          <p:cNvSpPr/>
          <p:nvPr/>
        </p:nvSpPr>
        <p:spPr>
          <a:xfrm>
            <a:off x="3298372" y="1432598"/>
            <a:ext cx="1868622" cy="102476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0" name="Rectangle 89"/>
          <p:cNvSpPr/>
          <p:nvPr/>
        </p:nvSpPr>
        <p:spPr>
          <a:xfrm>
            <a:off x="7042715" y="1432598"/>
            <a:ext cx="1844256" cy="102476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Title 1"/>
          <p:cNvSpPr>
            <a:spLocks noGrp="1"/>
          </p:cNvSpPr>
          <p:nvPr>
            <p:ph type="title"/>
          </p:nvPr>
        </p:nvSpPr>
        <p:spPr/>
        <p:txBody>
          <a:bodyPr/>
          <a:lstStyle/>
          <a:p>
            <a:r>
              <a:rPr lang="en-ZA" dirty="0"/>
              <a:t>Passenger Sales Rankings over Time</a:t>
            </a:r>
            <a:endParaRPr lang="en-GB" dirty="0"/>
          </a:p>
        </p:txBody>
      </p:sp>
      <p:sp>
        <p:nvSpPr>
          <p:cNvPr id="14" name="Text Placeholder 3"/>
          <p:cNvSpPr>
            <a:spLocks noGrp="1"/>
          </p:cNvSpPr>
          <p:nvPr>
            <p:ph type="body" sz="quarter" idx="13"/>
          </p:nvPr>
        </p:nvSpPr>
        <p:spPr/>
        <p:txBody>
          <a:bodyPr>
            <a:normAutofit/>
          </a:bodyPr>
          <a:lstStyle/>
          <a:p>
            <a:r>
              <a:rPr lang="en-ZA" dirty="0"/>
              <a:t>Purchasing Experience</a:t>
            </a:r>
            <a:endParaRPr lang="en-GB" dirty="0"/>
          </a:p>
        </p:txBody>
      </p:sp>
      <p:sp>
        <p:nvSpPr>
          <p:cNvPr id="41" name="Text Placeholder 7"/>
          <p:cNvSpPr>
            <a:spLocks noGrp="1"/>
          </p:cNvSpPr>
          <p:nvPr>
            <p:ph type="body" sz="quarter" idx="4294967295"/>
          </p:nvPr>
        </p:nvSpPr>
        <p:spPr>
          <a:xfrm>
            <a:off x="1671759" y="4651333"/>
            <a:ext cx="4970341" cy="422867"/>
          </a:xfrm>
          <a:prstGeom prst="rect">
            <a:avLst/>
          </a:prstGeom>
        </p:spPr>
        <p:txBody>
          <a:bodyPr>
            <a:noAutofit/>
          </a:bodyPr>
          <a:lstStyle/>
          <a:p>
            <a:pPr algn="ctr">
              <a:spcBef>
                <a:spcPts val="0"/>
              </a:spcBef>
              <a:spcAft>
                <a:spcPts val="0"/>
              </a:spcAft>
            </a:pPr>
            <a:r>
              <a:rPr lang="en-ZA" sz="800" b="1" i="1" cap="none" dirty="0"/>
              <a:t>Please note: </a:t>
            </a:r>
            <a:endParaRPr lang="en-GB" sz="800" b="1" i="1" cap="none" dirty="0"/>
          </a:p>
          <a:p>
            <a:pPr algn="ctr">
              <a:spcBef>
                <a:spcPts val="0"/>
              </a:spcBef>
              <a:spcAft>
                <a:spcPts val="0"/>
              </a:spcAft>
            </a:pPr>
            <a:r>
              <a:rPr lang="en-ZA" altLang="en-US" sz="800" i="1" cap="none" dirty="0"/>
              <a:t>Lexus and Peugeot </a:t>
            </a:r>
            <a:r>
              <a:rPr lang="en-ZA" sz="800" i="1" cap="none" dirty="0"/>
              <a:t>have been excluded from the Jan - Dec 2017 PC Sales rankings due to low Sample Achieved / high Margin of Error considerations.  </a:t>
            </a:r>
          </a:p>
        </p:txBody>
      </p:sp>
      <p:grpSp>
        <p:nvGrpSpPr>
          <p:cNvPr id="7" name="Group 6"/>
          <p:cNvGrpSpPr/>
          <p:nvPr/>
        </p:nvGrpSpPr>
        <p:grpSpPr>
          <a:xfrm>
            <a:off x="289513" y="1391339"/>
            <a:ext cx="1128530" cy="1110481"/>
            <a:chOff x="0" y="816499"/>
            <a:chExt cx="1850907" cy="1821305"/>
          </a:xfrm>
        </p:grpSpPr>
        <p:pic>
          <p:nvPicPr>
            <p:cNvPr id="48" name="Picture 4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53654"/>
              <a:ext cx="1850907" cy="684150"/>
            </a:xfrm>
            <a:prstGeom prst="rect">
              <a:avLst/>
            </a:prstGeom>
          </p:spPr>
        </p:pic>
        <p:pic>
          <p:nvPicPr>
            <p:cNvPr id="50" name="Picture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053" y="816499"/>
              <a:ext cx="833106" cy="1387703"/>
            </a:xfrm>
            <a:prstGeom prst="rect">
              <a:avLst/>
            </a:prstGeom>
          </p:spPr>
        </p:pic>
      </p:grpSp>
      <p:grpSp>
        <p:nvGrpSpPr>
          <p:cNvPr id="6" name="Group 5"/>
          <p:cNvGrpSpPr/>
          <p:nvPr/>
        </p:nvGrpSpPr>
        <p:grpSpPr>
          <a:xfrm>
            <a:off x="284771" y="2423140"/>
            <a:ext cx="1128530" cy="1110482"/>
            <a:chOff x="-153201" y="2871872"/>
            <a:chExt cx="1850907" cy="1821306"/>
          </a:xfrm>
        </p:grpSpPr>
        <p:pic>
          <p:nvPicPr>
            <p:cNvPr id="52" name="Picture 5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01" y="4009028"/>
              <a:ext cx="1850907" cy="684150"/>
            </a:xfrm>
            <a:prstGeom prst="rect">
              <a:avLst/>
            </a:prstGeom>
          </p:spPr>
        </p:pic>
        <p:pic>
          <p:nvPicPr>
            <p:cNvPr id="54" name="Picture 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0" y="2871872"/>
              <a:ext cx="833106" cy="1387703"/>
            </a:xfrm>
            <a:prstGeom prst="rect">
              <a:avLst/>
            </a:prstGeom>
          </p:spPr>
        </p:pic>
      </p:grpSp>
      <p:grpSp>
        <p:nvGrpSpPr>
          <p:cNvPr id="2" name="Group 1"/>
          <p:cNvGrpSpPr/>
          <p:nvPr/>
        </p:nvGrpSpPr>
        <p:grpSpPr>
          <a:xfrm>
            <a:off x="292449" y="3471540"/>
            <a:ext cx="1128530" cy="1108864"/>
            <a:chOff x="1739506" y="3270823"/>
            <a:chExt cx="1850907" cy="1818653"/>
          </a:xfrm>
        </p:grpSpPr>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9506" y="4405326"/>
              <a:ext cx="1850907" cy="684150"/>
            </a:xfrm>
            <a:prstGeom prst="rect">
              <a:avLst/>
            </a:prstGeom>
          </p:spPr>
        </p:pic>
        <p:pic>
          <p:nvPicPr>
            <p:cNvPr id="57" name="Picture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976" y="3270823"/>
              <a:ext cx="833106" cy="1387703"/>
            </a:xfrm>
            <a:prstGeom prst="rect">
              <a:avLst/>
            </a:prstGeom>
          </p:spPr>
        </p:pic>
      </p:grpSp>
      <p:sp>
        <p:nvSpPr>
          <p:cNvPr id="63" name="Rectangle 9"/>
          <p:cNvSpPr>
            <a:spLocks noChangeArrowheads="1"/>
          </p:cNvSpPr>
          <p:nvPr/>
        </p:nvSpPr>
        <p:spPr bwMode="auto">
          <a:xfrm rot="16200000">
            <a:off x="1043808" y="1810691"/>
            <a:ext cx="1030403"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b="1" dirty="0">
                <a:solidFill>
                  <a:srgbClr val="BA8F40"/>
                </a:solidFill>
                <a:latin typeface="+mj-lt"/>
              </a:rPr>
              <a:t>96.1 – 97.3</a:t>
            </a:r>
          </a:p>
        </p:txBody>
      </p:sp>
      <p:sp>
        <p:nvSpPr>
          <p:cNvPr id="64" name="Rectangle 10"/>
          <p:cNvSpPr>
            <a:spLocks noChangeArrowheads="1"/>
          </p:cNvSpPr>
          <p:nvPr/>
        </p:nvSpPr>
        <p:spPr bwMode="auto">
          <a:xfrm rot="16200000">
            <a:off x="1057053" y="2827849"/>
            <a:ext cx="1003913"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b="1" dirty="0">
                <a:solidFill>
                  <a:schemeClr val="bg2">
                    <a:lumMod val="75000"/>
                  </a:schemeClr>
                </a:solidFill>
                <a:latin typeface="+mj-lt"/>
              </a:rPr>
              <a:t>93.9 – 96.0</a:t>
            </a:r>
          </a:p>
        </p:txBody>
      </p:sp>
      <p:sp>
        <p:nvSpPr>
          <p:cNvPr id="65" name="Rectangle 12"/>
          <p:cNvSpPr>
            <a:spLocks noChangeArrowheads="1"/>
          </p:cNvSpPr>
          <p:nvPr/>
        </p:nvSpPr>
        <p:spPr bwMode="auto">
          <a:xfrm rot="16200000">
            <a:off x="1053871" y="3832028"/>
            <a:ext cx="1006791" cy="262531"/>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36C3A"/>
                </a:solidFill>
              </a:rPr>
              <a:t>91.0 – 93.8</a:t>
            </a:r>
          </a:p>
        </p:txBody>
      </p:sp>
      <p:sp>
        <p:nvSpPr>
          <p:cNvPr id="17" name="Rectangle 16"/>
          <p:cNvSpPr/>
          <p:nvPr/>
        </p:nvSpPr>
        <p:spPr>
          <a:xfrm>
            <a:off x="1689104" y="2444517"/>
            <a:ext cx="1609267" cy="1015384"/>
          </a:xfrm>
          <a:prstGeom prst="rect">
            <a:avLst/>
          </a:prstGeom>
        </p:spPr>
        <p:txBody>
          <a:bodyPr wrap="square" anchor="ctr">
            <a:noAutofit/>
          </a:bodyPr>
          <a:lstStyle/>
          <a:p>
            <a:pPr lvl="0" algn="ctr"/>
            <a:r>
              <a:rPr lang="en-ZA" sz="1100" dirty="0"/>
              <a:t>BMW</a:t>
            </a:r>
          </a:p>
          <a:p>
            <a:pPr lvl="0" algn="ctr"/>
            <a:r>
              <a:rPr lang="en-ZA" sz="1100" dirty="0"/>
              <a:t>Chevrolet</a:t>
            </a:r>
          </a:p>
          <a:p>
            <a:pPr lvl="0" algn="ctr"/>
            <a:r>
              <a:rPr lang="en-ZA" sz="1100" dirty="0"/>
              <a:t>Nissan</a:t>
            </a:r>
          </a:p>
          <a:p>
            <a:pPr lvl="0" algn="ctr"/>
            <a:r>
              <a:rPr lang="en-ZA" sz="1100" dirty="0"/>
              <a:t>Opel</a:t>
            </a:r>
          </a:p>
          <a:p>
            <a:pPr lvl="0" algn="ctr"/>
            <a:r>
              <a:rPr lang="en-ZA" sz="1100" dirty="0"/>
              <a:t>Toyota</a:t>
            </a:r>
          </a:p>
        </p:txBody>
      </p:sp>
      <p:sp>
        <p:nvSpPr>
          <p:cNvPr id="66" name="Rectangle 65"/>
          <p:cNvSpPr/>
          <p:nvPr/>
        </p:nvSpPr>
        <p:spPr>
          <a:xfrm>
            <a:off x="1689104" y="1426649"/>
            <a:ext cx="1609267" cy="1015384"/>
          </a:xfrm>
          <a:prstGeom prst="rect">
            <a:avLst/>
          </a:prstGeom>
        </p:spPr>
        <p:txBody>
          <a:bodyPr wrap="square" anchor="ctr">
            <a:noAutofit/>
          </a:bodyPr>
          <a:lstStyle/>
          <a:p>
            <a:pPr lvl="0" algn="ctr"/>
            <a:r>
              <a:rPr lang="en-ZA" sz="1100" dirty="0"/>
              <a:t>Audi</a:t>
            </a:r>
          </a:p>
          <a:p>
            <a:pPr lvl="0" algn="ctr"/>
            <a:r>
              <a:rPr lang="en-ZA" sz="1100" dirty="0"/>
              <a:t>Volkswagen</a:t>
            </a:r>
          </a:p>
        </p:txBody>
      </p:sp>
      <p:sp>
        <p:nvSpPr>
          <p:cNvPr id="67" name="Rectangle 66"/>
          <p:cNvSpPr/>
          <p:nvPr/>
        </p:nvSpPr>
        <p:spPr>
          <a:xfrm>
            <a:off x="1695369" y="3467427"/>
            <a:ext cx="1609267" cy="1015384"/>
          </a:xfrm>
          <a:prstGeom prst="rect">
            <a:avLst/>
          </a:prstGeom>
        </p:spPr>
        <p:txBody>
          <a:bodyPr wrap="square" anchor="ctr">
            <a:noAutofit/>
          </a:bodyPr>
          <a:lstStyle/>
          <a:p>
            <a:pPr lvl="0" algn="ctr"/>
            <a:r>
              <a:rPr lang="en-ZA" sz="1100" dirty="0"/>
              <a:t>Ford</a:t>
            </a:r>
          </a:p>
          <a:p>
            <a:pPr lvl="0" algn="ctr"/>
            <a:r>
              <a:rPr lang="en-ZA" sz="1100" dirty="0"/>
              <a:t>Lexus</a:t>
            </a:r>
          </a:p>
          <a:p>
            <a:pPr lvl="0" algn="ctr"/>
            <a:r>
              <a:rPr lang="en-ZA" sz="1100" dirty="0"/>
              <a:t>Mercedes-Benz</a:t>
            </a:r>
          </a:p>
          <a:p>
            <a:pPr lvl="0" algn="ctr"/>
            <a:r>
              <a:rPr lang="en-ZA" sz="1100" dirty="0"/>
              <a:t>Renault</a:t>
            </a:r>
          </a:p>
          <a:p>
            <a:pPr lvl="0" algn="ctr"/>
            <a:r>
              <a:rPr lang="en-ZA" sz="1100" dirty="0"/>
              <a:t>Volvo</a:t>
            </a:r>
          </a:p>
        </p:txBody>
      </p:sp>
      <p:sp>
        <p:nvSpPr>
          <p:cNvPr id="68" name="Rectangle 9"/>
          <p:cNvSpPr>
            <a:spLocks noChangeArrowheads="1"/>
          </p:cNvSpPr>
          <p:nvPr/>
        </p:nvSpPr>
        <p:spPr bwMode="auto">
          <a:xfrm rot="16200000">
            <a:off x="2909626" y="1811332"/>
            <a:ext cx="1017652"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A8F40"/>
                </a:solidFill>
              </a:rPr>
              <a:t>95.5 – 97.1</a:t>
            </a:r>
          </a:p>
        </p:txBody>
      </p:sp>
      <p:sp>
        <p:nvSpPr>
          <p:cNvPr id="69" name="Rectangle 10"/>
          <p:cNvSpPr>
            <a:spLocks noChangeArrowheads="1"/>
          </p:cNvSpPr>
          <p:nvPr/>
        </p:nvSpPr>
        <p:spPr bwMode="auto">
          <a:xfrm rot="16200000">
            <a:off x="2912340" y="2825068"/>
            <a:ext cx="1012225"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chemeClr val="bg2">
                    <a:lumMod val="75000"/>
                  </a:schemeClr>
                </a:solidFill>
              </a:rPr>
              <a:t>93.8 – 95.4</a:t>
            </a:r>
          </a:p>
        </p:txBody>
      </p:sp>
      <p:sp>
        <p:nvSpPr>
          <p:cNvPr id="70" name="Rectangle 12"/>
          <p:cNvSpPr>
            <a:spLocks noChangeArrowheads="1"/>
          </p:cNvSpPr>
          <p:nvPr/>
        </p:nvSpPr>
        <p:spPr bwMode="auto">
          <a:xfrm rot="16200000">
            <a:off x="2909200" y="3834930"/>
            <a:ext cx="1015018" cy="262531"/>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36C3A"/>
                </a:solidFill>
              </a:rPr>
              <a:t>91.5 – 93.7</a:t>
            </a:r>
          </a:p>
        </p:txBody>
      </p:sp>
      <p:sp>
        <p:nvSpPr>
          <p:cNvPr id="71" name="Rectangle 70"/>
          <p:cNvSpPr/>
          <p:nvPr/>
        </p:nvSpPr>
        <p:spPr>
          <a:xfrm>
            <a:off x="3548546" y="2451533"/>
            <a:ext cx="1609267" cy="1015384"/>
          </a:xfrm>
          <a:prstGeom prst="rect">
            <a:avLst/>
          </a:prstGeom>
        </p:spPr>
        <p:txBody>
          <a:bodyPr wrap="square" anchor="ctr">
            <a:noAutofit/>
          </a:bodyPr>
          <a:lstStyle/>
          <a:p>
            <a:pPr lvl="0" algn="ctr"/>
            <a:r>
              <a:rPr lang="en-ZA" sz="1100" dirty="0"/>
              <a:t>Chevrolet</a:t>
            </a:r>
          </a:p>
          <a:p>
            <a:pPr lvl="0" algn="ctr"/>
            <a:r>
              <a:rPr lang="en-ZA" sz="1100" dirty="0"/>
              <a:t>Mercedes-Benz</a:t>
            </a:r>
          </a:p>
          <a:p>
            <a:pPr lvl="0" algn="ctr"/>
            <a:r>
              <a:rPr lang="en-ZA" sz="1100" dirty="0"/>
              <a:t>Nissan</a:t>
            </a:r>
          </a:p>
          <a:p>
            <a:pPr lvl="0" algn="ctr"/>
            <a:r>
              <a:rPr lang="en-ZA" sz="1100" dirty="0"/>
              <a:t>Opel</a:t>
            </a:r>
          </a:p>
          <a:p>
            <a:pPr lvl="0" algn="ctr"/>
            <a:r>
              <a:rPr lang="en-ZA" sz="1100" dirty="0"/>
              <a:t>Toyota</a:t>
            </a:r>
          </a:p>
        </p:txBody>
      </p:sp>
      <p:sp>
        <p:nvSpPr>
          <p:cNvPr id="72" name="Rectangle 71"/>
          <p:cNvSpPr/>
          <p:nvPr/>
        </p:nvSpPr>
        <p:spPr>
          <a:xfrm>
            <a:off x="3548546" y="1433665"/>
            <a:ext cx="1609267" cy="1015384"/>
          </a:xfrm>
          <a:prstGeom prst="rect">
            <a:avLst/>
          </a:prstGeom>
        </p:spPr>
        <p:txBody>
          <a:bodyPr wrap="square" anchor="ctr">
            <a:noAutofit/>
          </a:bodyPr>
          <a:lstStyle/>
          <a:p>
            <a:pPr lvl="0" algn="ctr"/>
            <a:r>
              <a:rPr lang="en-ZA" sz="1100" dirty="0"/>
              <a:t>Audi</a:t>
            </a:r>
          </a:p>
          <a:p>
            <a:pPr lvl="0" algn="ctr"/>
            <a:r>
              <a:rPr lang="en-ZA" sz="1100" dirty="0"/>
              <a:t>Volkswagen</a:t>
            </a:r>
          </a:p>
        </p:txBody>
      </p:sp>
      <p:sp>
        <p:nvSpPr>
          <p:cNvPr id="73" name="Rectangle 72"/>
          <p:cNvSpPr/>
          <p:nvPr/>
        </p:nvSpPr>
        <p:spPr>
          <a:xfrm>
            <a:off x="3554811" y="3474443"/>
            <a:ext cx="1609267" cy="1015384"/>
          </a:xfrm>
          <a:prstGeom prst="rect">
            <a:avLst/>
          </a:prstGeom>
        </p:spPr>
        <p:txBody>
          <a:bodyPr wrap="square" anchor="ctr">
            <a:noAutofit/>
          </a:bodyPr>
          <a:lstStyle/>
          <a:p>
            <a:pPr lvl="0" algn="ctr"/>
            <a:r>
              <a:rPr lang="en-ZA" sz="1100" dirty="0"/>
              <a:t>Ford</a:t>
            </a:r>
          </a:p>
          <a:p>
            <a:pPr lvl="0" algn="ctr"/>
            <a:r>
              <a:rPr lang="en-ZA" sz="1100" dirty="0"/>
              <a:t>Honda</a:t>
            </a:r>
          </a:p>
          <a:p>
            <a:pPr lvl="0" algn="ctr"/>
            <a:r>
              <a:rPr lang="en-ZA" sz="1100" dirty="0"/>
              <a:t>Lexus</a:t>
            </a:r>
          </a:p>
          <a:p>
            <a:pPr lvl="0" algn="ctr"/>
            <a:r>
              <a:rPr lang="en-ZA" sz="1100" dirty="0"/>
              <a:t>Renault</a:t>
            </a:r>
          </a:p>
          <a:p>
            <a:pPr lvl="0" algn="ctr"/>
            <a:endParaRPr lang="en-ZA" sz="1100" dirty="0"/>
          </a:p>
        </p:txBody>
      </p:sp>
      <p:sp>
        <p:nvSpPr>
          <p:cNvPr id="74" name="Rectangle 9"/>
          <p:cNvSpPr>
            <a:spLocks noChangeArrowheads="1"/>
          </p:cNvSpPr>
          <p:nvPr/>
        </p:nvSpPr>
        <p:spPr bwMode="auto">
          <a:xfrm rot="16200000">
            <a:off x="4768957" y="1812064"/>
            <a:ext cx="1030403"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A8F40"/>
                </a:solidFill>
              </a:rPr>
              <a:t>96.1 - 97.3</a:t>
            </a:r>
          </a:p>
        </p:txBody>
      </p:sp>
      <p:sp>
        <p:nvSpPr>
          <p:cNvPr id="75" name="Rectangle 10"/>
          <p:cNvSpPr>
            <a:spLocks noChangeArrowheads="1"/>
          </p:cNvSpPr>
          <p:nvPr/>
        </p:nvSpPr>
        <p:spPr bwMode="auto">
          <a:xfrm rot="16200000">
            <a:off x="4782202" y="2829222"/>
            <a:ext cx="1003913"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chemeClr val="bg2">
                    <a:lumMod val="75000"/>
                  </a:schemeClr>
                </a:solidFill>
              </a:rPr>
              <a:t>93.5 - 96.0</a:t>
            </a:r>
          </a:p>
        </p:txBody>
      </p:sp>
      <p:sp>
        <p:nvSpPr>
          <p:cNvPr id="76" name="Rectangle 12"/>
          <p:cNvSpPr>
            <a:spLocks noChangeArrowheads="1"/>
          </p:cNvSpPr>
          <p:nvPr/>
        </p:nvSpPr>
        <p:spPr bwMode="auto">
          <a:xfrm rot="16200000">
            <a:off x="4779020" y="3833401"/>
            <a:ext cx="1006791" cy="262531"/>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36C3A"/>
                </a:solidFill>
              </a:rPr>
              <a:t>≤ 93.4</a:t>
            </a:r>
          </a:p>
        </p:txBody>
      </p:sp>
      <p:sp>
        <p:nvSpPr>
          <p:cNvPr id="77" name="Rectangle 76"/>
          <p:cNvSpPr/>
          <p:nvPr/>
        </p:nvSpPr>
        <p:spPr>
          <a:xfrm>
            <a:off x="5414253" y="2445890"/>
            <a:ext cx="1609267" cy="1015384"/>
          </a:xfrm>
          <a:prstGeom prst="rect">
            <a:avLst/>
          </a:prstGeom>
        </p:spPr>
        <p:txBody>
          <a:bodyPr wrap="square" anchor="ctr">
            <a:noAutofit/>
          </a:bodyPr>
          <a:lstStyle/>
          <a:p>
            <a:pPr lvl="0" algn="ctr"/>
            <a:r>
              <a:rPr lang="en-ZA" sz="1100" dirty="0"/>
              <a:t>Chevrolet</a:t>
            </a:r>
          </a:p>
          <a:p>
            <a:pPr lvl="0" algn="ctr"/>
            <a:r>
              <a:rPr lang="en-ZA" sz="1100" dirty="0"/>
              <a:t>Mercedes-Benz</a:t>
            </a:r>
          </a:p>
          <a:p>
            <a:pPr lvl="0" algn="ctr"/>
            <a:r>
              <a:rPr lang="en-ZA" sz="1100" dirty="0"/>
              <a:t>Nissan</a:t>
            </a:r>
          </a:p>
          <a:p>
            <a:pPr lvl="0" algn="ctr"/>
            <a:r>
              <a:rPr lang="en-ZA" sz="1100" dirty="0"/>
              <a:t>Opel</a:t>
            </a:r>
          </a:p>
          <a:p>
            <a:pPr lvl="0" algn="ctr"/>
            <a:r>
              <a:rPr lang="en-ZA" sz="1100" dirty="0"/>
              <a:t>Toyota</a:t>
            </a:r>
          </a:p>
          <a:p>
            <a:pPr lvl="0" algn="ctr"/>
            <a:r>
              <a:rPr lang="en-ZA" sz="1100" dirty="0"/>
              <a:t>Volvo</a:t>
            </a:r>
          </a:p>
        </p:txBody>
      </p:sp>
      <p:sp>
        <p:nvSpPr>
          <p:cNvPr id="78" name="Rectangle 77"/>
          <p:cNvSpPr/>
          <p:nvPr/>
        </p:nvSpPr>
        <p:spPr>
          <a:xfrm>
            <a:off x="5414253" y="1428022"/>
            <a:ext cx="1609267" cy="1015384"/>
          </a:xfrm>
          <a:prstGeom prst="rect">
            <a:avLst/>
          </a:prstGeom>
        </p:spPr>
        <p:txBody>
          <a:bodyPr wrap="square" anchor="ctr">
            <a:noAutofit/>
          </a:bodyPr>
          <a:lstStyle/>
          <a:p>
            <a:pPr lvl="0" algn="ctr"/>
            <a:r>
              <a:rPr lang="en-ZA" sz="1100" dirty="0"/>
              <a:t>Audi</a:t>
            </a:r>
          </a:p>
          <a:p>
            <a:pPr lvl="0" algn="ctr"/>
            <a:r>
              <a:rPr lang="en-ZA" sz="1100" dirty="0"/>
              <a:t>Volkswagen</a:t>
            </a:r>
          </a:p>
        </p:txBody>
      </p:sp>
      <p:sp>
        <p:nvSpPr>
          <p:cNvPr id="79" name="Rectangle 78"/>
          <p:cNvSpPr/>
          <p:nvPr/>
        </p:nvSpPr>
        <p:spPr>
          <a:xfrm>
            <a:off x="5420518" y="3468800"/>
            <a:ext cx="1609267" cy="1015384"/>
          </a:xfrm>
          <a:prstGeom prst="rect">
            <a:avLst/>
          </a:prstGeom>
        </p:spPr>
        <p:txBody>
          <a:bodyPr wrap="square" anchor="ctr">
            <a:noAutofit/>
          </a:bodyPr>
          <a:lstStyle/>
          <a:p>
            <a:pPr lvl="0" algn="ctr"/>
            <a:r>
              <a:rPr lang="en-ZA" sz="1100" dirty="0"/>
              <a:t>Ford</a:t>
            </a:r>
          </a:p>
          <a:p>
            <a:pPr lvl="0" algn="ctr"/>
            <a:r>
              <a:rPr lang="en-ZA" sz="1100" dirty="0"/>
              <a:t>Honda</a:t>
            </a:r>
          </a:p>
          <a:p>
            <a:pPr lvl="0" algn="ctr"/>
            <a:r>
              <a:rPr lang="en-ZA" sz="1100" dirty="0"/>
              <a:t>Renault</a:t>
            </a:r>
          </a:p>
        </p:txBody>
      </p:sp>
      <p:sp>
        <p:nvSpPr>
          <p:cNvPr id="80" name="Rectangle 9"/>
          <p:cNvSpPr>
            <a:spLocks noChangeArrowheads="1"/>
          </p:cNvSpPr>
          <p:nvPr/>
        </p:nvSpPr>
        <p:spPr bwMode="auto">
          <a:xfrm rot="16200000">
            <a:off x="6629323" y="1809481"/>
            <a:ext cx="1030403"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A8F40"/>
                </a:solidFill>
              </a:rPr>
              <a:t>95.7 - 97.3</a:t>
            </a:r>
          </a:p>
        </p:txBody>
      </p:sp>
      <p:sp>
        <p:nvSpPr>
          <p:cNvPr id="81" name="Rectangle 10"/>
          <p:cNvSpPr>
            <a:spLocks noChangeArrowheads="1"/>
          </p:cNvSpPr>
          <p:nvPr/>
        </p:nvSpPr>
        <p:spPr bwMode="auto">
          <a:xfrm rot="16200000">
            <a:off x="6642568" y="2826639"/>
            <a:ext cx="1003913"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chemeClr val="bg2">
                    <a:lumMod val="75000"/>
                  </a:schemeClr>
                </a:solidFill>
              </a:rPr>
              <a:t>93.0 - 95.6</a:t>
            </a:r>
          </a:p>
        </p:txBody>
      </p:sp>
      <p:sp>
        <p:nvSpPr>
          <p:cNvPr id="82" name="Rectangle 12"/>
          <p:cNvSpPr>
            <a:spLocks noChangeArrowheads="1"/>
          </p:cNvSpPr>
          <p:nvPr/>
        </p:nvSpPr>
        <p:spPr bwMode="auto">
          <a:xfrm rot="16200000">
            <a:off x="6639386" y="3830818"/>
            <a:ext cx="1006791" cy="262531"/>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36C3A"/>
                </a:solidFill>
              </a:rPr>
              <a:t>≤ 92.9</a:t>
            </a:r>
          </a:p>
        </p:txBody>
      </p:sp>
      <p:sp>
        <p:nvSpPr>
          <p:cNvPr id="83" name="Rectangle 82"/>
          <p:cNvSpPr/>
          <p:nvPr/>
        </p:nvSpPr>
        <p:spPr>
          <a:xfrm>
            <a:off x="7274619" y="2443307"/>
            <a:ext cx="1609267" cy="1015384"/>
          </a:xfrm>
          <a:prstGeom prst="rect">
            <a:avLst/>
          </a:prstGeom>
        </p:spPr>
        <p:txBody>
          <a:bodyPr wrap="square" anchor="ctr">
            <a:noAutofit/>
          </a:bodyPr>
          <a:lstStyle/>
          <a:p>
            <a:pPr lvl="0" algn="ctr"/>
            <a:r>
              <a:rPr lang="en-ZA" sz="1100" dirty="0"/>
              <a:t>Chevrolet</a:t>
            </a:r>
          </a:p>
          <a:p>
            <a:pPr lvl="0" algn="ctr"/>
            <a:r>
              <a:rPr lang="en-ZA" sz="1100" dirty="0"/>
              <a:t>Mercedes-Benz</a:t>
            </a:r>
          </a:p>
          <a:p>
            <a:pPr lvl="0" algn="ctr"/>
            <a:r>
              <a:rPr lang="en-ZA" sz="1100" dirty="0"/>
              <a:t>Opel</a:t>
            </a:r>
          </a:p>
          <a:p>
            <a:pPr lvl="0" algn="ctr"/>
            <a:r>
              <a:rPr lang="en-ZA" sz="1100" dirty="0"/>
              <a:t>Toyota</a:t>
            </a:r>
          </a:p>
          <a:p>
            <a:pPr lvl="0" algn="ctr"/>
            <a:r>
              <a:rPr lang="en-ZA" sz="1100" dirty="0"/>
              <a:t>Volvo</a:t>
            </a:r>
          </a:p>
        </p:txBody>
      </p:sp>
      <p:sp>
        <p:nvSpPr>
          <p:cNvPr id="84" name="Rectangle 83"/>
          <p:cNvSpPr/>
          <p:nvPr/>
        </p:nvSpPr>
        <p:spPr>
          <a:xfrm>
            <a:off x="7274619" y="1425439"/>
            <a:ext cx="1609267" cy="1015384"/>
          </a:xfrm>
          <a:prstGeom prst="rect">
            <a:avLst/>
          </a:prstGeom>
        </p:spPr>
        <p:txBody>
          <a:bodyPr wrap="square" anchor="ctr">
            <a:noAutofit/>
          </a:bodyPr>
          <a:lstStyle/>
          <a:p>
            <a:pPr lvl="0" algn="ctr"/>
            <a:r>
              <a:rPr lang="en-ZA" sz="1100" dirty="0"/>
              <a:t>Audi</a:t>
            </a:r>
          </a:p>
          <a:p>
            <a:pPr lvl="0" algn="ctr"/>
            <a:r>
              <a:rPr lang="en-ZA" sz="1100" dirty="0"/>
              <a:t>Nissan</a:t>
            </a:r>
          </a:p>
          <a:p>
            <a:pPr lvl="0" algn="ctr"/>
            <a:r>
              <a:rPr lang="en-ZA" sz="1100" dirty="0"/>
              <a:t>Volkswagen</a:t>
            </a:r>
          </a:p>
        </p:txBody>
      </p:sp>
      <p:sp>
        <p:nvSpPr>
          <p:cNvPr id="85" name="Rectangle 84"/>
          <p:cNvSpPr/>
          <p:nvPr/>
        </p:nvSpPr>
        <p:spPr>
          <a:xfrm>
            <a:off x="7280884" y="3466217"/>
            <a:ext cx="1609267" cy="1015384"/>
          </a:xfrm>
          <a:prstGeom prst="rect">
            <a:avLst/>
          </a:prstGeom>
        </p:spPr>
        <p:txBody>
          <a:bodyPr wrap="square" anchor="ctr">
            <a:noAutofit/>
          </a:bodyPr>
          <a:lstStyle/>
          <a:p>
            <a:pPr lvl="0" algn="ctr"/>
            <a:r>
              <a:rPr lang="en-ZA" sz="1100" dirty="0"/>
              <a:t>Ford</a:t>
            </a:r>
          </a:p>
          <a:p>
            <a:pPr lvl="0" algn="ctr"/>
            <a:r>
              <a:rPr lang="en-ZA" sz="1100" dirty="0"/>
              <a:t>Honda</a:t>
            </a:r>
          </a:p>
          <a:p>
            <a:pPr lvl="0" algn="ctr"/>
            <a:r>
              <a:rPr lang="en-ZA" sz="1100" dirty="0"/>
              <a:t>Renault</a:t>
            </a:r>
          </a:p>
        </p:txBody>
      </p:sp>
      <p:cxnSp>
        <p:nvCxnSpPr>
          <p:cNvPr id="13" name="Straight Connector 12"/>
          <p:cNvCxnSpPr/>
          <p:nvPr/>
        </p:nvCxnSpPr>
        <p:spPr>
          <a:xfrm flipH="1">
            <a:off x="246034" y="2450251"/>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cxnSp>
        <p:nvCxnSpPr>
          <p:cNvPr id="58" name="Straight Connector 57"/>
          <p:cNvCxnSpPr/>
          <p:nvPr/>
        </p:nvCxnSpPr>
        <p:spPr>
          <a:xfrm flipH="1">
            <a:off x="232376" y="3459901"/>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cxnSp>
        <p:nvCxnSpPr>
          <p:cNvPr id="59" name="Straight Connector 58"/>
          <p:cNvCxnSpPr/>
          <p:nvPr/>
        </p:nvCxnSpPr>
        <p:spPr>
          <a:xfrm flipH="1">
            <a:off x="252033" y="1425584"/>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sp>
        <p:nvSpPr>
          <p:cNvPr id="8" name="Rectangle 7"/>
          <p:cNvSpPr/>
          <p:nvPr/>
        </p:nvSpPr>
        <p:spPr>
          <a:xfrm>
            <a:off x="7011516" y="1089220"/>
            <a:ext cx="1878636" cy="338554"/>
          </a:xfrm>
          <a:prstGeom prst="rect">
            <a:avLst/>
          </a:prstGeom>
          <a:solidFill>
            <a:schemeClr val="tx2"/>
          </a:solidFill>
        </p:spPr>
        <p:txBody>
          <a:bodyPr wrap="square" anchor="ctr">
            <a:spAutoFit/>
          </a:bodyPr>
          <a:lstStyle/>
          <a:p>
            <a:pPr algn="ctr"/>
            <a:r>
              <a:rPr lang="en-ZA" sz="1600" b="1" dirty="0">
                <a:solidFill>
                  <a:schemeClr val="bg1"/>
                </a:solidFill>
              </a:rPr>
              <a:t>JAN – DEC 2017</a:t>
            </a:r>
          </a:p>
        </p:txBody>
      </p:sp>
      <p:sp>
        <p:nvSpPr>
          <p:cNvPr id="86" name="Rectangle 85"/>
          <p:cNvSpPr/>
          <p:nvPr/>
        </p:nvSpPr>
        <p:spPr>
          <a:xfrm>
            <a:off x="5164078" y="1089220"/>
            <a:ext cx="1878636" cy="338554"/>
          </a:xfrm>
          <a:prstGeom prst="rect">
            <a:avLst/>
          </a:prstGeom>
          <a:solidFill>
            <a:schemeClr val="accent5"/>
          </a:solidFill>
        </p:spPr>
        <p:txBody>
          <a:bodyPr wrap="square" anchor="ctr">
            <a:spAutoFit/>
          </a:bodyPr>
          <a:lstStyle/>
          <a:p>
            <a:pPr algn="ctr"/>
            <a:r>
              <a:rPr lang="en-ZA" sz="1600" b="1" dirty="0">
                <a:solidFill>
                  <a:schemeClr val="bg1"/>
                </a:solidFill>
              </a:rPr>
              <a:t>JAN – DEC 2016</a:t>
            </a:r>
          </a:p>
        </p:txBody>
      </p:sp>
      <p:sp>
        <p:nvSpPr>
          <p:cNvPr id="87" name="Rectangle 86"/>
          <p:cNvSpPr/>
          <p:nvPr/>
        </p:nvSpPr>
        <p:spPr>
          <a:xfrm>
            <a:off x="3288358" y="1089468"/>
            <a:ext cx="1878636" cy="338554"/>
          </a:xfrm>
          <a:prstGeom prst="rect">
            <a:avLst/>
          </a:prstGeom>
          <a:solidFill>
            <a:schemeClr val="tx2"/>
          </a:solidFill>
        </p:spPr>
        <p:txBody>
          <a:bodyPr wrap="square" anchor="ctr">
            <a:spAutoFit/>
          </a:bodyPr>
          <a:lstStyle/>
          <a:p>
            <a:pPr algn="ctr"/>
            <a:r>
              <a:rPr lang="en-ZA" sz="1600" b="1" dirty="0">
                <a:solidFill>
                  <a:schemeClr val="bg1"/>
                </a:solidFill>
              </a:rPr>
              <a:t>JAN – DEC 2015</a:t>
            </a:r>
          </a:p>
        </p:txBody>
      </p:sp>
      <p:sp>
        <p:nvSpPr>
          <p:cNvPr id="88" name="Rectangle 87"/>
          <p:cNvSpPr/>
          <p:nvPr/>
        </p:nvSpPr>
        <p:spPr>
          <a:xfrm>
            <a:off x="1428915" y="1084333"/>
            <a:ext cx="1870699" cy="338554"/>
          </a:xfrm>
          <a:prstGeom prst="rect">
            <a:avLst/>
          </a:prstGeom>
          <a:solidFill>
            <a:schemeClr val="accent5"/>
          </a:solidFill>
        </p:spPr>
        <p:txBody>
          <a:bodyPr wrap="square" anchor="ctr">
            <a:spAutoFit/>
          </a:bodyPr>
          <a:lstStyle/>
          <a:p>
            <a:pPr algn="ctr"/>
            <a:r>
              <a:rPr lang="en-ZA" sz="1600" b="1" dirty="0">
                <a:solidFill>
                  <a:schemeClr val="bg1"/>
                </a:solidFill>
              </a:rPr>
              <a:t>JAN – DEC 2014</a:t>
            </a:r>
          </a:p>
        </p:txBody>
      </p:sp>
    </p:spTree>
    <p:extLst>
      <p:ext uri="{BB962C8B-B14F-4D97-AF65-F5344CB8AC3E}">
        <p14:creationId xmlns:p14="http://schemas.microsoft.com/office/powerpoint/2010/main" val="30737069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ectangle 90"/>
          <p:cNvSpPr/>
          <p:nvPr/>
        </p:nvSpPr>
        <p:spPr>
          <a:xfrm>
            <a:off x="1437037" y="2437117"/>
            <a:ext cx="7453115" cy="1024761"/>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2" name="Rectangle 91"/>
          <p:cNvSpPr/>
          <p:nvPr/>
        </p:nvSpPr>
        <p:spPr>
          <a:xfrm>
            <a:off x="3299614" y="2437117"/>
            <a:ext cx="1867379" cy="102476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3" name="Rectangle 92"/>
          <p:cNvSpPr/>
          <p:nvPr/>
        </p:nvSpPr>
        <p:spPr>
          <a:xfrm>
            <a:off x="7042715" y="2437117"/>
            <a:ext cx="1844255" cy="102476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p:nvSpPr>
        <p:spPr>
          <a:xfrm>
            <a:off x="1437037" y="1432598"/>
            <a:ext cx="7453115" cy="102476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9" name="Rectangle 88"/>
          <p:cNvSpPr/>
          <p:nvPr/>
        </p:nvSpPr>
        <p:spPr>
          <a:xfrm>
            <a:off x="3298372" y="1432598"/>
            <a:ext cx="1868622" cy="102476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0" name="Rectangle 89"/>
          <p:cNvSpPr/>
          <p:nvPr/>
        </p:nvSpPr>
        <p:spPr>
          <a:xfrm>
            <a:off x="7042715" y="1432598"/>
            <a:ext cx="1844256" cy="102476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Title 1"/>
          <p:cNvSpPr>
            <a:spLocks noGrp="1"/>
          </p:cNvSpPr>
          <p:nvPr>
            <p:ph type="title"/>
          </p:nvPr>
        </p:nvSpPr>
        <p:spPr/>
        <p:txBody>
          <a:bodyPr/>
          <a:lstStyle/>
          <a:p>
            <a:r>
              <a:rPr lang="en-ZA" dirty="0"/>
              <a:t>Light Commercial Sales Rankings over Time</a:t>
            </a:r>
            <a:endParaRPr lang="en-GB" dirty="0"/>
          </a:p>
        </p:txBody>
      </p:sp>
      <p:sp>
        <p:nvSpPr>
          <p:cNvPr id="14" name="Text Placeholder 3"/>
          <p:cNvSpPr>
            <a:spLocks noGrp="1"/>
          </p:cNvSpPr>
          <p:nvPr>
            <p:ph type="body" sz="quarter" idx="13"/>
          </p:nvPr>
        </p:nvSpPr>
        <p:spPr/>
        <p:txBody>
          <a:bodyPr>
            <a:normAutofit/>
          </a:bodyPr>
          <a:lstStyle/>
          <a:p>
            <a:r>
              <a:rPr lang="en-ZA" dirty="0"/>
              <a:t>Purchasing Experience</a:t>
            </a:r>
            <a:endParaRPr lang="en-GB" dirty="0"/>
          </a:p>
        </p:txBody>
      </p:sp>
      <p:grpSp>
        <p:nvGrpSpPr>
          <p:cNvPr id="7" name="Group 6"/>
          <p:cNvGrpSpPr/>
          <p:nvPr/>
        </p:nvGrpSpPr>
        <p:grpSpPr>
          <a:xfrm>
            <a:off x="289513" y="1391339"/>
            <a:ext cx="1128530" cy="1110481"/>
            <a:chOff x="0" y="816499"/>
            <a:chExt cx="1850907" cy="1821305"/>
          </a:xfrm>
        </p:grpSpPr>
        <p:pic>
          <p:nvPicPr>
            <p:cNvPr id="48" name="Picture 4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53654"/>
              <a:ext cx="1850907" cy="684150"/>
            </a:xfrm>
            <a:prstGeom prst="rect">
              <a:avLst/>
            </a:prstGeom>
          </p:spPr>
        </p:pic>
        <p:pic>
          <p:nvPicPr>
            <p:cNvPr id="50" name="Picture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053" y="816499"/>
              <a:ext cx="833106" cy="1387703"/>
            </a:xfrm>
            <a:prstGeom prst="rect">
              <a:avLst/>
            </a:prstGeom>
          </p:spPr>
        </p:pic>
      </p:grpSp>
      <p:grpSp>
        <p:nvGrpSpPr>
          <p:cNvPr id="6" name="Group 5"/>
          <p:cNvGrpSpPr/>
          <p:nvPr/>
        </p:nvGrpSpPr>
        <p:grpSpPr>
          <a:xfrm>
            <a:off x="284771" y="2423140"/>
            <a:ext cx="1128530" cy="1110482"/>
            <a:chOff x="-153201" y="2871872"/>
            <a:chExt cx="1850907" cy="1821306"/>
          </a:xfrm>
        </p:grpSpPr>
        <p:pic>
          <p:nvPicPr>
            <p:cNvPr id="52" name="Picture 5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01" y="4009028"/>
              <a:ext cx="1850907" cy="684150"/>
            </a:xfrm>
            <a:prstGeom prst="rect">
              <a:avLst/>
            </a:prstGeom>
          </p:spPr>
        </p:pic>
        <p:pic>
          <p:nvPicPr>
            <p:cNvPr id="54" name="Picture 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0" y="2871872"/>
              <a:ext cx="833106" cy="1387703"/>
            </a:xfrm>
            <a:prstGeom prst="rect">
              <a:avLst/>
            </a:prstGeom>
          </p:spPr>
        </p:pic>
      </p:grpSp>
      <p:sp>
        <p:nvSpPr>
          <p:cNvPr id="63" name="Rectangle 9"/>
          <p:cNvSpPr>
            <a:spLocks noChangeArrowheads="1"/>
          </p:cNvSpPr>
          <p:nvPr/>
        </p:nvSpPr>
        <p:spPr bwMode="auto">
          <a:xfrm rot="16200000">
            <a:off x="1043808" y="1810691"/>
            <a:ext cx="1030403"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A8F40"/>
                </a:solidFill>
              </a:rPr>
              <a:t>93.1 – 95.5</a:t>
            </a:r>
          </a:p>
        </p:txBody>
      </p:sp>
      <p:sp>
        <p:nvSpPr>
          <p:cNvPr id="64" name="Rectangle 10"/>
          <p:cNvSpPr>
            <a:spLocks noChangeArrowheads="1"/>
          </p:cNvSpPr>
          <p:nvPr/>
        </p:nvSpPr>
        <p:spPr bwMode="auto">
          <a:xfrm rot="16200000">
            <a:off x="1057053" y="2827849"/>
            <a:ext cx="1003913"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chemeClr val="bg2">
                    <a:lumMod val="75000"/>
                  </a:schemeClr>
                </a:solidFill>
              </a:rPr>
              <a:t>≤ 93.0</a:t>
            </a:r>
          </a:p>
        </p:txBody>
      </p:sp>
      <p:sp>
        <p:nvSpPr>
          <p:cNvPr id="17" name="Rectangle 16"/>
          <p:cNvSpPr/>
          <p:nvPr/>
        </p:nvSpPr>
        <p:spPr>
          <a:xfrm>
            <a:off x="1689104" y="2444517"/>
            <a:ext cx="1609267" cy="1015384"/>
          </a:xfrm>
          <a:prstGeom prst="rect">
            <a:avLst/>
          </a:prstGeom>
        </p:spPr>
        <p:txBody>
          <a:bodyPr wrap="square" anchor="ctr">
            <a:noAutofit/>
          </a:bodyPr>
          <a:lstStyle/>
          <a:p>
            <a:pPr lvl="0" algn="ctr"/>
            <a:r>
              <a:rPr lang="en-ZA" sz="1100" dirty="0"/>
              <a:t>Chevrolet</a:t>
            </a:r>
          </a:p>
          <a:p>
            <a:pPr lvl="0" algn="ctr"/>
            <a:r>
              <a:rPr lang="en-ZA" sz="1100" dirty="0"/>
              <a:t>Ford</a:t>
            </a:r>
          </a:p>
          <a:p>
            <a:pPr lvl="0" algn="ctr"/>
            <a:r>
              <a:rPr lang="en-ZA" sz="1100" dirty="0"/>
              <a:t>Nissan</a:t>
            </a:r>
          </a:p>
          <a:p>
            <a:pPr lvl="0" algn="ctr"/>
            <a:r>
              <a:rPr lang="en-ZA" sz="1100" dirty="0"/>
              <a:t>Toyota</a:t>
            </a:r>
          </a:p>
        </p:txBody>
      </p:sp>
      <p:sp>
        <p:nvSpPr>
          <p:cNvPr id="66" name="Rectangle 65"/>
          <p:cNvSpPr/>
          <p:nvPr/>
        </p:nvSpPr>
        <p:spPr>
          <a:xfrm>
            <a:off x="1689104" y="1426649"/>
            <a:ext cx="1609267" cy="1015384"/>
          </a:xfrm>
          <a:prstGeom prst="rect">
            <a:avLst/>
          </a:prstGeom>
        </p:spPr>
        <p:txBody>
          <a:bodyPr wrap="square" anchor="ctr">
            <a:noAutofit/>
          </a:bodyPr>
          <a:lstStyle/>
          <a:p>
            <a:pPr lvl="0" algn="ctr"/>
            <a:r>
              <a:rPr lang="en-ZA" sz="1100" dirty="0"/>
              <a:t>Isuzu</a:t>
            </a:r>
          </a:p>
          <a:p>
            <a:pPr lvl="0" algn="ctr"/>
            <a:r>
              <a:rPr lang="en-ZA" sz="1100" dirty="0"/>
              <a:t>Volkswagen</a:t>
            </a:r>
          </a:p>
        </p:txBody>
      </p:sp>
      <p:sp>
        <p:nvSpPr>
          <p:cNvPr id="68" name="Rectangle 9"/>
          <p:cNvSpPr>
            <a:spLocks noChangeArrowheads="1"/>
          </p:cNvSpPr>
          <p:nvPr/>
        </p:nvSpPr>
        <p:spPr bwMode="auto">
          <a:xfrm rot="16200000">
            <a:off x="2909626" y="1811332"/>
            <a:ext cx="1017652"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A8F40"/>
                </a:solidFill>
              </a:rPr>
              <a:t>92.9 – 95.1</a:t>
            </a:r>
          </a:p>
        </p:txBody>
      </p:sp>
      <p:sp>
        <p:nvSpPr>
          <p:cNvPr id="69" name="Rectangle 10"/>
          <p:cNvSpPr>
            <a:spLocks noChangeArrowheads="1"/>
          </p:cNvSpPr>
          <p:nvPr/>
        </p:nvSpPr>
        <p:spPr bwMode="auto">
          <a:xfrm rot="16200000">
            <a:off x="2912340" y="2825068"/>
            <a:ext cx="1012225"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chemeClr val="bg2">
                    <a:lumMod val="75000"/>
                  </a:schemeClr>
                </a:solidFill>
              </a:rPr>
              <a:t> ≤92.8</a:t>
            </a:r>
          </a:p>
        </p:txBody>
      </p:sp>
      <p:sp>
        <p:nvSpPr>
          <p:cNvPr id="71" name="Rectangle 70"/>
          <p:cNvSpPr/>
          <p:nvPr/>
        </p:nvSpPr>
        <p:spPr>
          <a:xfrm>
            <a:off x="3548546" y="2451533"/>
            <a:ext cx="1609267" cy="1015384"/>
          </a:xfrm>
          <a:prstGeom prst="rect">
            <a:avLst/>
          </a:prstGeom>
        </p:spPr>
        <p:txBody>
          <a:bodyPr wrap="square" anchor="ctr">
            <a:noAutofit/>
          </a:bodyPr>
          <a:lstStyle/>
          <a:p>
            <a:pPr lvl="0" algn="ctr"/>
            <a:r>
              <a:rPr lang="en-ZA" sz="1100" dirty="0"/>
              <a:t>Chevrolet</a:t>
            </a:r>
          </a:p>
          <a:p>
            <a:pPr lvl="0" algn="ctr"/>
            <a:r>
              <a:rPr lang="en-ZA" sz="1100" dirty="0"/>
              <a:t>Ford</a:t>
            </a:r>
          </a:p>
          <a:p>
            <a:pPr lvl="0" algn="ctr"/>
            <a:endParaRPr lang="en-ZA" sz="1100" dirty="0"/>
          </a:p>
        </p:txBody>
      </p:sp>
      <p:sp>
        <p:nvSpPr>
          <p:cNvPr id="72" name="Rectangle 71"/>
          <p:cNvSpPr/>
          <p:nvPr/>
        </p:nvSpPr>
        <p:spPr>
          <a:xfrm>
            <a:off x="3548546" y="1433665"/>
            <a:ext cx="1609267" cy="1015384"/>
          </a:xfrm>
          <a:prstGeom prst="rect">
            <a:avLst/>
          </a:prstGeom>
        </p:spPr>
        <p:txBody>
          <a:bodyPr wrap="square" anchor="ctr">
            <a:noAutofit/>
          </a:bodyPr>
          <a:lstStyle/>
          <a:p>
            <a:pPr lvl="0" algn="ctr"/>
            <a:r>
              <a:rPr lang="en-ZA" sz="1100" dirty="0"/>
              <a:t>Isuzu</a:t>
            </a:r>
          </a:p>
          <a:p>
            <a:pPr lvl="0" algn="ctr"/>
            <a:r>
              <a:rPr lang="en-ZA" sz="1100" dirty="0"/>
              <a:t>Nissan</a:t>
            </a:r>
          </a:p>
          <a:p>
            <a:pPr lvl="0" algn="ctr"/>
            <a:r>
              <a:rPr lang="en-ZA" sz="1100" dirty="0"/>
              <a:t>Toyota</a:t>
            </a:r>
          </a:p>
          <a:p>
            <a:pPr lvl="0" algn="ctr"/>
            <a:r>
              <a:rPr lang="en-ZA" sz="1100" dirty="0"/>
              <a:t>Volkswagen</a:t>
            </a:r>
          </a:p>
        </p:txBody>
      </p:sp>
      <p:sp>
        <p:nvSpPr>
          <p:cNvPr id="74" name="Rectangle 9"/>
          <p:cNvSpPr>
            <a:spLocks noChangeArrowheads="1"/>
          </p:cNvSpPr>
          <p:nvPr/>
        </p:nvSpPr>
        <p:spPr bwMode="auto">
          <a:xfrm rot="16200000">
            <a:off x="4768957" y="1812064"/>
            <a:ext cx="1030403"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A8F40"/>
                </a:solidFill>
              </a:rPr>
              <a:t>91.4 - 95.7</a:t>
            </a:r>
          </a:p>
        </p:txBody>
      </p:sp>
      <p:sp>
        <p:nvSpPr>
          <p:cNvPr id="75" name="Rectangle 10"/>
          <p:cNvSpPr>
            <a:spLocks noChangeArrowheads="1"/>
          </p:cNvSpPr>
          <p:nvPr/>
        </p:nvSpPr>
        <p:spPr bwMode="auto">
          <a:xfrm rot="16200000">
            <a:off x="4782202" y="2829222"/>
            <a:ext cx="1003913"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chemeClr val="bg2">
                    <a:lumMod val="75000"/>
                  </a:schemeClr>
                </a:solidFill>
              </a:rPr>
              <a:t>≤ 91.3</a:t>
            </a:r>
          </a:p>
        </p:txBody>
      </p:sp>
      <p:sp>
        <p:nvSpPr>
          <p:cNvPr id="77" name="Rectangle 76"/>
          <p:cNvSpPr/>
          <p:nvPr/>
        </p:nvSpPr>
        <p:spPr>
          <a:xfrm>
            <a:off x="5414253" y="2445890"/>
            <a:ext cx="1609267" cy="1015384"/>
          </a:xfrm>
          <a:prstGeom prst="rect">
            <a:avLst/>
          </a:prstGeom>
        </p:spPr>
        <p:txBody>
          <a:bodyPr wrap="square" anchor="ctr">
            <a:noAutofit/>
          </a:bodyPr>
          <a:lstStyle/>
          <a:p>
            <a:pPr lvl="0" algn="ctr"/>
            <a:r>
              <a:rPr lang="en-ZA" sz="1100" dirty="0"/>
              <a:t>Ford</a:t>
            </a:r>
          </a:p>
        </p:txBody>
      </p:sp>
      <p:sp>
        <p:nvSpPr>
          <p:cNvPr id="78" name="Rectangle 77"/>
          <p:cNvSpPr/>
          <p:nvPr/>
        </p:nvSpPr>
        <p:spPr>
          <a:xfrm>
            <a:off x="5414253" y="1428022"/>
            <a:ext cx="1609267" cy="1015384"/>
          </a:xfrm>
          <a:prstGeom prst="rect">
            <a:avLst/>
          </a:prstGeom>
        </p:spPr>
        <p:txBody>
          <a:bodyPr wrap="square" anchor="ctr">
            <a:noAutofit/>
          </a:bodyPr>
          <a:lstStyle/>
          <a:p>
            <a:pPr lvl="0" algn="ctr"/>
            <a:r>
              <a:rPr lang="en-ZA" sz="1100" dirty="0"/>
              <a:t>Chevrolet</a:t>
            </a:r>
          </a:p>
          <a:p>
            <a:pPr lvl="0" algn="ctr"/>
            <a:r>
              <a:rPr lang="en-ZA" sz="1100" dirty="0"/>
              <a:t>Isuzu</a:t>
            </a:r>
          </a:p>
          <a:p>
            <a:pPr lvl="0" algn="ctr"/>
            <a:r>
              <a:rPr lang="en-ZA" sz="1100" dirty="0"/>
              <a:t>Nissan</a:t>
            </a:r>
          </a:p>
          <a:p>
            <a:pPr lvl="0" algn="ctr"/>
            <a:r>
              <a:rPr lang="en-ZA" sz="1100" dirty="0"/>
              <a:t>Toyota</a:t>
            </a:r>
          </a:p>
          <a:p>
            <a:pPr lvl="0" algn="ctr"/>
            <a:r>
              <a:rPr lang="en-ZA" sz="1100" dirty="0"/>
              <a:t>Volkswagen</a:t>
            </a:r>
          </a:p>
        </p:txBody>
      </p:sp>
      <p:sp>
        <p:nvSpPr>
          <p:cNvPr id="80" name="Rectangle 9"/>
          <p:cNvSpPr>
            <a:spLocks noChangeArrowheads="1"/>
          </p:cNvSpPr>
          <p:nvPr/>
        </p:nvSpPr>
        <p:spPr bwMode="auto">
          <a:xfrm rot="16200000">
            <a:off x="6629323" y="1809481"/>
            <a:ext cx="1030403"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A8F40"/>
                </a:solidFill>
              </a:rPr>
              <a:t>93.8 - 95.8</a:t>
            </a:r>
          </a:p>
        </p:txBody>
      </p:sp>
      <p:sp>
        <p:nvSpPr>
          <p:cNvPr id="81" name="Rectangle 10"/>
          <p:cNvSpPr>
            <a:spLocks noChangeArrowheads="1"/>
          </p:cNvSpPr>
          <p:nvPr/>
        </p:nvSpPr>
        <p:spPr bwMode="auto">
          <a:xfrm rot="16200000">
            <a:off x="6642568" y="2826639"/>
            <a:ext cx="1003913"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chemeClr val="bg2">
                    <a:lumMod val="75000"/>
                  </a:schemeClr>
                </a:solidFill>
              </a:rPr>
              <a:t>≤ 93.7</a:t>
            </a:r>
          </a:p>
        </p:txBody>
      </p:sp>
      <p:sp>
        <p:nvSpPr>
          <p:cNvPr id="83" name="Rectangle 82"/>
          <p:cNvSpPr/>
          <p:nvPr/>
        </p:nvSpPr>
        <p:spPr>
          <a:xfrm>
            <a:off x="7274619" y="2443307"/>
            <a:ext cx="1609267" cy="1015384"/>
          </a:xfrm>
          <a:prstGeom prst="rect">
            <a:avLst/>
          </a:prstGeom>
        </p:spPr>
        <p:txBody>
          <a:bodyPr wrap="square" anchor="ctr">
            <a:noAutofit/>
          </a:bodyPr>
          <a:lstStyle/>
          <a:p>
            <a:pPr lvl="0" algn="ctr"/>
            <a:r>
              <a:rPr lang="en-ZA" sz="1100" dirty="0"/>
              <a:t>Chevrolet</a:t>
            </a:r>
          </a:p>
          <a:p>
            <a:pPr lvl="0" algn="ctr"/>
            <a:r>
              <a:rPr lang="en-ZA" sz="1100" dirty="0"/>
              <a:t>Ford</a:t>
            </a:r>
          </a:p>
          <a:p>
            <a:pPr lvl="0" algn="ctr"/>
            <a:r>
              <a:rPr lang="en-ZA" sz="1100" dirty="0"/>
              <a:t>Isuzu</a:t>
            </a:r>
          </a:p>
        </p:txBody>
      </p:sp>
      <p:sp>
        <p:nvSpPr>
          <p:cNvPr id="84" name="Rectangle 83"/>
          <p:cNvSpPr/>
          <p:nvPr/>
        </p:nvSpPr>
        <p:spPr>
          <a:xfrm>
            <a:off x="7274619" y="1425439"/>
            <a:ext cx="1609267" cy="1015384"/>
          </a:xfrm>
          <a:prstGeom prst="rect">
            <a:avLst/>
          </a:prstGeom>
        </p:spPr>
        <p:txBody>
          <a:bodyPr wrap="square" anchor="ctr">
            <a:noAutofit/>
          </a:bodyPr>
          <a:lstStyle/>
          <a:p>
            <a:pPr lvl="0" algn="ctr"/>
            <a:r>
              <a:rPr lang="en-ZA" sz="1100" dirty="0"/>
              <a:t>Nissan</a:t>
            </a:r>
          </a:p>
          <a:p>
            <a:pPr lvl="0" algn="ctr"/>
            <a:r>
              <a:rPr lang="en-ZA" sz="1100" dirty="0"/>
              <a:t>Toyota</a:t>
            </a:r>
          </a:p>
          <a:p>
            <a:pPr lvl="0" algn="ctr"/>
            <a:r>
              <a:rPr lang="en-ZA" sz="1100" dirty="0"/>
              <a:t>Volkswagen</a:t>
            </a:r>
          </a:p>
        </p:txBody>
      </p:sp>
      <p:cxnSp>
        <p:nvCxnSpPr>
          <p:cNvPr id="13" name="Straight Connector 12"/>
          <p:cNvCxnSpPr/>
          <p:nvPr/>
        </p:nvCxnSpPr>
        <p:spPr>
          <a:xfrm flipH="1">
            <a:off x="246034" y="2450251"/>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cxnSp>
        <p:nvCxnSpPr>
          <p:cNvPr id="58" name="Straight Connector 57"/>
          <p:cNvCxnSpPr/>
          <p:nvPr/>
        </p:nvCxnSpPr>
        <p:spPr>
          <a:xfrm flipH="1">
            <a:off x="232376" y="3459901"/>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cxnSp>
        <p:nvCxnSpPr>
          <p:cNvPr id="59" name="Straight Connector 58"/>
          <p:cNvCxnSpPr/>
          <p:nvPr/>
        </p:nvCxnSpPr>
        <p:spPr>
          <a:xfrm flipH="1">
            <a:off x="252033" y="1425584"/>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sp>
        <p:nvSpPr>
          <p:cNvPr id="8" name="Rectangle 7"/>
          <p:cNvSpPr/>
          <p:nvPr/>
        </p:nvSpPr>
        <p:spPr>
          <a:xfrm>
            <a:off x="7011516" y="1089220"/>
            <a:ext cx="1878636" cy="338554"/>
          </a:xfrm>
          <a:prstGeom prst="rect">
            <a:avLst/>
          </a:prstGeom>
          <a:solidFill>
            <a:schemeClr val="tx2"/>
          </a:solidFill>
        </p:spPr>
        <p:txBody>
          <a:bodyPr wrap="square" anchor="ctr">
            <a:spAutoFit/>
          </a:bodyPr>
          <a:lstStyle/>
          <a:p>
            <a:pPr algn="ctr"/>
            <a:r>
              <a:rPr lang="en-ZA" sz="1600" b="1" dirty="0">
                <a:solidFill>
                  <a:schemeClr val="bg1"/>
                </a:solidFill>
              </a:rPr>
              <a:t>JAN – DEC 2017</a:t>
            </a:r>
          </a:p>
        </p:txBody>
      </p:sp>
      <p:sp>
        <p:nvSpPr>
          <p:cNvPr id="86" name="Rectangle 85"/>
          <p:cNvSpPr/>
          <p:nvPr/>
        </p:nvSpPr>
        <p:spPr>
          <a:xfrm>
            <a:off x="5164078" y="1089220"/>
            <a:ext cx="1878636" cy="338554"/>
          </a:xfrm>
          <a:prstGeom prst="rect">
            <a:avLst/>
          </a:prstGeom>
          <a:solidFill>
            <a:schemeClr val="accent5"/>
          </a:solidFill>
        </p:spPr>
        <p:txBody>
          <a:bodyPr wrap="square" anchor="ctr">
            <a:spAutoFit/>
          </a:bodyPr>
          <a:lstStyle/>
          <a:p>
            <a:pPr algn="ctr"/>
            <a:r>
              <a:rPr lang="en-ZA" sz="1600" b="1" dirty="0">
                <a:solidFill>
                  <a:schemeClr val="bg1"/>
                </a:solidFill>
              </a:rPr>
              <a:t>JAN – DEC 2016</a:t>
            </a:r>
          </a:p>
        </p:txBody>
      </p:sp>
      <p:sp>
        <p:nvSpPr>
          <p:cNvPr id="87" name="Rectangle 86"/>
          <p:cNvSpPr/>
          <p:nvPr/>
        </p:nvSpPr>
        <p:spPr>
          <a:xfrm>
            <a:off x="3288358" y="1089468"/>
            <a:ext cx="1878636" cy="338554"/>
          </a:xfrm>
          <a:prstGeom prst="rect">
            <a:avLst/>
          </a:prstGeom>
          <a:solidFill>
            <a:schemeClr val="tx2"/>
          </a:solidFill>
        </p:spPr>
        <p:txBody>
          <a:bodyPr wrap="square" anchor="ctr">
            <a:spAutoFit/>
          </a:bodyPr>
          <a:lstStyle/>
          <a:p>
            <a:pPr algn="ctr"/>
            <a:r>
              <a:rPr lang="en-ZA" sz="1600" b="1" dirty="0">
                <a:solidFill>
                  <a:schemeClr val="bg1"/>
                </a:solidFill>
              </a:rPr>
              <a:t>JAN – DEC 2015</a:t>
            </a:r>
          </a:p>
        </p:txBody>
      </p:sp>
      <p:sp>
        <p:nvSpPr>
          <p:cNvPr id="88" name="Rectangle 87"/>
          <p:cNvSpPr/>
          <p:nvPr/>
        </p:nvSpPr>
        <p:spPr>
          <a:xfrm>
            <a:off x="1428915" y="1084333"/>
            <a:ext cx="1870699" cy="338554"/>
          </a:xfrm>
          <a:prstGeom prst="rect">
            <a:avLst/>
          </a:prstGeom>
          <a:solidFill>
            <a:schemeClr val="accent5"/>
          </a:solidFill>
        </p:spPr>
        <p:txBody>
          <a:bodyPr wrap="square" anchor="ctr">
            <a:spAutoFit/>
          </a:bodyPr>
          <a:lstStyle/>
          <a:p>
            <a:pPr algn="ctr"/>
            <a:r>
              <a:rPr lang="en-ZA" sz="1600" b="1" dirty="0">
                <a:solidFill>
                  <a:schemeClr val="bg1"/>
                </a:solidFill>
              </a:rPr>
              <a:t>JAN – DEC 2014</a:t>
            </a:r>
          </a:p>
        </p:txBody>
      </p:sp>
    </p:spTree>
    <p:extLst>
      <p:ext uri="{BB962C8B-B14F-4D97-AF65-F5344CB8AC3E}">
        <p14:creationId xmlns:p14="http://schemas.microsoft.com/office/powerpoint/2010/main" val="15181025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25000"/>
          <a:stretch/>
        </p:blipFill>
        <p:spPr>
          <a:xfrm>
            <a:off x="0" y="0"/>
            <a:ext cx="9144000" cy="5143500"/>
          </a:xfrm>
          <a:prstGeom prst="rect">
            <a:avLst/>
          </a:prstGeom>
        </p:spPr>
      </p:pic>
      <p:sp>
        <p:nvSpPr>
          <p:cNvPr id="8" name="Rectangle 7"/>
          <p:cNvSpPr/>
          <p:nvPr/>
        </p:nvSpPr>
        <p:spPr>
          <a:xfrm>
            <a:off x="0" y="0"/>
            <a:ext cx="9144000" cy="5143500"/>
          </a:xfrm>
          <a:prstGeom prst="rect">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Title 3"/>
          <p:cNvSpPr>
            <a:spLocks noGrp="1"/>
          </p:cNvSpPr>
          <p:nvPr>
            <p:ph type="title"/>
          </p:nvPr>
        </p:nvSpPr>
        <p:spPr bwMode="white">
          <a:xfrm>
            <a:off x="571774" y="2119488"/>
            <a:ext cx="8327498" cy="1920526"/>
          </a:xfrm>
        </p:spPr>
        <p:txBody>
          <a:bodyPr anchor="ctr"/>
          <a:lstStyle/>
          <a:p>
            <a:r>
              <a:rPr lang="en-GB" dirty="0">
                <a:solidFill>
                  <a:schemeClr val="bg1"/>
                </a:solidFill>
              </a:rPr>
              <a:t>servicing experience</a:t>
            </a:r>
          </a:p>
        </p:txBody>
      </p:sp>
      <p:pic>
        <p:nvPicPr>
          <p:cNvPr id="12" name="Picture 11"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14" name="Picture 13" descr="IPSOS_GAMECHANGERS_blue.png"/>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15" name="Text Placeholder 4"/>
          <p:cNvSpPr>
            <a:spLocks noGrp="1"/>
          </p:cNvSpPr>
          <p:nvPr>
            <p:ph type="body" sz="quarter" idx="13"/>
          </p:nvPr>
        </p:nvSpPr>
        <p:spPr>
          <a:xfrm>
            <a:off x="629736" y="1379717"/>
            <a:ext cx="8269536" cy="621884"/>
          </a:xfrm>
        </p:spPr>
        <p:txBody>
          <a:bodyPr>
            <a:noAutofit/>
          </a:bodyPr>
          <a:lstStyle/>
          <a:p>
            <a:r>
              <a:rPr lang="en-GB" sz="2400" dirty="0"/>
              <a:t>Ipsos Quality Awards 2017 </a:t>
            </a:r>
          </a:p>
        </p:txBody>
      </p:sp>
      <p:sp>
        <p:nvSpPr>
          <p:cNvPr id="10" name="TextBox 9">
            <a:extLst>
              <a:ext uri="{FF2B5EF4-FFF2-40B4-BE49-F238E27FC236}">
                <a16:creationId xmlns:a16="http://schemas.microsoft.com/office/drawing/2014/main" id="{DD9E270A-3B6A-47C4-B2DC-D2AB8E26F02A}"/>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43</a:t>
            </a:fld>
            <a:endParaRPr lang="en-GB" sz="800" kern="1200" dirty="0">
              <a:solidFill>
                <a:schemeClr val="bg1"/>
              </a:solidFill>
              <a:latin typeface="+mn-lt"/>
              <a:ea typeface="+mn-ea"/>
              <a:cs typeface="+mn-cs"/>
            </a:endParaRPr>
          </a:p>
        </p:txBody>
      </p:sp>
      <p:sp>
        <p:nvSpPr>
          <p:cNvPr id="11" name="TextBox 10">
            <a:extLst>
              <a:ext uri="{FF2B5EF4-FFF2-40B4-BE49-F238E27FC236}">
                <a16:creationId xmlns:a16="http://schemas.microsoft.com/office/drawing/2014/main" id="{73BD820E-9DFD-4CDD-9A25-0BEDF6F8F0AF}"/>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2018 Ipsos.</a:t>
            </a:r>
            <a:endParaRPr lang="en-GB" sz="1200" dirty="0">
              <a:solidFill>
                <a:schemeClr val="bg1"/>
              </a:solidFill>
            </a:endParaRPr>
          </a:p>
        </p:txBody>
      </p:sp>
    </p:spTree>
    <p:extLst>
      <p:ext uri="{BB962C8B-B14F-4D97-AF65-F5344CB8AC3E}">
        <p14:creationId xmlns:p14="http://schemas.microsoft.com/office/powerpoint/2010/main" val="38697966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Oval 58"/>
          <p:cNvSpPr/>
          <p:nvPr/>
        </p:nvSpPr>
        <p:spPr>
          <a:xfrm>
            <a:off x="4393800" y="0"/>
            <a:ext cx="339446" cy="5114925"/>
          </a:xfrm>
          <a:prstGeom prst="ellipse">
            <a:avLst/>
          </a:prstGeom>
          <a:gradFill flip="none" rotWithShape="1">
            <a:gsLst>
              <a:gs pos="80000">
                <a:srgbClr val="09192F">
                  <a:alpha val="0"/>
                </a:srgbClr>
              </a:gs>
              <a:gs pos="20000">
                <a:srgbClr val="070C1E">
                  <a:alpha val="13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60" name="Rectangle 59"/>
          <p:cNvSpPr/>
          <p:nvPr/>
        </p:nvSpPr>
        <p:spPr>
          <a:xfrm>
            <a:off x="0" y="0"/>
            <a:ext cx="4577422" cy="514350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sz="1100">
              <a:solidFill>
                <a:schemeClr val="tx1"/>
              </a:solidFill>
            </a:endParaRPr>
          </a:p>
        </p:txBody>
      </p:sp>
      <p:sp>
        <p:nvSpPr>
          <p:cNvPr id="32" name="Title 1"/>
          <p:cNvSpPr>
            <a:spLocks noGrp="1"/>
          </p:cNvSpPr>
          <p:nvPr>
            <p:ph type="title"/>
          </p:nvPr>
        </p:nvSpPr>
        <p:spPr/>
        <p:txBody>
          <a:bodyPr/>
          <a:lstStyle/>
          <a:p>
            <a:r>
              <a:rPr lang="en-ZA" dirty="0"/>
              <a:t>Servicing Experience</a:t>
            </a:r>
            <a:endParaRPr lang="en-GB" dirty="0"/>
          </a:p>
        </p:txBody>
      </p:sp>
      <p:sp>
        <p:nvSpPr>
          <p:cNvPr id="31" name="Text Placeholder 2"/>
          <p:cNvSpPr>
            <a:spLocks noGrp="1"/>
          </p:cNvSpPr>
          <p:nvPr>
            <p:ph type="body" sz="quarter" idx="13"/>
          </p:nvPr>
        </p:nvSpPr>
        <p:spPr/>
        <p:txBody>
          <a:bodyPr>
            <a:normAutofit/>
          </a:bodyPr>
          <a:lstStyle/>
          <a:p>
            <a:r>
              <a:rPr lang="en-ZA" dirty="0"/>
              <a:t>Ipsos Quality Awards 2018</a:t>
            </a:r>
          </a:p>
        </p:txBody>
      </p:sp>
      <p:grpSp>
        <p:nvGrpSpPr>
          <p:cNvPr id="18" name="Group 17"/>
          <p:cNvGrpSpPr/>
          <p:nvPr/>
        </p:nvGrpSpPr>
        <p:grpSpPr>
          <a:xfrm>
            <a:off x="289513" y="1521965"/>
            <a:ext cx="1128530" cy="1110481"/>
            <a:chOff x="0" y="816499"/>
            <a:chExt cx="1850907" cy="1821305"/>
          </a:xfrm>
        </p:grpSpPr>
        <p:pic>
          <p:nvPicPr>
            <p:cNvPr id="20" name="Picture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53654"/>
              <a:ext cx="1850907" cy="684150"/>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053" y="816499"/>
              <a:ext cx="833106" cy="1387703"/>
            </a:xfrm>
            <a:prstGeom prst="rect">
              <a:avLst/>
            </a:prstGeom>
          </p:spPr>
        </p:pic>
      </p:grpSp>
      <p:grpSp>
        <p:nvGrpSpPr>
          <p:cNvPr id="22" name="Group 21"/>
          <p:cNvGrpSpPr/>
          <p:nvPr/>
        </p:nvGrpSpPr>
        <p:grpSpPr>
          <a:xfrm>
            <a:off x="284771" y="2553766"/>
            <a:ext cx="1128530" cy="1110482"/>
            <a:chOff x="-153201" y="2871872"/>
            <a:chExt cx="1850907" cy="1821306"/>
          </a:xfrm>
        </p:grpSpPr>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01" y="4009028"/>
              <a:ext cx="1850907" cy="684150"/>
            </a:xfrm>
            <a:prstGeom prst="rect">
              <a:avLst/>
            </a:prstGeom>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0" y="2871872"/>
              <a:ext cx="833106" cy="1387703"/>
            </a:xfrm>
            <a:prstGeom prst="rect">
              <a:avLst/>
            </a:prstGeom>
          </p:spPr>
        </p:pic>
      </p:grpSp>
      <p:grpSp>
        <p:nvGrpSpPr>
          <p:cNvPr id="40" name="Group 39"/>
          <p:cNvGrpSpPr/>
          <p:nvPr/>
        </p:nvGrpSpPr>
        <p:grpSpPr>
          <a:xfrm>
            <a:off x="292449" y="3602166"/>
            <a:ext cx="1128530" cy="1108864"/>
            <a:chOff x="1739506" y="3270823"/>
            <a:chExt cx="1850907" cy="1818653"/>
          </a:xfrm>
        </p:grpSpPr>
        <p:pic>
          <p:nvPicPr>
            <p:cNvPr id="41" name="Picture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9506" y="4405326"/>
              <a:ext cx="1850907" cy="684150"/>
            </a:xfrm>
            <a:prstGeom prst="rect">
              <a:avLst/>
            </a:prstGeom>
          </p:spPr>
        </p:pic>
        <p:pic>
          <p:nvPicPr>
            <p:cNvPr id="42" name="Picture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976" y="3270823"/>
              <a:ext cx="833106" cy="1387703"/>
            </a:xfrm>
            <a:prstGeom prst="rect">
              <a:avLst/>
            </a:prstGeom>
          </p:spPr>
        </p:pic>
      </p:grpSp>
      <p:grpSp>
        <p:nvGrpSpPr>
          <p:cNvPr id="6" name="Group 5"/>
          <p:cNvGrpSpPr/>
          <p:nvPr/>
        </p:nvGrpSpPr>
        <p:grpSpPr>
          <a:xfrm>
            <a:off x="232377" y="2580877"/>
            <a:ext cx="4168174" cy="1009650"/>
            <a:chOff x="232376" y="2450251"/>
            <a:chExt cx="8648595" cy="1009650"/>
          </a:xfrm>
        </p:grpSpPr>
        <p:cxnSp>
          <p:nvCxnSpPr>
            <p:cNvPr id="43" name="Straight Connector 42"/>
            <p:cNvCxnSpPr/>
            <p:nvPr/>
          </p:nvCxnSpPr>
          <p:spPr>
            <a:xfrm flipH="1">
              <a:off x="246034" y="2450251"/>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cxnSp>
          <p:nvCxnSpPr>
            <p:cNvPr id="44" name="Straight Connector 43"/>
            <p:cNvCxnSpPr/>
            <p:nvPr/>
          </p:nvCxnSpPr>
          <p:spPr>
            <a:xfrm flipH="1">
              <a:off x="232376" y="3459901"/>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grpSp>
      <p:grpSp>
        <p:nvGrpSpPr>
          <p:cNvPr id="47" name="Group 46"/>
          <p:cNvGrpSpPr/>
          <p:nvPr/>
        </p:nvGrpSpPr>
        <p:grpSpPr>
          <a:xfrm>
            <a:off x="4717389" y="1521965"/>
            <a:ext cx="1128530" cy="1110481"/>
            <a:chOff x="0" y="816499"/>
            <a:chExt cx="1850907" cy="1821305"/>
          </a:xfrm>
        </p:grpSpPr>
        <p:pic>
          <p:nvPicPr>
            <p:cNvPr id="57" name="Picture 5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53654"/>
              <a:ext cx="1850907" cy="684150"/>
            </a:xfrm>
            <a:prstGeom prst="rect">
              <a:avLst/>
            </a:prstGeom>
          </p:spPr>
        </p:pic>
        <p:pic>
          <p:nvPicPr>
            <p:cNvPr id="58" name="Picture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053" y="816499"/>
              <a:ext cx="833106" cy="1387703"/>
            </a:xfrm>
            <a:prstGeom prst="rect">
              <a:avLst/>
            </a:prstGeom>
          </p:spPr>
        </p:pic>
      </p:grpSp>
      <p:grpSp>
        <p:nvGrpSpPr>
          <p:cNvPr id="48" name="Group 47"/>
          <p:cNvGrpSpPr/>
          <p:nvPr/>
        </p:nvGrpSpPr>
        <p:grpSpPr>
          <a:xfrm>
            <a:off x="4712647" y="2553766"/>
            <a:ext cx="1128530" cy="1110482"/>
            <a:chOff x="-153201" y="2871872"/>
            <a:chExt cx="1850907" cy="1821306"/>
          </a:xfrm>
        </p:grpSpPr>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01" y="4009028"/>
              <a:ext cx="1850907" cy="684150"/>
            </a:xfrm>
            <a:prstGeom prst="rect">
              <a:avLst/>
            </a:prstGeom>
          </p:spPr>
        </p:pic>
        <p:pic>
          <p:nvPicPr>
            <p:cNvPr id="56" name="Picture 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0" y="2871872"/>
              <a:ext cx="833106" cy="1387703"/>
            </a:xfrm>
            <a:prstGeom prst="rect">
              <a:avLst/>
            </a:prstGeom>
          </p:spPr>
        </p:pic>
      </p:grpSp>
      <p:grpSp>
        <p:nvGrpSpPr>
          <p:cNvPr id="49" name="Group 48"/>
          <p:cNvGrpSpPr/>
          <p:nvPr/>
        </p:nvGrpSpPr>
        <p:grpSpPr>
          <a:xfrm>
            <a:off x="4720325" y="3602166"/>
            <a:ext cx="1128530" cy="1108864"/>
            <a:chOff x="1739506" y="3270823"/>
            <a:chExt cx="1850907" cy="1818653"/>
          </a:xfrm>
        </p:grpSpPr>
        <p:pic>
          <p:nvPicPr>
            <p:cNvPr id="53" name="Picture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9506" y="4405326"/>
              <a:ext cx="1850907" cy="684150"/>
            </a:xfrm>
            <a:prstGeom prst="rect">
              <a:avLst/>
            </a:prstGeom>
          </p:spPr>
        </p:pic>
        <p:pic>
          <p:nvPicPr>
            <p:cNvPr id="54" name="Picture 5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976" y="3270823"/>
              <a:ext cx="833106" cy="1387703"/>
            </a:xfrm>
            <a:prstGeom prst="rect">
              <a:avLst/>
            </a:prstGeom>
          </p:spPr>
        </p:pic>
      </p:grpSp>
      <p:grpSp>
        <p:nvGrpSpPr>
          <p:cNvPr id="50" name="Group 49"/>
          <p:cNvGrpSpPr/>
          <p:nvPr/>
        </p:nvGrpSpPr>
        <p:grpSpPr>
          <a:xfrm>
            <a:off x="4660253" y="2580877"/>
            <a:ext cx="4168174" cy="1009650"/>
            <a:chOff x="232376" y="2450251"/>
            <a:chExt cx="8648595" cy="1009650"/>
          </a:xfrm>
        </p:grpSpPr>
        <p:cxnSp>
          <p:nvCxnSpPr>
            <p:cNvPr id="51" name="Straight Connector 50"/>
            <p:cNvCxnSpPr/>
            <p:nvPr/>
          </p:nvCxnSpPr>
          <p:spPr>
            <a:xfrm flipH="1">
              <a:off x="246034" y="2450251"/>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cxnSp>
          <p:nvCxnSpPr>
            <p:cNvPr id="52" name="Straight Connector 51"/>
            <p:cNvCxnSpPr/>
            <p:nvPr/>
          </p:nvCxnSpPr>
          <p:spPr>
            <a:xfrm flipH="1">
              <a:off x="232376" y="3459901"/>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grpSp>
      <p:sp>
        <p:nvSpPr>
          <p:cNvPr id="61" name="TextBox 60"/>
          <p:cNvSpPr txBox="1"/>
          <p:nvPr/>
        </p:nvSpPr>
        <p:spPr>
          <a:xfrm>
            <a:off x="232377" y="1150413"/>
            <a:ext cx="4161423" cy="369332"/>
          </a:xfrm>
          <a:prstGeom prst="rect">
            <a:avLst/>
          </a:prstGeom>
          <a:noFill/>
        </p:spPr>
        <p:txBody>
          <a:bodyPr wrap="square" rtlCol="0">
            <a:spAutoFit/>
          </a:bodyPr>
          <a:lstStyle/>
          <a:p>
            <a:pPr algn="ctr"/>
            <a:r>
              <a:rPr lang="en-ZA" b="1" dirty="0">
                <a:solidFill>
                  <a:schemeClr val="tx2"/>
                </a:solidFill>
              </a:rPr>
              <a:t>PASSENGER VEHICLES</a:t>
            </a:r>
          </a:p>
        </p:txBody>
      </p:sp>
      <p:sp>
        <p:nvSpPr>
          <p:cNvPr id="62" name="TextBox 61"/>
          <p:cNvSpPr txBox="1"/>
          <p:nvPr/>
        </p:nvSpPr>
        <p:spPr>
          <a:xfrm>
            <a:off x="4666836" y="1162488"/>
            <a:ext cx="4155010" cy="369332"/>
          </a:xfrm>
          <a:prstGeom prst="rect">
            <a:avLst/>
          </a:prstGeom>
          <a:noFill/>
        </p:spPr>
        <p:txBody>
          <a:bodyPr wrap="square" rtlCol="0">
            <a:spAutoFit/>
          </a:bodyPr>
          <a:lstStyle/>
          <a:p>
            <a:pPr algn="ctr"/>
            <a:r>
              <a:rPr lang="en-ZA" b="1" dirty="0">
                <a:solidFill>
                  <a:schemeClr val="accent5">
                    <a:lumMod val="75000"/>
                  </a:schemeClr>
                </a:solidFill>
              </a:rPr>
              <a:t>LIGHT COMMERCIAL VEHICLES</a:t>
            </a:r>
          </a:p>
        </p:txBody>
      </p:sp>
      <p:sp>
        <p:nvSpPr>
          <p:cNvPr id="63" name="Rectangle 9"/>
          <p:cNvSpPr>
            <a:spLocks noChangeArrowheads="1"/>
          </p:cNvSpPr>
          <p:nvPr/>
        </p:nvSpPr>
        <p:spPr bwMode="auto">
          <a:xfrm rot="16200000">
            <a:off x="1221608" y="1941317"/>
            <a:ext cx="1030403"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b="1" dirty="0">
                <a:solidFill>
                  <a:srgbClr val="BA8F40"/>
                </a:solidFill>
              </a:rPr>
              <a:t>88.7 - 91.3</a:t>
            </a:r>
          </a:p>
        </p:txBody>
      </p:sp>
      <p:sp>
        <p:nvSpPr>
          <p:cNvPr id="64" name="Rectangle 10"/>
          <p:cNvSpPr>
            <a:spLocks noChangeArrowheads="1"/>
          </p:cNvSpPr>
          <p:nvPr/>
        </p:nvSpPr>
        <p:spPr bwMode="auto">
          <a:xfrm rot="16200000">
            <a:off x="1234853" y="2958475"/>
            <a:ext cx="1003913"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b="1" dirty="0">
                <a:solidFill>
                  <a:schemeClr val="bg2">
                    <a:lumMod val="75000"/>
                  </a:schemeClr>
                </a:solidFill>
              </a:rPr>
              <a:t>84.4 - 88.6</a:t>
            </a:r>
          </a:p>
        </p:txBody>
      </p:sp>
      <p:sp>
        <p:nvSpPr>
          <p:cNvPr id="65" name="Rectangle 12"/>
          <p:cNvSpPr>
            <a:spLocks noChangeArrowheads="1"/>
          </p:cNvSpPr>
          <p:nvPr/>
        </p:nvSpPr>
        <p:spPr bwMode="auto">
          <a:xfrm rot="16200000">
            <a:off x="1231671" y="3962654"/>
            <a:ext cx="1006791" cy="262531"/>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b="1" dirty="0">
                <a:solidFill>
                  <a:srgbClr val="B36C3A"/>
                </a:solidFill>
              </a:rPr>
              <a:t>80.5 - 84.3</a:t>
            </a:r>
          </a:p>
        </p:txBody>
      </p:sp>
      <p:sp>
        <p:nvSpPr>
          <p:cNvPr id="66" name="Rectangle 65"/>
          <p:cNvSpPr/>
          <p:nvPr/>
        </p:nvSpPr>
        <p:spPr>
          <a:xfrm>
            <a:off x="1866904" y="2575143"/>
            <a:ext cx="2527065" cy="1015384"/>
          </a:xfrm>
          <a:prstGeom prst="rect">
            <a:avLst/>
          </a:prstGeom>
        </p:spPr>
        <p:txBody>
          <a:bodyPr wrap="square" anchor="ctr">
            <a:noAutofit/>
          </a:bodyPr>
          <a:lstStyle/>
          <a:p>
            <a:pPr lvl="0" algn="ctr"/>
            <a:r>
              <a:rPr lang="en-ZA" sz="1100" dirty="0"/>
              <a:t>Chevrolet</a:t>
            </a:r>
          </a:p>
          <a:p>
            <a:pPr lvl="0" algn="ctr"/>
            <a:r>
              <a:rPr lang="en-ZA" sz="1100" dirty="0"/>
              <a:t>Mercedes-Benz</a:t>
            </a:r>
          </a:p>
          <a:p>
            <a:pPr lvl="0" algn="ctr"/>
            <a:r>
              <a:rPr lang="en-ZA" sz="1100" dirty="0"/>
              <a:t>Opel</a:t>
            </a:r>
          </a:p>
          <a:p>
            <a:pPr lvl="0" algn="ctr"/>
            <a:r>
              <a:rPr lang="en-ZA" sz="1100" dirty="0"/>
              <a:t>Renault</a:t>
            </a:r>
          </a:p>
          <a:p>
            <a:pPr lvl="0" algn="ctr"/>
            <a:r>
              <a:rPr lang="en-ZA" sz="1100" dirty="0"/>
              <a:t>Volvo</a:t>
            </a:r>
          </a:p>
        </p:txBody>
      </p:sp>
      <p:sp>
        <p:nvSpPr>
          <p:cNvPr id="67" name="Rectangle 66"/>
          <p:cNvSpPr/>
          <p:nvPr/>
        </p:nvSpPr>
        <p:spPr>
          <a:xfrm>
            <a:off x="1866904" y="1557275"/>
            <a:ext cx="2527065" cy="1015384"/>
          </a:xfrm>
          <a:prstGeom prst="rect">
            <a:avLst/>
          </a:prstGeom>
        </p:spPr>
        <p:txBody>
          <a:bodyPr wrap="square" anchor="ctr">
            <a:noAutofit/>
          </a:bodyPr>
          <a:lstStyle/>
          <a:p>
            <a:pPr lvl="0" algn="ctr"/>
            <a:r>
              <a:rPr lang="en-ZA" sz="1100" dirty="0"/>
              <a:t>Audi</a:t>
            </a:r>
          </a:p>
          <a:p>
            <a:pPr lvl="0" algn="ctr"/>
            <a:r>
              <a:rPr lang="en-ZA" sz="1100" dirty="0"/>
              <a:t>Lexus</a:t>
            </a:r>
          </a:p>
          <a:p>
            <a:pPr lvl="0" algn="ctr"/>
            <a:r>
              <a:rPr lang="en-ZA" sz="1100" dirty="0"/>
              <a:t>Nissan</a:t>
            </a:r>
          </a:p>
          <a:p>
            <a:pPr lvl="0" algn="ctr"/>
            <a:r>
              <a:rPr lang="en-ZA" sz="1100" dirty="0"/>
              <a:t>Toyota</a:t>
            </a:r>
          </a:p>
          <a:p>
            <a:pPr lvl="0" algn="ctr"/>
            <a:r>
              <a:rPr lang="en-ZA" sz="1100" dirty="0"/>
              <a:t>Volkswagen</a:t>
            </a:r>
          </a:p>
        </p:txBody>
      </p:sp>
      <p:sp>
        <p:nvSpPr>
          <p:cNvPr id="68" name="Rectangle 67"/>
          <p:cNvSpPr/>
          <p:nvPr/>
        </p:nvSpPr>
        <p:spPr>
          <a:xfrm>
            <a:off x="1873169" y="3598053"/>
            <a:ext cx="2527065" cy="1015384"/>
          </a:xfrm>
          <a:prstGeom prst="rect">
            <a:avLst/>
          </a:prstGeom>
        </p:spPr>
        <p:txBody>
          <a:bodyPr wrap="square" anchor="ctr">
            <a:noAutofit/>
          </a:bodyPr>
          <a:lstStyle/>
          <a:p>
            <a:pPr lvl="0" algn="ctr"/>
            <a:r>
              <a:rPr lang="en-ZA" sz="1100" dirty="0"/>
              <a:t>Honda</a:t>
            </a:r>
          </a:p>
        </p:txBody>
      </p:sp>
      <p:sp>
        <p:nvSpPr>
          <p:cNvPr id="69" name="Rectangle 9"/>
          <p:cNvSpPr>
            <a:spLocks noChangeArrowheads="1"/>
          </p:cNvSpPr>
          <p:nvPr/>
        </p:nvSpPr>
        <p:spPr bwMode="auto">
          <a:xfrm rot="16200000">
            <a:off x="5649801" y="1941317"/>
            <a:ext cx="1030403"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b="1" dirty="0">
                <a:solidFill>
                  <a:srgbClr val="BA8F40"/>
                </a:solidFill>
              </a:rPr>
              <a:t>87.2 - 90.6</a:t>
            </a:r>
          </a:p>
        </p:txBody>
      </p:sp>
      <p:sp>
        <p:nvSpPr>
          <p:cNvPr id="70" name="Rectangle 10"/>
          <p:cNvSpPr>
            <a:spLocks noChangeArrowheads="1"/>
          </p:cNvSpPr>
          <p:nvPr/>
        </p:nvSpPr>
        <p:spPr bwMode="auto">
          <a:xfrm rot="16200000">
            <a:off x="5663046" y="2958475"/>
            <a:ext cx="1003913"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b="1" dirty="0">
                <a:solidFill>
                  <a:schemeClr val="bg2">
                    <a:lumMod val="75000"/>
                  </a:schemeClr>
                </a:solidFill>
              </a:rPr>
              <a:t>82.4 - 87.1</a:t>
            </a:r>
          </a:p>
        </p:txBody>
      </p:sp>
      <p:sp>
        <p:nvSpPr>
          <p:cNvPr id="72" name="Rectangle 71"/>
          <p:cNvSpPr/>
          <p:nvPr/>
        </p:nvSpPr>
        <p:spPr>
          <a:xfrm>
            <a:off x="6295097" y="2575143"/>
            <a:ext cx="2527065" cy="1015384"/>
          </a:xfrm>
          <a:prstGeom prst="rect">
            <a:avLst/>
          </a:prstGeom>
        </p:spPr>
        <p:txBody>
          <a:bodyPr wrap="square" anchor="ctr">
            <a:noAutofit/>
          </a:bodyPr>
          <a:lstStyle/>
          <a:p>
            <a:pPr lvl="0" algn="ctr"/>
            <a:r>
              <a:rPr lang="en-ZA" sz="1100" dirty="0"/>
              <a:t>Chevrolet</a:t>
            </a:r>
          </a:p>
        </p:txBody>
      </p:sp>
      <p:sp>
        <p:nvSpPr>
          <p:cNvPr id="73" name="Rectangle 72"/>
          <p:cNvSpPr/>
          <p:nvPr/>
        </p:nvSpPr>
        <p:spPr>
          <a:xfrm>
            <a:off x="6295097" y="1557275"/>
            <a:ext cx="2527065" cy="1015384"/>
          </a:xfrm>
          <a:prstGeom prst="rect">
            <a:avLst/>
          </a:prstGeom>
        </p:spPr>
        <p:txBody>
          <a:bodyPr wrap="square" anchor="ctr">
            <a:noAutofit/>
          </a:bodyPr>
          <a:lstStyle/>
          <a:p>
            <a:pPr lvl="0" algn="ctr"/>
            <a:r>
              <a:rPr lang="en-ZA" sz="1100" dirty="0"/>
              <a:t>Isuzu</a:t>
            </a:r>
          </a:p>
          <a:p>
            <a:pPr lvl="0" algn="ctr"/>
            <a:r>
              <a:rPr lang="en-ZA" sz="1100" dirty="0"/>
              <a:t>Nissan</a:t>
            </a:r>
          </a:p>
          <a:p>
            <a:pPr lvl="0" algn="ctr"/>
            <a:r>
              <a:rPr lang="en-ZA" sz="1100" dirty="0"/>
              <a:t>Toyota</a:t>
            </a:r>
          </a:p>
          <a:p>
            <a:pPr lvl="0" algn="ctr"/>
            <a:r>
              <a:rPr lang="en-ZA" sz="1100" dirty="0"/>
              <a:t>Volkswagen</a:t>
            </a:r>
          </a:p>
        </p:txBody>
      </p:sp>
      <p:sp>
        <p:nvSpPr>
          <p:cNvPr id="75" name="Freeform 18"/>
          <p:cNvSpPr>
            <a:spLocks/>
          </p:cNvSpPr>
          <p:nvPr/>
        </p:nvSpPr>
        <p:spPr bwMode="auto">
          <a:xfrm rot="5400000">
            <a:off x="-74572" y="1258368"/>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76" name="Freeform 18"/>
          <p:cNvSpPr>
            <a:spLocks/>
          </p:cNvSpPr>
          <p:nvPr/>
        </p:nvSpPr>
        <p:spPr bwMode="auto">
          <a:xfrm rot="5400000">
            <a:off x="4504782" y="1271227"/>
            <a:ext cx="293689" cy="145490"/>
          </a:xfrm>
          <a:custGeom>
            <a:avLst/>
            <a:gdLst>
              <a:gd name="T0" fmla="*/ 0 w 759"/>
              <a:gd name="T1" fmla="*/ 376 h 376"/>
              <a:gd name="T2" fmla="*/ 759 w 759"/>
              <a:gd name="T3" fmla="*/ 376 h 376"/>
              <a:gd name="T4" fmla="*/ 381 w 759"/>
              <a:gd name="T5" fmla="*/ 0 h 376"/>
              <a:gd name="T6" fmla="*/ 0 w 759"/>
              <a:gd name="T7" fmla="*/ 376 h 376"/>
            </a:gdLst>
            <a:ahLst/>
            <a:cxnLst>
              <a:cxn ang="0">
                <a:pos x="T0" y="T1"/>
              </a:cxn>
              <a:cxn ang="0">
                <a:pos x="T2" y="T3"/>
              </a:cxn>
              <a:cxn ang="0">
                <a:pos x="T4" y="T5"/>
              </a:cxn>
              <a:cxn ang="0">
                <a:pos x="T6" y="T7"/>
              </a:cxn>
            </a:cxnLst>
            <a:rect l="0" t="0" r="r" b="b"/>
            <a:pathLst>
              <a:path w="759" h="376">
                <a:moveTo>
                  <a:pt x="0" y="376"/>
                </a:moveTo>
                <a:lnTo>
                  <a:pt x="759" y="376"/>
                </a:lnTo>
                <a:lnTo>
                  <a:pt x="381" y="0"/>
                </a:lnTo>
                <a:lnTo>
                  <a:pt x="0" y="37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sz="1100"/>
          </a:p>
        </p:txBody>
      </p:sp>
      <p:sp>
        <p:nvSpPr>
          <p:cNvPr id="71" name="Rectangle 12">
            <a:extLst>
              <a:ext uri="{FF2B5EF4-FFF2-40B4-BE49-F238E27FC236}">
                <a16:creationId xmlns:a16="http://schemas.microsoft.com/office/drawing/2014/main" id="{734C6502-ABAC-46B6-ACDD-A38B807549B4}"/>
              </a:ext>
            </a:extLst>
          </p:cNvPr>
          <p:cNvSpPr>
            <a:spLocks noChangeArrowheads="1"/>
          </p:cNvSpPr>
          <p:nvPr/>
        </p:nvSpPr>
        <p:spPr bwMode="auto">
          <a:xfrm rot="16200000">
            <a:off x="5662653" y="3964926"/>
            <a:ext cx="1006791" cy="262531"/>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b="1" dirty="0">
                <a:solidFill>
                  <a:srgbClr val="B36C3A"/>
                </a:solidFill>
              </a:rPr>
              <a:t>≤ 82.3</a:t>
            </a:r>
          </a:p>
        </p:txBody>
      </p:sp>
      <p:sp>
        <p:nvSpPr>
          <p:cNvPr id="79" name="Rectangle 78">
            <a:extLst>
              <a:ext uri="{FF2B5EF4-FFF2-40B4-BE49-F238E27FC236}">
                <a16:creationId xmlns:a16="http://schemas.microsoft.com/office/drawing/2014/main" id="{D069017F-2019-442D-8A01-1C1882287D87}"/>
              </a:ext>
            </a:extLst>
          </p:cNvPr>
          <p:cNvSpPr/>
          <p:nvPr/>
        </p:nvSpPr>
        <p:spPr>
          <a:xfrm>
            <a:off x="6304149" y="3593501"/>
            <a:ext cx="2527065" cy="1015384"/>
          </a:xfrm>
          <a:prstGeom prst="rect">
            <a:avLst/>
          </a:prstGeom>
        </p:spPr>
        <p:txBody>
          <a:bodyPr wrap="square" anchor="ctr">
            <a:noAutofit/>
          </a:bodyPr>
          <a:lstStyle/>
          <a:p>
            <a:pPr lvl="0" algn="ctr"/>
            <a:r>
              <a:rPr lang="en-ZA" sz="1100" dirty="0"/>
              <a:t>Ford</a:t>
            </a:r>
          </a:p>
        </p:txBody>
      </p:sp>
      <p:sp>
        <p:nvSpPr>
          <p:cNvPr id="74" name="TextBox 73">
            <a:extLst>
              <a:ext uri="{FF2B5EF4-FFF2-40B4-BE49-F238E27FC236}">
                <a16:creationId xmlns:a16="http://schemas.microsoft.com/office/drawing/2014/main" id="{2DB6A206-3E45-4659-8D3C-1E109405D912}"/>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lumMod val="50000"/>
                  </a:schemeClr>
                </a:solidFill>
                <a:latin typeface="+mn-lt"/>
                <a:ea typeface="+mn-ea"/>
                <a:cs typeface="+mn-cs"/>
              </a:rPr>
              <a:pPr marL="0" algn="l" defTabSz="924282" rtl="0" eaLnBrk="1" latinLnBrk="0" hangingPunct="1">
                <a:lnSpc>
                  <a:spcPct val="85000"/>
                </a:lnSpc>
                <a:spcBef>
                  <a:spcPts val="204"/>
                </a:spcBef>
              </a:pPr>
              <a:t>44</a:t>
            </a:fld>
            <a:endParaRPr lang="en-GB" sz="800" kern="1200" dirty="0">
              <a:solidFill>
                <a:schemeClr val="bg1">
                  <a:lumMod val="50000"/>
                </a:schemeClr>
              </a:solidFill>
              <a:latin typeface="+mn-lt"/>
              <a:ea typeface="+mn-ea"/>
              <a:cs typeface="+mn-cs"/>
            </a:endParaRPr>
          </a:p>
        </p:txBody>
      </p:sp>
      <p:sp>
        <p:nvSpPr>
          <p:cNvPr id="80" name="TextBox 79">
            <a:extLst>
              <a:ext uri="{FF2B5EF4-FFF2-40B4-BE49-F238E27FC236}">
                <a16:creationId xmlns:a16="http://schemas.microsoft.com/office/drawing/2014/main" id="{5209DBF5-8ED9-4AE0-A735-85AB563F8B50}"/>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lumMod val="50000"/>
                  </a:schemeClr>
                </a:solidFill>
                <a:latin typeface="+mn-lt"/>
                <a:ea typeface="+mn-ea"/>
                <a:cs typeface="+mn-cs"/>
              </a:rPr>
              <a:t>© 2018 </a:t>
            </a:r>
            <a:r>
              <a:rPr lang="en-GB" sz="800" kern="1200" dirty="0">
                <a:solidFill>
                  <a:schemeClr val="bg1">
                    <a:lumMod val="50000"/>
                  </a:schemeClr>
                </a:solidFill>
              </a:rPr>
              <a:t>Ipsos.</a:t>
            </a:r>
            <a:endParaRPr lang="en-GB" sz="1200" dirty="0">
              <a:solidFill>
                <a:schemeClr val="bg1">
                  <a:lumMod val="50000"/>
                </a:schemeClr>
              </a:solidFill>
            </a:endParaRPr>
          </a:p>
        </p:txBody>
      </p:sp>
    </p:spTree>
    <p:extLst>
      <p:ext uri="{BB962C8B-B14F-4D97-AF65-F5344CB8AC3E}">
        <p14:creationId xmlns:p14="http://schemas.microsoft.com/office/powerpoint/2010/main" val="25028632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le 93"/>
          <p:cNvSpPr/>
          <p:nvPr/>
        </p:nvSpPr>
        <p:spPr>
          <a:xfrm>
            <a:off x="1421035" y="3443301"/>
            <a:ext cx="7453115" cy="1024761"/>
          </a:xfrm>
          <a:prstGeom prst="rect">
            <a:avLst/>
          </a:prstGeom>
          <a:solidFill>
            <a:srgbClr val="FCE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5" name="Rectangle 94"/>
          <p:cNvSpPr/>
          <p:nvPr/>
        </p:nvSpPr>
        <p:spPr>
          <a:xfrm>
            <a:off x="3299614" y="3443301"/>
            <a:ext cx="1851377" cy="1024761"/>
          </a:xfrm>
          <a:prstGeom prst="rect">
            <a:avLst/>
          </a:prstGeom>
          <a:solidFill>
            <a:srgbClr val="F9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6" name="Rectangle 95"/>
          <p:cNvSpPr/>
          <p:nvPr/>
        </p:nvSpPr>
        <p:spPr>
          <a:xfrm>
            <a:off x="7042715" y="3443301"/>
            <a:ext cx="1828253" cy="1024761"/>
          </a:xfrm>
          <a:prstGeom prst="rect">
            <a:avLst/>
          </a:prstGeom>
          <a:solidFill>
            <a:srgbClr val="F9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1" name="Rectangle 90"/>
          <p:cNvSpPr/>
          <p:nvPr/>
        </p:nvSpPr>
        <p:spPr>
          <a:xfrm>
            <a:off x="1437037" y="2437117"/>
            <a:ext cx="7453115" cy="1024761"/>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2" name="Rectangle 91"/>
          <p:cNvSpPr/>
          <p:nvPr/>
        </p:nvSpPr>
        <p:spPr>
          <a:xfrm>
            <a:off x="3299614" y="2437117"/>
            <a:ext cx="1867379" cy="102476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3" name="Rectangle 92"/>
          <p:cNvSpPr/>
          <p:nvPr/>
        </p:nvSpPr>
        <p:spPr>
          <a:xfrm>
            <a:off x="7042715" y="2437117"/>
            <a:ext cx="1844255" cy="102476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p:nvSpPr>
        <p:spPr>
          <a:xfrm>
            <a:off x="1437037" y="1432598"/>
            <a:ext cx="7453115" cy="102476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9" name="Rectangle 88"/>
          <p:cNvSpPr/>
          <p:nvPr/>
        </p:nvSpPr>
        <p:spPr>
          <a:xfrm>
            <a:off x="3298372" y="1432598"/>
            <a:ext cx="1868622" cy="102476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0" name="Rectangle 89"/>
          <p:cNvSpPr/>
          <p:nvPr/>
        </p:nvSpPr>
        <p:spPr>
          <a:xfrm>
            <a:off x="7042715" y="1432598"/>
            <a:ext cx="1844256" cy="102476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Title 1"/>
          <p:cNvSpPr>
            <a:spLocks noGrp="1"/>
          </p:cNvSpPr>
          <p:nvPr>
            <p:ph type="title"/>
          </p:nvPr>
        </p:nvSpPr>
        <p:spPr/>
        <p:txBody>
          <a:bodyPr/>
          <a:lstStyle/>
          <a:p>
            <a:r>
              <a:rPr lang="en-ZA" dirty="0"/>
              <a:t>Passenger Service Rankings over Time</a:t>
            </a:r>
            <a:endParaRPr lang="en-GB" dirty="0"/>
          </a:p>
        </p:txBody>
      </p:sp>
      <p:sp>
        <p:nvSpPr>
          <p:cNvPr id="14" name="Text Placeholder 3"/>
          <p:cNvSpPr>
            <a:spLocks noGrp="1"/>
          </p:cNvSpPr>
          <p:nvPr>
            <p:ph type="body" sz="quarter" idx="13"/>
          </p:nvPr>
        </p:nvSpPr>
        <p:spPr/>
        <p:txBody>
          <a:bodyPr>
            <a:normAutofit/>
          </a:bodyPr>
          <a:lstStyle/>
          <a:p>
            <a:r>
              <a:rPr lang="en-ZA" dirty="0"/>
              <a:t>servicing Experience</a:t>
            </a:r>
            <a:endParaRPr lang="en-GB" dirty="0"/>
          </a:p>
        </p:txBody>
      </p:sp>
      <p:grpSp>
        <p:nvGrpSpPr>
          <p:cNvPr id="7" name="Group 6"/>
          <p:cNvGrpSpPr/>
          <p:nvPr/>
        </p:nvGrpSpPr>
        <p:grpSpPr>
          <a:xfrm>
            <a:off x="289513" y="1391339"/>
            <a:ext cx="1128530" cy="1110481"/>
            <a:chOff x="0" y="816499"/>
            <a:chExt cx="1850907" cy="1821305"/>
          </a:xfrm>
        </p:grpSpPr>
        <p:pic>
          <p:nvPicPr>
            <p:cNvPr id="48" name="Picture 4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53654"/>
              <a:ext cx="1850907" cy="684150"/>
            </a:xfrm>
            <a:prstGeom prst="rect">
              <a:avLst/>
            </a:prstGeom>
          </p:spPr>
        </p:pic>
        <p:pic>
          <p:nvPicPr>
            <p:cNvPr id="50" name="Picture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053" y="816499"/>
              <a:ext cx="833106" cy="1387703"/>
            </a:xfrm>
            <a:prstGeom prst="rect">
              <a:avLst/>
            </a:prstGeom>
          </p:spPr>
        </p:pic>
      </p:grpSp>
      <p:grpSp>
        <p:nvGrpSpPr>
          <p:cNvPr id="6" name="Group 5"/>
          <p:cNvGrpSpPr/>
          <p:nvPr/>
        </p:nvGrpSpPr>
        <p:grpSpPr>
          <a:xfrm>
            <a:off x="284771" y="2423140"/>
            <a:ext cx="1128530" cy="1110482"/>
            <a:chOff x="-153201" y="2871872"/>
            <a:chExt cx="1850907" cy="1821306"/>
          </a:xfrm>
        </p:grpSpPr>
        <p:pic>
          <p:nvPicPr>
            <p:cNvPr id="52" name="Picture 5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01" y="4009028"/>
              <a:ext cx="1850907" cy="684150"/>
            </a:xfrm>
            <a:prstGeom prst="rect">
              <a:avLst/>
            </a:prstGeom>
          </p:spPr>
        </p:pic>
        <p:pic>
          <p:nvPicPr>
            <p:cNvPr id="54" name="Picture 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0" y="2871872"/>
              <a:ext cx="833106" cy="1387703"/>
            </a:xfrm>
            <a:prstGeom prst="rect">
              <a:avLst/>
            </a:prstGeom>
          </p:spPr>
        </p:pic>
      </p:grpSp>
      <p:grpSp>
        <p:nvGrpSpPr>
          <p:cNvPr id="2" name="Group 1"/>
          <p:cNvGrpSpPr/>
          <p:nvPr/>
        </p:nvGrpSpPr>
        <p:grpSpPr>
          <a:xfrm>
            <a:off x="292449" y="3471540"/>
            <a:ext cx="1128530" cy="1108864"/>
            <a:chOff x="1739506" y="3270823"/>
            <a:chExt cx="1850907" cy="1818653"/>
          </a:xfrm>
        </p:grpSpPr>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9506" y="4405326"/>
              <a:ext cx="1850907" cy="684150"/>
            </a:xfrm>
            <a:prstGeom prst="rect">
              <a:avLst/>
            </a:prstGeom>
          </p:spPr>
        </p:pic>
        <p:pic>
          <p:nvPicPr>
            <p:cNvPr id="57" name="Picture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976" y="3270823"/>
              <a:ext cx="833106" cy="1387703"/>
            </a:xfrm>
            <a:prstGeom prst="rect">
              <a:avLst/>
            </a:prstGeom>
          </p:spPr>
        </p:pic>
      </p:grpSp>
      <p:sp>
        <p:nvSpPr>
          <p:cNvPr id="63" name="Rectangle 9"/>
          <p:cNvSpPr>
            <a:spLocks noChangeArrowheads="1"/>
          </p:cNvSpPr>
          <p:nvPr/>
        </p:nvSpPr>
        <p:spPr bwMode="auto">
          <a:xfrm rot="16200000">
            <a:off x="1043808" y="1810691"/>
            <a:ext cx="1030403"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A8F40"/>
                </a:solidFill>
              </a:rPr>
              <a:t>91.7 – 93.8</a:t>
            </a:r>
          </a:p>
        </p:txBody>
      </p:sp>
      <p:sp>
        <p:nvSpPr>
          <p:cNvPr id="64" name="Rectangle 10"/>
          <p:cNvSpPr>
            <a:spLocks noChangeArrowheads="1"/>
          </p:cNvSpPr>
          <p:nvPr/>
        </p:nvSpPr>
        <p:spPr bwMode="auto">
          <a:xfrm rot="16200000">
            <a:off x="1057053" y="2827849"/>
            <a:ext cx="1003913"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chemeClr val="bg2">
                    <a:lumMod val="75000"/>
                  </a:schemeClr>
                </a:solidFill>
              </a:rPr>
              <a:t>89.2 – 91.6</a:t>
            </a:r>
          </a:p>
        </p:txBody>
      </p:sp>
      <p:sp>
        <p:nvSpPr>
          <p:cNvPr id="65" name="Rectangle 12"/>
          <p:cNvSpPr>
            <a:spLocks noChangeArrowheads="1"/>
          </p:cNvSpPr>
          <p:nvPr/>
        </p:nvSpPr>
        <p:spPr bwMode="auto">
          <a:xfrm rot="16200000">
            <a:off x="1053871" y="3832028"/>
            <a:ext cx="1006791" cy="262531"/>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36C3A"/>
                </a:solidFill>
              </a:rPr>
              <a:t>86.2 – 89.1</a:t>
            </a:r>
          </a:p>
        </p:txBody>
      </p:sp>
      <p:sp>
        <p:nvSpPr>
          <p:cNvPr id="17" name="Rectangle 16"/>
          <p:cNvSpPr/>
          <p:nvPr/>
        </p:nvSpPr>
        <p:spPr>
          <a:xfrm>
            <a:off x="1689104" y="2444517"/>
            <a:ext cx="1609267" cy="1015384"/>
          </a:xfrm>
          <a:prstGeom prst="rect">
            <a:avLst/>
          </a:prstGeom>
        </p:spPr>
        <p:txBody>
          <a:bodyPr wrap="square" anchor="ctr">
            <a:noAutofit/>
          </a:bodyPr>
          <a:lstStyle/>
          <a:p>
            <a:pPr lvl="0" algn="ctr"/>
            <a:r>
              <a:rPr lang="en-ZA" sz="1100" dirty="0"/>
              <a:t>Chevrolet</a:t>
            </a:r>
          </a:p>
          <a:p>
            <a:pPr lvl="0" algn="ctr"/>
            <a:r>
              <a:rPr lang="en-ZA" sz="1100" dirty="0"/>
              <a:t>Lexus</a:t>
            </a:r>
          </a:p>
          <a:p>
            <a:pPr lvl="0" algn="ctr"/>
            <a:r>
              <a:rPr lang="en-ZA" sz="1100" dirty="0"/>
              <a:t>Nissan</a:t>
            </a:r>
          </a:p>
          <a:p>
            <a:pPr lvl="0" algn="ctr"/>
            <a:r>
              <a:rPr lang="en-ZA" sz="1100" dirty="0"/>
              <a:t>Volkswagen</a:t>
            </a:r>
          </a:p>
        </p:txBody>
      </p:sp>
      <p:sp>
        <p:nvSpPr>
          <p:cNvPr id="66" name="Rectangle 65"/>
          <p:cNvSpPr/>
          <p:nvPr/>
        </p:nvSpPr>
        <p:spPr>
          <a:xfrm>
            <a:off x="1689104" y="1426649"/>
            <a:ext cx="1609267" cy="1015384"/>
          </a:xfrm>
          <a:prstGeom prst="rect">
            <a:avLst/>
          </a:prstGeom>
        </p:spPr>
        <p:txBody>
          <a:bodyPr wrap="square" anchor="ctr">
            <a:noAutofit/>
          </a:bodyPr>
          <a:lstStyle/>
          <a:p>
            <a:pPr lvl="0" algn="ctr"/>
            <a:r>
              <a:rPr lang="en-ZA" sz="1100" dirty="0"/>
              <a:t>Audi</a:t>
            </a:r>
          </a:p>
        </p:txBody>
      </p:sp>
      <p:sp>
        <p:nvSpPr>
          <p:cNvPr id="67" name="Rectangle 66"/>
          <p:cNvSpPr/>
          <p:nvPr/>
        </p:nvSpPr>
        <p:spPr>
          <a:xfrm>
            <a:off x="1695369" y="3467427"/>
            <a:ext cx="1609267" cy="1015384"/>
          </a:xfrm>
          <a:prstGeom prst="rect">
            <a:avLst/>
          </a:prstGeom>
        </p:spPr>
        <p:txBody>
          <a:bodyPr wrap="square" anchor="ctr">
            <a:noAutofit/>
          </a:bodyPr>
          <a:lstStyle/>
          <a:p>
            <a:pPr lvl="0" algn="ctr"/>
            <a:r>
              <a:rPr lang="en-ZA" sz="1100" dirty="0"/>
              <a:t>BMW</a:t>
            </a:r>
          </a:p>
          <a:p>
            <a:pPr lvl="0" algn="ctr"/>
            <a:r>
              <a:rPr lang="en-ZA" sz="1100" dirty="0"/>
              <a:t>Honda</a:t>
            </a:r>
          </a:p>
          <a:p>
            <a:pPr lvl="0" algn="ctr"/>
            <a:r>
              <a:rPr lang="en-ZA" sz="1100" dirty="0"/>
              <a:t>Mercedes-Benz</a:t>
            </a:r>
          </a:p>
          <a:p>
            <a:pPr lvl="0" algn="ctr"/>
            <a:r>
              <a:rPr lang="en-ZA" sz="1100" dirty="0"/>
              <a:t>Toyota</a:t>
            </a:r>
          </a:p>
        </p:txBody>
      </p:sp>
      <p:sp>
        <p:nvSpPr>
          <p:cNvPr id="68" name="Rectangle 9"/>
          <p:cNvSpPr>
            <a:spLocks noChangeArrowheads="1"/>
          </p:cNvSpPr>
          <p:nvPr/>
        </p:nvSpPr>
        <p:spPr bwMode="auto">
          <a:xfrm rot="16200000">
            <a:off x="2909626" y="1811332"/>
            <a:ext cx="1017652"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A8F40"/>
                </a:solidFill>
              </a:rPr>
              <a:t>92.0 – 94.0</a:t>
            </a:r>
          </a:p>
        </p:txBody>
      </p:sp>
      <p:sp>
        <p:nvSpPr>
          <p:cNvPr id="69" name="Rectangle 10"/>
          <p:cNvSpPr>
            <a:spLocks noChangeArrowheads="1"/>
          </p:cNvSpPr>
          <p:nvPr/>
        </p:nvSpPr>
        <p:spPr bwMode="auto">
          <a:xfrm rot="16200000">
            <a:off x="2912340" y="2825068"/>
            <a:ext cx="1012225"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chemeClr val="bg2">
                    <a:lumMod val="75000"/>
                  </a:schemeClr>
                </a:solidFill>
              </a:rPr>
              <a:t>88.7 – 91.9</a:t>
            </a:r>
          </a:p>
        </p:txBody>
      </p:sp>
      <p:sp>
        <p:nvSpPr>
          <p:cNvPr id="70" name="Rectangle 12"/>
          <p:cNvSpPr>
            <a:spLocks noChangeArrowheads="1"/>
          </p:cNvSpPr>
          <p:nvPr/>
        </p:nvSpPr>
        <p:spPr bwMode="auto">
          <a:xfrm rot="16200000">
            <a:off x="2909200" y="3834930"/>
            <a:ext cx="1015018" cy="262531"/>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36C3A"/>
                </a:solidFill>
              </a:rPr>
              <a:t>85.0 – 88.6</a:t>
            </a:r>
          </a:p>
        </p:txBody>
      </p:sp>
      <p:sp>
        <p:nvSpPr>
          <p:cNvPr id="71" name="Rectangle 70"/>
          <p:cNvSpPr/>
          <p:nvPr/>
        </p:nvSpPr>
        <p:spPr>
          <a:xfrm>
            <a:off x="3548546" y="2451533"/>
            <a:ext cx="1609267" cy="1015384"/>
          </a:xfrm>
          <a:prstGeom prst="rect">
            <a:avLst/>
          </a:prstGeom>
        </p:spPr>
        <p:txBody>
          <a:bodyPr wrap="square" anchor="ctr">
            <a:noAutofit/>
          </a:bodyPr>
          <a:lstStyle/>
          <a:p>
            <a:pPr lvl="0" algn="ctr"/>
            <a:r>
              <a:rPr lang="en-ZA" sz="1100" dirty="0"/>
              <a:t>Chevrolet</a:t>
            </a:r>
          </a:p>
          <a:p>
            <a:pPr lvl="0" algn="ctr"/>
            <a:r>
              <a:rPr lang="en-ZA" sz="1100" dirty="0"/>
              <a:t>Lexus</a:t>
            </a:r>
          </a:p>
          <a:p>
            <a:pPr lvl="0" algn="ctr"/>
            <a:r>
              <a:rPr lang="en-ZA" sz="1100" dirty="0"/>
              <a:t>Nissan</a:t>
            </a:r>
          </a:p>
          <a:p>
            <a:pPr lvl="0" algn="ctr"/>
            <a:r>
              <a:rPr lang="en-ZA" sz="1100" dirty="0"/>
              <a:t>Toyota</a:t>
            </a:r>
          </a:p>
          <a:p>
            <a:pPr lvl="0" algn="ctr"/>
            <a:r>
              <a:rPr lang="en-ZA" sz="1100" dirty="0"/>
              <a:t>Volkswagen</a:t>
            </a:r>
          </a:p>
        </p:txBody>
      </p:sp>
      <p:sp>
        <p:nvSpPr>
          <p:cNvPr id="72" name="Rectangle 71"/>
          <p:cNvSpPr/>
          <p:nvPr/>
        </p:nvSpPr>
        <p:spPr>
          <a:xfrm>
            <a:off x="3548546" y="1433665"/>
            <a:ext cx="1609267" cy="1015384"/>
          </a:xfrm>
          <a:prstGeom prst="rect">
            <a:avLst/>
          </a:prstGeom>
        </p:spPr>
        <p:txBody>
          <a:bodyPr wrap="square" anchor="ctr">
            <a:noAutofit/>
          </a:bodyPr>
          <a:lstStyle/>
          <a:p>
            <a:pPr lvl="0" algn="ctr"/>
            <a:r>
              <a:rPr lang="en-ZA" sz="1100" dirty="0"/>
              <a:t>Audi</a:t>
            </a:r>
          </a:p>
        </p:txBody>
      </p:sp>
      <p:sp>
        <p:nvSpPr>
          <p:cNvPr id="73" name="Rectangle 72"/>
          <p:cNvSpPr/>
          <p:nvPr/>
        </p:nvSpPr>
        <p:spPr>
          <a:xfrm>
            <a:off x="3554811" y="3474443"/>
            <a:ext cx="1609267" cy="1015384"/>
          </a:xfrm>
          <a:prstGeom prst="rect">
            <a:avLst/>
          </a:prstGeom>
        </p:spPr>
        <p:txBody>
          <a:bodyPr wrap="square" anchor="ctr">
            <a:noAutofit/>
          </a:bodyPr>
          <a:lstStyle/>
          <a:p>
            <a:pPr lvl="0" algn="ctr"/>
            <a:r>
              <a:rPr lang="en-ZA" sz="1100" dirty="0"/>
              <a:t>Honda</a:t>
            </a:r>
          </a:p>
          <a:p>
            <a:pPr lvl="0" algn="ctr"/>
            <a:r>
              <a:rPr lang="en-ZA" sz="1100" dirty="0"/>
              <a:t>Mercedes-Benz</a:t>
            </a:r>
          </a:p>
          <a:p>
            <a:pPr lvl="0" algn="ctr"/>
            <a:r>
              <a:rPr lang="en-ZA" sz="1100" dirty="0"/>
              <a:t>Opel</a:t>
            </a:r>
          </a:p>
          <a:p>
            <a:pPr lvl="0" algn="ctr"/>
            <a:r>
              <a:rPr lang="en-ZA" sz="1100" dirty="0"/>
              <a:t>Renault</a:t>
            </a:r>
          </a:p>
        </p:txBody>
      </p:sp>
      <p:sp>
        <p:nvSpPr>
          <p:cNvPr id="74" name="Rectangle 9"/>
          <p:cNvSpPr>
            <a:spLocks noChangeArrowheads="1"/>
          </p:cNvSpPr>
          <p:nvPr/>
        </p:nvSpPr>
        <p:spPr bwMode="auto">
          <a:xfrm rot="16200000">
            <a:off x="4768957" y="1812064"/>
            <a:ext cx="1030403"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A8F40"/>
                </a:solidFill>
              </a:rPr>
              <a:t>90.3 - 92.4</a:t>
            </a:r>
          </a:p>
        </p:txBody>
      </p:sp>
      <p:sp>
        <p:nvSpPr>
          <p:cNvPr id="75" name="Rectangle 10"/>
          <p:cNvSpPr>
            <a:spLocks noChangeArrowheads="1"/>
          </p:cNvSpPr>
          <p:nvPr/>
        </p:nvSpPr>
        <p:spPr bwMode="auto">
          <a:xfrm rot="16200000">
            <a:off x="4782202" y="2829222"/>
            <a:ext cx="1003913"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chemeClr val="bg2">
                    <a:lumMod val="75000"/>
                  </a:schemeClr>
                </a:solidFill>
              </a:rPr>
              <a:t>87.2 - 90.2</a:t>
            </a:r>
          </a:p>
        </p:txBody>
      </p:sp>
      <p:sp>
        <p:nvSpPr>
          <p:cNvPr id="76" name="Rectangle 12"/>
          <p:cNvSpPr>
            <a:spLocks noChangeArrowheads="1"/>
          </p:cNvSpPr>
          <p:nvPr/>
        </p:nvSpPr>
        <p:spPr bwMode="auto">
          <a:xfrm rot="16200000">
            <a:off x="4779020" y="3833401"/>
            <a:ext cx="1006791" cy="262531"/>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36C3A"/>
                </a:solidFill>
              </a:rPr>
              <a:t>81.9 - 87.1</a:t>
            </a:r>
          </a:p>
        </p:txBody>
      </p:sp>
      <p:sp>
        <p:nvSpPr>
          <p:cNvPr id="77" name="Rectangle 76"/>
          <p:cNvSpPr/>
          <p:nvPr/>
        </p:nvSpPr>
        <p:spPr>
          <a:xfrm>
            <a:off x="5414253" y="2445890"/>
            <a:ext cx="1609267" cy="1015384"/>
          </a:xfrm>
          <a:prstGeom prst="rect">
            <a:avLst/>
          </a:prstGeom>
        </p:spPr>
        <p:txBody>
          <a:bodyPr wrap="square" anchor="ctr">
            <a:noAutofit/>
          </a:bodyPr>
          <a:lstStyle/>
          <a:p>
            <a:pPr lvl="0" algn="ctr"/>
            <a:r>
              <a:rPr lang="en-ZA" sz="1100" dirty="0"/>
              <a:t>Chevrolet</a:t>
            </a:r>
          </a:p>
          <a:p>
            <a:pPr lvl="0" algn="ctr"/>
            <a:r>
              <a:rPr lang="en-ZA" sz="1100" dirty="0"/>
              <a:t>Lexus</a:t>
            </a:r>
          </a:p>
          <a:p>
            <a:pPr lvl="0" algn="ctr"/>
            <a:r>
              <a:rPr lang="en-ZA" sz="1100" dirty="0"/>
              <a:t>Mercedes-Benz</a:t>
            </a:r>
          </a:p>
          <a:p>
            <a:pPr lvl="0" algn="ctr"/>
            <a:r>
              <a:rPr lang="en-ZA" sz="1100" dirty="0"/>
              <a:t>Opel</a:t>
            </a:r>
          </a:p>
          <a:p>
            <a:pPr lvl="0" algn="ctr"/>
            <a:r>
              <a:rPr lang="en-ZA" sz="1100" dirty="0"/>
              <a:t>Toyota</a:t>
            </a:r>
          </a:p>
        </p:txBody>
      </p:sp>
      <p:sp>
        <p:nvSpPr>
          <p:cNvPr id="78" name="Rectangle 77"/>
          <p:cNvSpPr/>
          <p:nvPr/>
        </p:nvSpPr>
        <p:spPr>
          <a:xfrm>
            <a:off x="5414253" y="1428022"/>
            <a:ext cx="1609267" cy="1015384"/>
          </a:xfrm>
          <a:prstGeom prst="rect">
            <a:avLst/>
          </a:prstGeom>
        </p:spPr>
        <p:txBody>
          <a:bodyPr wrap="square" anchor="ctr">
            <a:noAutofit/>
          </a:bodyPr>
          <a:lstStyle/>
          <a:p>
            <a:pPr lvl="0" algn="ctr"/>
            <a:r>
              <a:rPr lang="en-ZA" sz="1100" dirty="0"/>
              <a:t>Audi</a:t>
            </a:r>
          </a:p>
          <a:p>
            <a:pPr lvl="0" algn="ctr"/>
            <a:r>
              <a:rPr lang="en-ZA" sz="1100" dirty="0"/>
              <a:t>Nissan</a:t>
            </a:r>
          </a:p>
          <a:p>
            <a:pPr lvl="0" algn="ctr"/>
            <a:r>
              <a:rPr lang="en-ZA" sz="1100" dirty="0"/>
              <a:t>Volkswagen</a:t>
            </a:r>
          </a:p>
        </p:txBody>
      </p:sp>
      <p:sp>
        <p:nvSpPr>
          <p:cNvPr id="79" name="Rectangle 78"/>
          <p:cNvSpPr/>
          <p:nvPr/>
        </p:nvSpPr>
        <p:spPr>
          <a:xfrm>
            <a:off x="5420518" y="3468800"/>
            <a:ext cx="1609267" cy="1015384"/>
          </a:xfrm>
          <a:prstGeom prst="rect">
            <a:avLst/>
          </a:prstGeom>
        </p:spPr>
        <p:txBody>
          <a:bodyPr wrap="square" anchor="ctr">
            <a:noAutofit/>
          </a:bodyPr>
          <a:lstStyle/>
          <a:p>
            <a:pPr lvl="0" algn="ctr"/>
            <a:r>
              <a:rPr lang="en-ZA" sz="1100" dirty="0"/>
              <a:t>Honda</a:t>
            </a:r>
          </a:p>
          <a:p>
            <a:pPr lvl="0" algn="ctr"/>
            <a:r>
              <a:rPr lang="en-ZA" sz="1100" dirty="0"/>
              <a:t>Renault</a:t>
            </a:r>
          </a:p>
          <a:p>
            <a:pPr lvl="0" algn="ctr"/>
            <a:r>
              <a:rPr lang="en-ZA" sz="1100" dirty="0"/>
              <a:t>Volvo</a:t>
            </a:r>
          </a:p>
        </p:txBody>
      </p:sp>
      <p:sp>
        <p:nvSpPr>
          <p:cNvPr id="80" name="Rectangle 9"/>
          <p:cNvSpPr>
            <a:spLocks noChangeArrowheads="1"/>
          </p:cNvSpPr>
          <p:nvPr/>
        </p:nvSpPr>
        <p:spPr bwMode="auto">
          <a:xfrm rot="16200000">
            <a:off x="6629323" y="1809481"/>
            <a:ext cx="1030403"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A8F40"/>
                </a:solidFill>
              </a:rPr>
              <a:t>88.7 - 91.3</a:t>
            </a:r>
          </a:p>
        </p:txBody>
      </p:sp>
      <p:sp>
        <p:nvSpPr>
          <p:cNvPr id="81" name="Rectangle 10"/>
          <p:cNvSpPr>
            <a:spLocks noChangeArrowheads="1"/>
          </p:cNvSpPr>
          <p:nvPr/>
        </p:nvSpPr>
        <p:spPr bwMode="auto">
          <a:xfrm rot="16200000">
            <a:off x="6642568" y="2826639"/>
            <a:ext cx="1003913"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chemeClr val="bg2">
                    <a:lumMod val="75000"/>
                  </a:schemeClr>
                </a:solidFill>
              </a:rPr>
              <a:t>84.4 - 88.6</a:t>
            </a:r>
          </a:p>
        </p:txBody>
      </p:sp>
      <p:sp>
        <p:nvSpPr>
          <p:cNvPr id="82" name="Rectangle 12"/>
          <p:cNvSpPr>
            <a:spLocks noChangeArrowheads="1"/>
          </p:cNvSpPr>
          <p:nvPr/>
        </p:nvSpPr>
        <p:spPr bwMode="auto">
          <a:xfrm rot="16200000">
            <a:off x="6639386" y="3830818"/>
            <a:ext cx="1006791" cy="262531"/>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36C3A"/>
                </a:solidFill>
              </a:rPr>
              <a:t>80.5 - 84.3</a:t>
            </a:r>
          </a:p>
        </p:txBody>
      </p:sp>
      <p:sp>
        <p:nvSpPr>
          <p:cNvPr id="83" name="Rectangle 82"/>
          <p:cNvSpPr/>
          <p:nvPr/>
        </p:nvSpPr>
        <p:spPr>
          <a:xfrm>
            <a:off x="7274619" y="2443307"/>
            <a:ext cx="1609267" cy="1015384"/>
          </a:xfrm>
          <a:prstGeom prst="rect">
            <a:avLst/>
          </a:prstGeom>
        </p:spPr>
        <p:txBody>
          <a:bodyPr wrap="square" anchor="ctr">
            <a:noAutofit/>
          </a:bodyPr>
          <a:lstStyle/>
          <a:p>
            <a:pPr lvl="0" algn="ctr"/>
            <a:r>
              <a:rPr lang="en-ZA" sz="1100" dirty="0"/>
              <a:t>Chevrolet</a:t>
            </a:r>
          </a:p>
          <a:p>
            <a:pPr lvl="0" algn="ctr"/>
            <a:r>
              <a:rPr lang="en-ZA" sz="1100" dirty="0"/>
              <a:t>Mercedes-Benz</a:t>
            </a:r>
          </a:p>
          <a:p>
            <a:pPr lvl="0" algn="ctr"/>
            <a:r>
              <a:rPr lang="en-ZA" sz="1100" dirty="0"/>
              <a:t>Opel</a:t>
            </a:r>
          </a:p>
          <a:p>
            <a:pPr lvl="0" algn="ctr"/>
            <a:r>
              <a:rPr lang="en-ZA" sz="1100" dirty="0"/>
              <a:t>Renault</a:t>
            </a:r>
          </a:p>
          <a:p>
            <a:pPr lvl="0" algn="ctr"/>
            <a:r>
              <a:rPr lang="en-ZA" sz="1100" dirty="0"/>
              <a:t>Volvo</a:t>
            </a:r>
          </a:p>
        </p:txBody>
      </p:sp>
      <p:sp>
        <p:nvSpPr>
          <p:cNvPr id="84" name="Rectangle 83"/>
          <p:cNvSpPr/>
          <p:nvPr/>
        </p:nvSpPr>
        <p:spPr>
          <a:xfrm>
            <a:off x="7274619" y="1425439"/>
            <a:ext cx="1609267" cy="1015384"/>
          </a:xfrm>
          <a:prstGeom prst="rect">
            <a:avLst/>
          </a:prstGeom>
        </p:spPr>
        <p:txBody>
          <a:bodyPr wrap="square" anchor="ctr">
            <a:noAutofit/>
          </a:bodyPr>
          <a:lstStyle/>
          <a:p>
            <a:pPr lvl="0" algn="ctr"/>
            <a:r>
              <a:rPr lang="en-ZA" sz="1100" dirty="0"/>
              <a:t>Audi</a:t>
            </a:r>
          </a:p>
          <a:p>
            <a:pPr lvl="0" algn="ctr"/>
            <a:r>
              <a:rPr lang="en-ZA" sz="1100" dirty="0"/>
              <a:t>Lexus</a:t>
            </a:r>
          </a:p>
          <a:p>
            <a:pPr lvl="0" algn="ctr"/>
            <a:r>
              <a:rPr lang="en-ZA" sz="1100" dirty="0"/>
              <a:t>Nissan</a:t>
            </a:r>
          </a:p>
          <a:p>
            <a:pPr lvl="0" algn="ctr"/>
            <a:r>
              <a:rPr lang="en-ZA" sz="1100" dirty="0"/>
              <a:t>Toyota</a:t>
            </a:r>
          </a:p>
          <a:p>
            <a:pPr lvl="0" algn="ctr"/>
            <a:r>
              <a:rPr lang="en-ZA" sz="1100" dirty="0"/>
              <a:t>Volkswagen</a:t>
            </a:r>
          </a:p>
        </p:txBody>
      </p:sp>
      <p:sp>
        <p:nvSpPr>
          <p:cNvPr id="85" name="Rectangle 84"/>
          <p:cNvSpPr/>
          <p:nvPr/>
        </p:nvSpPr>
        <p:spPr>
          <a:xfrm>
            <a:off x="7280884" y="3466217"/>
            <a:ext cx="1609267" cy="1015384"/>
          </a:xfrm>
          <a:prstGeom prst="rect">
            <a:avLst/>
          </a:prstGeom>
        </p:spPr>
        <p:txBody>
          <a:bodyPr wrap="square" anchor="ctr">
            <a:noAutofit/>
          </a:bodyPr>
          <a:lstStyle/>
          <a:p>
            <a:pPr lvl="0" algn="ctr"/>
            <a:r>
              <a:rPr lang="en-ZA" sz="1100" dirty="0"/>
              <a:t>Honda</a:t>
            </a:r>
          </a:p>
        </p:txBody>
      </p:sp>
      <p:cxnSp>
        <p:nvCxnSpPr>
          <p:cNvPr id="13" name="Straight Connector 12"/>
          <p:cNvCxnSpPr/>
          <p:nvPr/>
        </p:nvCxnSpPr>
        <p:spPr>
          <a:xfrm flipH="1">
            <a:off x="246034" y="2450251"/>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cxnSp>
        <p:nvCxnSpPr>
          <p:cNvPr id="58" name="Straight Connector 57"/>
          <p:cNvCxnSpPr/>
          <p:nvPr/>
        </p:nvCxnSpPr>
        <p:spPr>
          <a:xfrm flipH="1">
            <a:off x="232376" y="3459901"/>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cxnSp>
        <p:nvCxnSpPr>
          <p:cNvPr id="59" name="Straight Connector 58"/>
          <p:cNvCxnSpPr/>
          <p:nvPr/>
        </p:nvCxnSpPr>
        <p:spPr>
          <a:xfrm flipH="1">
            <a:off x="252033" y="1425584"/>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sp>
        <p:nvSpPr>
          <p:cNvPr id="8" name="Rectangle 7"/>
          <p:cNvSpPr/>
          <p:nvPr/>
        </p:nvSpPr>
        <p:spPr>
          <a:xfrm>
            <a:off x="7011516" y="1089220"/>
            <a:ext cx="1878636" cy="338554"/>
          </a:xfrm>
          <a:prstGeom prst="rect">
            <a:avLst/>
          </a:prstGeom>
          <a:solidFill>
            <a:schemeClr val="tx2"/>
          </a:solidFill>
        </p:spPr>
        <p:txBody>
          <a:bodyPr wrap="square" anchor="ctr">
            <a:spAutoFit/>
          </a:bodyPr>
          <a:lstStyle/>
          <a:p>
            <a:pPr algn="ctr"/>
            <a:r>
              <a:rPr lang="en-ZA" sz="1600" b="1" dirty="0">
                <a:solidFill>
                  <a:schemeClr val="bg1"/>
                </a:solidFill>
              </a:rPr>
              <a:t>JAN – DEC 2017</a:t>
            </a:r>
          </a:p>
        </p:txBody>
      </p:sp>
      <p:sp>
        <p:nvSpPr>
          <p:cNvPr id="86" name="Rectangle 85"/>
          <p:cNvSpPr/>
          <p:nvPr/>
        </p:nvSpPr>
        <p:spPr>
          <a:xfrm>
            <a:off x="5164078" y="1089220"/>
            <a:ext cx="1878636" cy="338554"/>
          </a:xfrm>
          <a:prstGeom prst="rect">
            <a:avLst/>
          </a:prstGeom>
          <a:solidFill>
            <a:schemeClr val="accent5"/>
          </a:solidFill>
        </p:spPr>
        <p:txBody>
          <a:bodyPr wrap="square" anchor="ctr">
            <a:spAutoFit/>
          </a:bodyPr>
          <a:lstStyle/>
          <a:p>
            <a:pPr algn="ctr"/>
            <a:r>
              <a:rPr lang="en-ZA" sz="1600" b="1" dirty="0">
                <a:solidFill>
                  <a:schemeClr val="bg1"/>
                </a:solidFill>
              </a:rPr>
              <a:t>JAN – DEC 2016</a:t>
            </a:r>
          </a:p>
        </p:txBody>
      </p:sp>
      <p:sp>
        <p:nvSpPr>
          <p:cNvPr id="87" name="Rectangle 86"/>
          <p:cNvSpPr/>
          <p:nvPr/>
        </p:nvSpPr>
        <p:spPr>
          <a:xfrm>
            <a:off x="3288358" y="1089468"/>
            <a:ext cx="1878636" cy="338554"/>
          </a:xfrm>
          <a:prstGeom prst="rect">
            <a:avLst/>
          </a:prstGeom>
          <a:solidFill>
            <a:schemeClr val="tx2"/>
          </a:solidFill>
        </p:spPr>
        <p:txBody>
          <a:bodyPr wrap="square" anchor="ctr">
            <a:spAutoFit/>
          </a:bodyPr>
          <a:lstStyle/>
          <a:p>
            <a:pPr algn="ctr"/>
            <a:r>
              <a:rPr lang="en-ZA" sz="1600" b="1" dirty="0">
                <a:solidFill>
                  <a:schemeClr val="bg1"/>
                </a:solidFill>
              </a:rPr>
              <a:t>JAN – DEC 2015</a:t>
            </a:r>
          </a:p>
        </p:txBody>
      </p:sp>
      <p:sp>
        <p:nvSpPr>
          <p:cNvPr id="88" name="Rectangle 87"/>
          <p:cNvSpPr/>
          <p:nvPr/>
        </p:nvSpPr>
        <p:spPr>
          <a:xfrm>
            <a:off x="1428915" y="1084333"/>
            <a:ext cx="1870699" cy="338554"/>
          </a:xfrm>
          <a:prstGeom prst="rect">
            <a:avLst/>
          </a:prstGeom>
          <a:solidFill>
            <a:schemeClr val="accent5"/>
          </a:solidFill>
        </p:spPr>
        <p:txBody>
          <a:bodyPr wrap="square" anchor="ctr">
            <a:spAutoFit/>
          </a:bodyPr>
          <a:lstStyle/>
          <a:p>
            <a:pPr algn="ctr"/>
            <a:r>
              <a:rPr lang="en-ZA" sz="1600" b="1" dirty="0">
                <a:solidFill>
                  <a:schemeClr val="bg1"/>
                </a:solidFill>
              </a:rPr>
              <a:t>JAN – DEC 2014</a:t>
            </a:r>
          </a:p>
        </p:txBody>
      </p:sp>
    </p:spTree>
    <p:extLst>
      <p:ext uri="{BB962C8B-B14F-4D97-AF65-F5344CB8AC3E}">
        <p14:creationId xmlns:p14="http://schemas.microsoft.com/office/powerpoint/2010/main" val="6479027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le 93"/>
          <p:cNvSpPr/>
          <p:nvPr/>
        </p:nvSpPr>
        <p:spPr>
          <a:xfrm>
            <a:off x="1421035" y="3443301"/>
            <a:ext cx="7453115" cy="1024761"/>
          </a:xfrm>
          <a:prstGeom prst="rect">
            <a:avLst/>
          </a:prstGeom>
          <a:solidFill>
            <a:srgbClr val="FCE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5" name="Rectangle 94"/>
          <p:cNvSpPr/>
          <p:nvPr/>
        </p:nvSpPr>
        <p:spPr>
          <a:xfrm>
            <a:off x="3299614" y="3443301"/>
            <a:ext cx="1851377" cy="1024761"/>
          </a:xfrm>
          <a:prstGeom prst="rect">
            <a:avLst/>
          </a:prstGeom>
          <a:solidFill>
            <a:srgbClr val="F9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6" name="Rectangle 95"/>
          <p:cNvSpPr/>
          <p:nvPr/>
        </p:nvSpPr>
        <p:spPr>
          <a:xfrm>
            <a:off x="7056363" y="3443301"/>
            <a:ext cx="1828253" cy="1024761"/>
          </a:xfrm>
          <a:prstGeom prst="rect">
            <a:avLst/>
          </a:prstGeom>
          <a:solidFill>
            <a:srgbClr val="F9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1" name="Rectangle 90"/>
          <p:cNvSpPr/>
          <p:nvPr/>
        </p:nvSpPr>
        <p:spPr>
          <a:xfrm>
            <a:off x="1437037" y="2437117"/>
            <a:ext cx="7453115" cy="1024761"/>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2" name="Rectangle 91"/>
          <p:cNvSpPr/>
          <p:nvPr/>
        </p:nvSpPr>
        <p:spPr>
          <a:xfrm>
            <a:off x="3299614" y="2437117"/>
            <a:ext cx="1867379" cy="102476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3" name="Rectangle 92"/>
          <p:cNvSpPr/>
          <p:nvPr/>
        </p:nvSpPr>
        <p:spPr>
          <a:xfrm>
            <a:off x="7042715" y="2437117"/>
            <a:ext cx="1844255" cy="102476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p:cNvSpPr/>
          <p:nvPr/>
        </p:nvSpPr>
        <p:spPr>
          <a:xfrm>
            <a:off x="1437037" y="1432598"/>
            <a:ext cx="7453115" cy="102476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9" name="Rectangle 88"/>
          <p:cNvSpPr/>
          <p:nvPr/>
        </p:nvSpPr>
        <p:spPr>
          <a:xfrm>
            <a:off x="3298372" y="1432598"/>
            <a:ext cx="1868622" cy="102476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0" name="Rectangle 89"/>
          <p:cNvSpPr/>
          <p:nvPr/>
        </p:nvSpPr>
        <p:spPr>
          <a:xfrm>
            <a:off x="7042715" y="1432598"/>
            <a:ext cx="1844256" cy="102476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Title 1"/>
          <p:cNvSpPr>
            <a:spLocks noGrp="1"/>
          </p:cNvSpPr>
          <p:nvPr>
            <p:ph type="title"/>
          </p:nvPr>
        </p:nvSpPr>
        <p:spPr/>
        <p:txBody>
          <a:bodyPr/>
          <a:lstStyle/>
          <a:p>
            <a:r>
              <a:rPr lang="en-ZA" dirty="0"/>
              <a:t>Light Commercial Service Rankings over Time</a:t>
            </a:r>
            <a:endParaRPr lang="en-GB" dirty="0"/>
          </a:p>
        </p:txBody>
      </p:sp>
      <p:sp>
        <p:nvSpPr>
          <p:cNvPr id="14" name="Text Placeholder 3"/>
          <p:cNvSpPr>
            <a:spLocks noGrp="1"/>
          </p:cNvSpPr>
          <p:nvPr>
            <p:ph type="body" sz="quarter" idx="13"/>
          </p:nvPr>
        </p:nvSpPr>
        <p:spPr/>
        <p:txBody>
          <a:bodyPr>
            <a:normAutofit/>
          </a:bodyPr>
          <a:lstStyle/>
          <a:p>
            <a:r>
              <a:rPr lang="en-ZA" dirty="0"/>
              <a:t>servicing Experience</a:t>
            </a:r>
            <a:endParaRPr lang="en-GB" dirty="0"/>
          </a:p>
        </p:txBody>
      </p:sp>
      <p:grpSp>
        <p:nvGrpSpPr>
          <p:cNvPr id="7" name="Group 6"/>
          <p:cNvGrpSpPr/>
          <p:nvPr/>
        </p:nvGrpSpPr>
        <p:grpSpPr>
          <a:xfrm>
            <a:off x="289513" y="1391339"/>
            <a:ext cx="1128530" cy="1110481"/>
            <a:chOff x="0" y="816499"/>
            <a:chExt cx="1850907" cy="1821305"/>
          </a:xfrm>
        </p:grpSpPr>
        <p:pic>
          <p:nvPicPr>
            <p:cNvPr id="48" name="Picture 4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53654"/>
              <a:ext cx="1850907" cy="684150"/>
            </a:xfrm>
            <a:prstGeom prst="rect">
              <a:avLst/>
            </a:prstGeom>
          </p:spPr>
        </p:pic>
        <p:pic>
          <p:nvPicPr>
            <p:cNvPr id="50" name="Picture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053" y="816499"/>
              <a:ext cx="833106" cy="1387703"/>
            </a:xfrm>
            <a:prstGeom prst="rect">
              <a:avLst/>
            </a:prstGeom>
          </p:spPr>
        </p:pic>
      </p:grpSp>
      <p:grpSp>
        <p:nvGrpSpPr>
          <p:cNvPr id="6" name="Group 5"/>
          <p:cNvGrpSpPr/>
          <p:nvPr/>
        </p:nvGrpSpPr>
        <p:grpSpPr>
          <a:xfrm>
            <a:off x="284771" y="2423140"/>
            <a:ext cx="1128530" cy="1110482"/>
            <a:chOff x="-153201" y="2871872"/>
            <a:chExt cx="1850907" cy="1821306"/>
          </a:xfrm>
        </p:grpSpPr>
        <p:pic>
          <p:nvPicPr>
            <p:cNvPr id="52" name="Picture 5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01" y="4009028"/>
              <a:ext cx="1850907" cy="684150"/>
            </a:xfrm>
            <a:prstGeom prst="rect">
              <a:avLst/>
            </a:prstGeom>
          </p:spPr>
        </p:pic>
        <p:pic>
          <p:nvPicPr>
            <p:cNvPr id="54" name="Picture 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10" y="2871872"/>
              <a:ext cx="833106" cy="1387703"/>
            </a:xfrm>
            <a:prstGeom prst="rect">
              <a:avLst/>
            </a:prstGeom>
          </p:spPr>
        </p:pic>
      </p:grpSp>
      <p:grpSp>
        <p:nvGrpSpPr>
          <p:cNvPr id="2" name="Group 1"/>
          <p:cNvGrpSpPr/>
          <p:nvPr/>
        </p:nvGrpSpPr>
        <p:grpSpPr>
          <a:xfrm>
            <a:off x="292449" y="3471540"/>
            <a:ext cx="1128530" cy="1108864"/>
            <a:chOff x="1739506" y="3270823"/>
            <a:chExt cx="1850907" cy="1818653"/>
          </a:xfrm>
        </p:grpSpPr>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9506" y="4405326"/>
              <a:ext cx="1850907" cy="684150"/>
            </a:xfrm>
            <a:prstGeom prst="rect">
              <a:avLst/>
            </a:prstGeom>
          </p:spPr>
        </p:pic>
        <p:pic>
          <p:nvPicPr>
            <p:cNvPr id="57" name="Picture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976" y="3270823"/>
              <a:ext cx="833106" cy="1387703"/>
            </a:xfrm>
            <a:prstGeom prst="rect">
              <a:avLst/>
            </a:prstGeom>
          </p:spPr>
        </p:pic>
      </p:grpSp>
      <p:sp>
        <p:nvSpPr>
          <p:cNvPr id="63" name="Rectangle 9"/>
          <p:cNvSpPr>
            <a:spLocks noChangeArrowheads="1"/>
          </p:cNvSpPr>
          <p:nvPr/>
        </p:nvSpPr>
        <p:spPr bwMode="auto">
          <a:xfrm rot="16200000">
            <a:off x="1043808" y="1810691"/>
            <a:ext cx="1030403"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A8F40"/>
                </a:solidFill>
              </a:rPr>
              <a:t>86.5 – 91.0</a:t>
            </a:r>
          </a:p>
        </p:txBody>
      </p:sp>
      <p:sp>
        <p:nvSpPr>
          <p:cNvPr id="64" name="Rectangle 10"/>
          <p:cNvSpPr>
            <a:spLocks noChangeArrowheads="1"/>
          </p:cNvSpPr>
          <p:nvPr/>
        </p:nvSpPr>
        <p:spPr bwMode="auto">
          <a:xfrm rot="16200000">
            <a:off x="1057053" y="2827849"/>
            <a:ext cx="1003913"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chemeClr val="bg2">
                    <a:lumMod val="75000"/>
                  </a:schemeClr>
                </a:solidFill>
              </a:rPr>
              <a:t>≤ 86.4</a:t>
            </a:r>
          </a:p>
        </p:txBody>
      </p:sp>
      <p:sp>
        <p:nvSpPr>
          <p:cNvPr id="17" name="Rectangle 16"/>
          <p:cNvSpPr/>
          <p:nvPr/>
        </p:nvSpPr>
        <p:spPr>
          <a:xfrm>
            <a:off x="1689104" y="2444517"/>
            <a:ext cx="1609267" cy="1015384"/>
          </a:xfrm>
          <a:prstGeom prst="rect">
            <a:avLst/>
          </a:prstGeom>
        </p:spPr>
        <p:txBody>
          <a:bodyPr wrap="square" anchor="ctr">
            <a:noAutofit/>
          </a:bodyPr>
          <a:lstStyle/>
          <a:p>
            <a:pPr lvl="0" algn="ctr"/>
            <a:r>
              <a:rPr lang="en-ZA" sz="1100" dirty="0"/>
              <a:t>Chevrolet</a:t>
            </a:r>
          </a:p>
          <a:p>
            <a:pPr lvl="0" algn="ctr"/>
            <a:r>
              <a:rPr lang="en-ZA" sz="1100" dirty="0"/>
              <a:t>Ford</a:t>
            </a:r>
          </a:p>
        </p:txBody>
      </p:sp>
      <p:sp>
        <p:nvSpPr>
          <p:cNvPr id="66" name="Rectangle 65"/>
          <p:cNvSpPr/>
          <p:nvPr/>
        </p:nvSpPr>
        <p:spPr>
          <a:xfrm>
            <a:off x="1689104" y="1426649"/>
            <a:ext cx="1609267" cy="1015384"/>
          </a:xfrm>
          <a:prstGeom prst="rect">
            <a:avLst/>
          </a:prstGeom>
        </p:spPr>
        <p:txBody>
          <a:bodyPr wrap="square" anchor="ctr">
            <a:noAutofit/>
          </a:bodyPr>
          <a:lstStyle/>
          <a:p>
            <a:pPr lvl="0" algn="ctr"/>
            <a:r>
              <a:rPr lang="en-ZA" sz="1100" dirty="0"/>
              <a:t>Isuzu</a:t>
            </a:r>
          </a:p>
          <a:p>
            <a:pPr lvl="0" algn="ctr"/>
            <a:r>
              <a:rPr lang="en-ZA" sz="1100" dirty="0"/>
              <a:t>Nissan</a:t>
            </a:r>
          </a:p>
          <a:p>
            <a:pPr lvl="0" algn="ctr"/>
            <a:r>
              <a:rPr lang="en-ZA" sz="1100" dirty="0"/>
              <a:t>Toyota</a:t>
            </a:r>
          </a:p>
          <a:p>
            <a:pPr lvl="0" algn="ctr"/>
            <a:r>
              <a:rPr lang="en-ZA" sz="1100" dirty="0"/>
              <a:t>Volkswagen</a:t>
            </a:r>
          </a:p>
        </p:txBody>
      </p:sp>
      <p:sp>
        <p:nvSpPr>
          <p:cNvPr id="68" name="Rectangle 9"/>
          <p:cNvSpPr>
            <a:spLocks noChangeArrowheads="1"/>
          </p:cNvSpPr>
          <p:nvPr/>
        </p:nvSpPr>
        <p:spPr bwMode="auto">
          <a:xfrm rot="16200000">
            <a:off x="2909626" y="1811332"/>
            <a:ext cx="1017652"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A8F40"/>
                </a:solidFill>
              </a:rPr>
              <a:t>89.3 – 91.7</a:t>
            </a:r>
          </a:p>
        </p:txBody>
      </p:sp>
      <p:sp>
        <p:nvSpPr>
          <p:cNvPr id="69" name="Rectangle 10"/>
          <p:cNvSpPr>
            <a:spLocks noChangeArrowheads="1"/>
          </p:cNvSpPr>
          <p:nvPr/>
        </p:nvSpPr>
        <p:spPr bwMode="auto">
          <a:xfrm rot="16200000">
            <a:off x="2912340" y="2825068"/>
            <a:ext cx="1012225"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chemeClr val="bg2">
                    <a:lumMod val="75000"/>
                  </a:schemeClr>
                </a:solidFill>
              </a:rPr>
              <a:t>86.3 – 89.2</a:t>
            </a:r>
          </a:p>
        </p:txBody>
      </p:sp>
      <p:sp>
        <p:nvSpPr>
          <p:cNvPr id="71" name="Rectangle 70"/>
          <p:cNvSpPr/>
          <p:nvPr/>
        </p:nvSpPr>
        <p:spPr>
          <a:xfrm>
            <a:off x="3548546" y="2451533"/>
            <a:ext cx="1609267" cy="1015384"/>
          </a:xfrm>
          <a:prstGeom prst="rect">
            <a:avLst/>
          </a:prstGeom>
        </p:spPr>
        <p:txBody>
          <a:bodyPr wrap="square" anchor="ctr">
            <a:noAutofit/>
          </a:bodyPr>
          <a:lstStyle/>
          <a:p>
            <a:pPr lvl="0" algn="ctr"/>
            <a:r>
              <a:rPr lang="en-ZA" sz="1100" dirty="0"/>
              <a:t>Chevrolet</a:t>
            </a:r>
          </a:p>
          <a:p>
            <a:pPr lvl="0" algn="ctr"/>
            <a:r>
              <a:rPr lang="en-ZA" sz="1100" dirty="0"/>
              <a:t>Volkswagen</a:t>
            </a:r>
          </a:p>
        </p:txBody>
      </p:sp>
      <p:sp>
        <p:nvSpPr>
          <p:cNvPr id="72" name="Rectangle 71"/>
          <p:cNvSpPr/>
          <p:nvPr/>
        </p:nvSpPr>
        <p:spPr>
          <a:xfrm>
            <a:off x="3548546" y="1433665"/>
            <a:ext cx="1609267" cy="1015384"/>
          </a:xfrm>
          <a:prstGeom prst="rect">
            <a:avLst/>
          </a:prstGeom>
        </p:spPr>
        <p:txBody>
          <a:bodyPr wrap="square" anchor="ctr">
            <a:noAutofit/>
          </a:bodyPr>
          <a:lstStyle/>
          <a:p>
            <a:pPr lvl="0" algn="ctr"/>
            <a:r>
              <a:rPr lang="en-ZA" sz="1100" dirty="0"/>
              <a:t>Isuzu</a:t>
            </a:r>
          </a:p>
          <a:p>
            <a:pPr lvl="0" algn="ctr"/>
            <a:r>
              <a:rPr lang="en-ZA" sz="1100" dirty="0"/>
              <a:t>Nissan</a:t>
            </a:r>
          </a:p>
          <a:p>
            <a:pPr lvl="0" algn="ctr"/>
            <a:r>
              <a:rPr lang="en-ZA" sz="1100" dirty="0"/>
              <a:t>Toyota</a:t>
            </a:r>
          </a:p>
        </p:txBody>
      </p:sp>
      <p:sp>
        <p:nvSpPr>
          <p:cNvPr id="74" name="Rectangle 9"/>
          <p:cNvSpPr>
            <a:spLocks noChangeArrowheads="1"/>
          </p:cNvSpPr>
          <p:nvPr/>
        </p:nvSpPr>
        <p:spPr bwMode="auto">
          <a:xfrm rot="16200000">
            <a:off x="4768957" y="1812064"/>
            <a:ext cx="1030403"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A8F40"/>
                </a:solidFill>
              </a:rPr>
              <a:t>81.9 - 91.1</a:t>
            </a:r>
          </a:p>
        </p:txBody>
      </p:sp>
      <p:sp>
        <p:nvSpPr>
          <p:cNvPr id="75" name="Rectangle 10"/>
          <p:cNvSpPr>
            <a:spLocks noChangeArrowheads="1"/>
          </p:cNvSpPr>
          <p:nvPr/>
        </p:nvSpPr>
        <p:spPr bwMode="auto">
          <a:xfrm rot="16200000">
            <a:off x="4782202" y="2829222"/>
            <a:ext cx="1003913"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chemeClr val="bg2">
                    <a:lumMod val="75000"/>
                  </a:schemeClr>
                </a:solidFill>
              </a:rPr>
              <a:t>≤ 81.8</a:t>
            </a:r>
          </a:p>
        </p:txBody>
      </p:sp>
      <p:sp>
        <p:nvSpPr>
          <p:cNvPr id="76" name="Rectangle 12"/>
          <p:cNvSpPr>
            <a:spLocks noChangeArrowheads="1"/>
          </p:cNvSpPr>
          <p:nvPr/>
        </p:nvSpPr>
        <p:spPr bwMode="auto">
          <a:xfrm rot="16200000">
            <a:off x="2943390" y="3833401"/>
            <a:ext cx="1006791" cy="262531"/>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36C3A"/>
                </a:solidFill>
              </a:rPr>
              <a:t>≤ 86.2</a:t>
            </a:r>
          </a:p>
        </p:txBody>
      </p:sp>
      <p:sp>
        <p:nvSpPr>
          <p:cNvPr id="77" name="Rectangle 76"/>
          <p:cNvSpPr/>
          <p:nvPr/>
        </p:nvSpPr>
        <p:spPr>
          <a:xfrm>
            <a:off x="5414253" y="2445890"/>
            <a:ext cx="1609267" cy="1015384"/>
          </a:xfrm>
          <a:prstGeom prst="rect">
            <a:avLst/>
          </a:prstGeom>
        </p:spPr>
        <p:txBody>
          <a:bodyPr wrap="square" anchor="ctr">
            <a:noAutofit/>
          </a:bodyPr>
          <a:lstStyle/>
          <a:p>
            <a:pPr lvl="0" algn="ctr"/>
            <a:r>
              <a:rPr lang="en-ZA" sz="1100" dirty="0"/>
              <a:t>Ford</a:t>
            </a:r>
          </a:p>
        </p:txBody>
      </p:sp>
      <p:sp>
        <p:nvSpPr>
          <p:cNvPr id="78" name="Rectangle 77"/>
          <p:cNvSpPr/>
          <p:nvPr/>
        </p:nvSpPr>
        <p:spPr>
          <a:xfrm>
            <a:off x="5414253" y="1428022"/>
            <a:ext cx="1609267" cy="1015384"/>
          </a:xfrm>
          <a:prstGeom prst="rect">
            <a:avLst/>
          </a:prstGeom>
        </p:spPr>
        <p:txBody>
          <a:bodyPr wrap="square" anchor="ctr">
            <a:noAutofit/>
          </a:bodyPr>
          <a:lstStyle/>
          <a:p>
            <a:pPr lvl="0" algn="ctr"/>
            <a:r>
              <a:rPr lang="en-ZA" sz="1100" dirty="0"/>
              <a:t>Chevrolet</a:t>
            </a:r>
          </a:p>
          <a:p>
            <a:pPr lvl="0" algn="ctr"/>
            <a:r>
              <a:rPr lang="en-ZA" sz="1100" dirty="0"/>
              <a:t>Isuzu</a:t>
            </a:r>
          </a:p>
          <a:p>
            <a:pPr lvl="0" algn="ctr"/>
            <a:r>
              <a:rPr lang="en-ZA" sz="1100" dirty="0"/>
              <a:t>Nissan</a:t>
            </a:r>
          </a:p>
          <a:p>
            <a:pPr lvl="0" algn="ctr"/>
            <a:r>
              <a:rPr lang="en-ZA" sz="1100" dirty="0"/>
              <a:t>Toyota</a:t>
            </a:r>
          </a:p>
          <a:p>
            <a:pPr lvl="0" algn="ctr"/>
            <a:r>
              <a:rPr lang="en-ZA" sz="1100" dirty="0"/>
              <a:t>Volkswagen</a:t>
            </a:r>
          </a:p>
          <a:p>
            <a:pPr lvl="0" algn="ctr"/>
            <a:endParaRPr lang="en-ZA" sz="1100" dirty="0"/>
          </a:p>
        </p:txBody>
      </p:sp>
      <p:sp>
        <p:nvSpPr>
          <p:cNvPr id="79" name="Rectangle 78"/>
          <p:cNvSpPr/>
          <p:nvPr/>
        </p:nvSpPr>
        <p:spPr>
          <a:xfrm>
            <a:off x="3584888" y="3468800"/>
            <a:ext cx="1609267" cy="1015384"/>
          </a:xfrm>
          <a:prstGeom prst="rect">
            <a:avLst/>
          </a:prstGeom>
        </p:spPr>
        <p:txBody>
          <a:bodyPr wrap="square" anchor="ctr">
            <a:noAutofit/>
          </a:bodyPr>
          <a:lstStyle/>
          <a:p>
            <a:pPr lvl="0" algn="ctr"/>
            <a:r>
              <a:rPr lang="en-ZA" sz="1100" dirty="0"/>
              <a:t>Ford</a:t>
            </a:r>
          </a:p>
        </p:txBody>
      </p:sp>
      <p:sp>
        <p:nvSpPr>
          <p:cNvPr id="80" name="Rectangle 9"/>
          <p:cNvSpPr>
            <a:spLocks noChangeArrowheads="1"/>
          </p:cNvSpPr>
          <p:nvPr/>
        </p:nvSpPr>
        <p:spPr bwMode="auto">
          <a:xfrm rot="16200000">
            <a:off x="6629323" y="1809481"/>
            <a:ext cx="1030403" cy="260186"/>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A8F40"/>
                </a:solidFill>
              </a:rPr>
              <a:t>87.2 - 90.6</a:t>
            </a:r>
          </a:p>
        </p:txBody>
      </p:sp>
      <p:sp>
        <p:nvSpPr>
          <p:cNvPr id="81" name="Rectangle 10"/>
          <p:cNvSpPr>
            <a:spLocks noChangeArrowheads="1"/>
          </p:cNvSpPr>
          <p:nvPr/>
        </p:nvSpPr>
        <p:spPr bwMode="auto">
          <a:xfrm rot="16200000">
            <a:off x="6642568" y="2826639"/>
            <a:ext cx="1003913" cy="260187"/>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chemeClr val="bg2">
                    <a:lumMod val="75000"/>
                  </a:schemeClr>
                </a:solidFill>
              </a:rPr>
              <a:t>82.4 - 87.1</a:t>
            </a:r>
          </a:p>
        </p:txBody>
      </p:sp>
      <p:sp>
        <p:nvSpPr>
          <p:cNvPr id="83" name="Rectangle 82"/>
          <p:cNvSpPr/>
          <p:nvPr/>
        </p:nvSpPr>
        <p:spPr>
          <a:xfrm>
            <a:off x="7274619" y="2443307"/>
            <a:ext cx="1609267" cy="1015384"/>
          </a:xfrm>
          <a:prstGeom prst="rect">
            <a:avLst/>
          </a:prstGeom>
        </p:spPr>
        <p:txBody>
          <a:bodyPr wrap="square" anchor="ctr">
            <a:noAutofit/>
          </a:bodyPr>
          <a:lstStyle/>
          <a:p>
            <a:pPr lvl="0" algn="ctr"/>
            <a:r>
              <a:rPr lang="en-ZA" sz="1100" dirty="0"/>
              <a:t>Chevrolet</a:t>
            </a:r>
          </a:p>
        </p:txBody>
      </p:sp>
      <p:sp>
        <p:nvSpPr>
          <p:cNvPr id="84" name="Rectangle 83"/>
          <p:cNvSpPr/>
          <p:nvPr/>
        </p:nvSpPr>
        <p:spPr>
          <a:xfrm>
            <a:off x="7274619" y="1425439"/>
            <a:ext cx="1609267" cy="1015384"/>
          </a:xfrm>
          <a:prstGeom prst="rect">
            <a:avLst/>
          </a:prstGeom>
        </p:spPr>
        <p:txBody>
          <a:bodyPr wrap="square" anchor="ctr">
            <a:noAutofit/>
          </a:bodyPr>
          <a:lstStyle/>
          <a:p>
            <a:pPr lvl="0" algn="ctr"/>
            <a:r>
              <a:rPr lang="en-ZA" sz="1100" dirty="0"/>
              <a:t>Isuzu</a:t>
            </a:r>
          </a:p>
          <a:p>
            <a:pPr lvl="0" algn="ctr"/>
            <a:r>
              <a:rPr lang="en-ZA" sz="1100" dirty="0"/>
              <a:t>Nissan</a:t>
            </a:r>
          </a:p>
          <a:p>
            <a:pPr lvl="0" algn="ctr"/>
            <a:r>
              <a:rPr lang="en-ZA" sz="1100" dirty="0"/>
              <a:t>Toyota</a:t>
            </a:r>
          </a:p>
          <a:p>
            <a:pPr lvl="0" algn="ctr"/>
            <a:r>
              <a:rPr lang="en-ZA" sz="1100" dirty="0"/>
              <a:t>Volkswagen</a:t>
            </a:r>
          </a:p>
        </p:txBody>
      </p:sp>
      <p:cxnSp>
        <p:nvCxnSpPr>
          <p:cNvPr id="13" name="Straight Connector 12"/>
          <p:cNvCxnSpPr/>
          <p:nvPr/>
        </p:nvCxnSpPr>
        <p:spPr>
          <a:xfrm flipH="1">
            <a:off x="246034" y="2450251"/>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cxnSp>
        <p:nvCxnSpPr>
          <p:cNvPr id="58" name="Straight Connector 57"/>
          <p:cNvCxnSpPr/>
          <p:nvPr/>
        </p:nvCxnSpPr>
        <p:spPr>
          <a:xfrm flipH="1">
            <a:off x="232376" y="3459901"/>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cxnSp>
        <p:nvCxnSpPr>
          <p:cNvPr id="59" name="Straight Connector 58"/>
          <p:cNvCxnSpPr/>
          <p:nvPr/>
        </p:nvCxnSpPr>
        <p:spPr>
          <a:xfrm flipH="1">
            <a:off x="252033" y="1425584"/>
            <a:ext cx="8634937" cy="0"/>
          </a:xfrm>
          <a:prstGeom prst="line">
            <a:avLst/>
          </a:prstGeom>
          <a:noFill/>
          <a:ln w="6350">
            <a:solidFill>
              <a:schemeClr val="bg1">
                <a:lumMod val="75000"/>
              </a:schemeClr>
            </a:solidFill>
            <a:prstDash val="sysDash"/>
            <a:round/>
            <a:headEnd/>
            <a:tailEnd/>
          </a:ln>
          <a:effectLst/>
          <a:extLst>
            <a:ext uri="{909E8E84-426E-40DD-AFC4-6F175D3DCCD1}">
              <a14:hiddenFill xmlns:a14="http://schemas.microsoft.com/office/drawing/2010/main">
                <a:noFill/>
              </a14:hiddenFill>
            </a:ext>
          </a:extLst>
        </p:spPr>
      </p:cxnSp>
      <p:sp>
        <p:nvSpPr>
          <p:cNvPr id="8" name="Rectangle 7"/>
          <p:cNvSpPr/>
          <p:nvPr/>
        </p:nvSpPr>
        <p:spPr>
          <a:xfrm>
            <a:off x="7011516" y="1089220"/>
            <a:ext cx="1878636" cy="338554"/>
          </a:xfrm>
          <a:prstGeom prst="rect">
            <a:avLst/>
          </a:prstGeom>
          <a:solidFill>
            <a:schemeClr val="tx2"/>
          </a:solidFill>
        </p:spPr>
        <p:txBody>
          <a:bodyPr wrap="square" anchor="ctr">
            <a:spAutoFit/>
          </a:bodyPr>
          <a:lstStyle/>
          <a:p>
            <a:pPr algn="ctr"/>
            <a:r>
              <a:rPr lang="en-ZA" sz="1600" b="1" dirty="0">
                <a:solidFill>
                  <a:schemeClr val="bg1"/>
                </a:solidFill>
              </a:rPr>
              <a:t>JAN – DEC 2017</a:t>
            </a:r>
          </a:p>
        </p:txBody>
      </p:sp>
      <p:sp>
        <p:nvSpPr>
          <p:cNvPr id="86" name="Rectangle 85"/>
          <p:cNvSpPr/>
          <p:nvPr/>
        </p:nvSpPr>
        <p:spPr>
          <a:xfrm>
            <a:off x="5164078" y="1089220"/>
            <a:ext cx="1878636" cy="338554"/>
          </a:xfrm>
          <a:prstGeom prst="rect">
            <a:avLst/>
          </a:prstGeom>
          <a:solidFill>
            <a:schemeClr val="accent5"/>
          </a:solidFill>
        </p:spPr>
        <p:txBody>
          <a:bodyPr wrap="square" anchor="ctr">
            <a:spAutoFit/>
          </a:bodyPr>
          <a:lstStyle/>
          <a:p>
            <a:pPr algn="ctr"/>
            <a:r>
              <a:rPr lang="en-ZA" sz="1600" b="1" dirty="0">
                <a:solidFill>
                  <a:schemeClr val="bg1"/>
                </a:solidFill>
              </a:rPr>
              <a:t>JAN – DEC 2016</a:t>
            </a:r>
          </a:p>
        </p:txBody>
      </p:sp>
      <p:sp>
        <p:nvSpPr>
          <p:cNvPr id="87" name="Rectangle 86"/>
          <p:cNvSpPr/>
          <p:nvPr/>
        </p:nvSpPr>
        <p:spPr>
          <a:xfrm>
            <a:off x="3288358" y="1089468"/>
            <a:ext cx="1878636" cy="338554"/>
          </a:xfrm>
          <a:prstGeom prst="rect">
            <a:avLst/>
          </a:prstGeom>
          <a:solidFill>
            <a:schemeClr val="tx2"/>
          </a:solidFill>
        </p:spPr>
        <p:txBody>
          <a:bodyPr wrap="square" anchor="ctr">
            <a:spAutoFit/>
          </a:bodyPr>
          <a:lstStyle/>
          <a:p>
            <a:pPr algn="ctr"/>
            <a:r>
              <a:rPr lang="en-ZA" sz="1600" b="1" dirty="0">
                <a:solidFill>
                  <a:schemeClr val="bg1"/>
                </a:solidFill>
              </a:rPr>
              <a:t>JAN – DEC 2015</a:t>
            </a:r>
          </a:p>
        </p:txBody>
      </p:sp>
      <p:sp>
        <p:nvSpPr>
          <p:cNvPr id="88" name="Rectangle 87"/>
          <p:cNvSpPr/>
          <p:nvPr/>
        </p:nvSpPr>
        <p:spPr>
          <a:xfrm>
            <a:off x="1428915" y="1084333"/>
            <a:ext cx="1870699" cy="338554"/>
          </a:xfrm>
          <a:prstGeom prst="rect">
            <a:avLst/>
          </a:prstGeom>
          <a:solidFill>
            <a:schemeClr val="accent5"/>
          </a:solidFill>
        </p:spPr>
        <p:txBody>
          <a:bodyPr wrap="square" anchor="ctr">
            <a:spAutoFit/>
          </a:bodyPr>
          <a:lstStyle/>
          <a:p>
            <a:pPr algn="ctr"/>
            <a:r>
              <a:rPr lang="en-ZA" sz="1600" b="1" dirty="0">
                <a:solidFill>
                  <a:schemeClr val="bg1"/>
                </a:solidFill>
              </a:rPr>
              <a:t>JAN – DEC 2014</a:t>
            </a:r>
          </a:p>
        </p:txBody>
      </p:sp>
      <p:sp>
        <p:nvSpPr>
          <p:cNvPr id="49" name="Rectangle 12">
            <a:extLst>
              <a:ext uri="{FF2B5EF4-FFF2-40B4-BE49-F238E27FC236}">
                <a16:creationId xmlns:a16="http://schemas.microsoft.com/office/drawing/2014/main" id="{694520DB-A3EB-4A82-AEE1-634A0DFCDFBA}"/>
              </a:ext>
            </a:extLst>
          </p:cNvPr>
          <p:cNvSpPr>
            <a:spLocks noChangeArrowheads="1"/>
          </p:cNvSpPr>
          <p:nvPr/>
        </p:nvSpPr>
        <p:spPr bwMode="auto">
          <a:xfrm rot="16200000">
            <a:off x="6664690" y="3828849"/>
            <a:ext cx="1006791" cy="262531"/>
          </a:xfrm>
          <a:prstGeom prst="rect">
            <a:avLst/>
          </a:prstGeom>
          <a:noFill/>
          <a:ln w="38100" algn="ctr">
            <a:noFill/>
            <a:miter lim="800000"/>
            <a:headEnd/>
            <a:tailEnd/>
          </a:ln>
          <a:extLst/>
        </p:spPr>
        <p:txBody>
          <a:bodyPr wrap="none" lIns="0" tIns="0" rIns="0" bIns="0" anchor="ctr"/>
          <a:lstStyle>
            <a:lvl1pPr defTabSz="915988" eaLnBrk="0" hangingPunct="0">
              <a:defRPr sz="1000">
                <a:solidFill>
                  <a:schemeClr val="tx1"/>
                </a:solidFill>
                <a:latin typeface="Arial" charset="0"/>
                <a:cs typeface="Arial" charset="0"/>
              </a:defRPr>
            </a:lvl1pPr>
            <a:lvl2pPr marL="742950" indent="-285750" defTabSz="915988" eaLnBrk="0" hangingPunct="0">
              <a:defRPr sz="1000">
                <a:solidFill>
                  <a:schemeClr val="tx1"/>
                </a:solidFill>
                <a:latin typeface="Arial" charset="0"/>
                <a:cs typeface="Arial" charset="0"/>
              </a:defRPr>
            </a:lvl2pPr>
            <a:lvl3pPr marL="1143000" indent="-228600" defTabSz="915988" eaLnBrk="0" hangingPunct="0">
              <a:defRPr sz="1000">
                <a:solidFill>
                  <a:schemeClr val="tx1"/>
                </a:solidFill>
                <a:latin typeface="Arial" charset="0"/>
                <a:cs typeface="Arial" charset="0"/>
              </a:defRPr>
            </a:lvl3pPr>
            <a:lvl4pPr marL="1600200" indent="-228600" defTabSz="915988" eaLnBrk="0" hangingPunct="0">
              <a:defRPr sz="1000">
                <a:solidFill>
                  <a:schemeClr val="tx1"/>
                </a:solidFill>
                <a:latin typeface="Arial" charset="0"/>
                <a:cs typeface="Arial" charset="0"/>
              </a:defRPr>
            </a:lvl4pPr>
            <a:lvl5pPr marL="2057400" indent="-228600" defTabSz="915988" eaLnBrk="0" hangingPunct="0">
              <a:defRPr sz="1000">
                <a:solidFill>
                  <a:schemeClr val="tx1"/>
                </a:solidFill>
                <a:latin typeface="Arial" charset="0"/>
                <a:cs typeface="Arial" charset="0"/>
              </a:defRPr>
            </a:lvl5pPr>
            <a:lvl6pPr marL="2514600" indent="-228600" defTabSz="915988" eaLnBrk="0" fontAlgn="base" hangingPunct="0">
              <a:spcBef>
                <a:spcPct val="0"/>
              </a:spcBef>
              <a:spcAft>
                <a:spcPct val="0"/>
              </a:spcAft>
              <a:defRPr sz="1000">
                <a:solidFill>
                  <a:schemeClr val="tx1"/>
                </a:solidFill>
                <a:latin typeface="Arial" charset="0"/>
                <a:cs typeface="Arial" charset="0"/>
              </a:defRPr>
            </a:lvl6pPr>
            <a:lvl7pPr marL="2971800" indent="-228600" defTabSz="915988" eaLnBrk="0" fontAlgn="base" hangingPunct="0">
              <a:spcBef>
                <a:spcPct val="0"/>
              </a:spcBef>
              <a:spcAft>
                <a:spcPct val="0"/>
              </a:spcAft>
              <a:defRPr sz="1000">
                <a:solidFill>
                  <a:schemeClr val="tx1"/>
                </a:solidFill>
                <a:latin typeface="Arial" charset="0"/>
                <a:cs typeface="Arial" charset="0"/>
              </a:defRPr>
            </a:lvl7pPr>
            <a:lvl8pPr marL="3429000" indent="-228600" defTabSz="915988" eaLnBrk="0" fontAlgn="base" hangingPunct="0">
              <a:spcBef>
                <a:spcPct val="0"/>
              </a:spcBef>
              <a:spcAft>
                <a:spcPct val="0"/>
              </a:spcAft>
              <a:defRPr sz="1000">
                <a:solidFill>
                  <a:schemeClr val="tx1"/>
                </a:solidFill>
                <a:latin typeface="Arial" charset="0"/>
                <a:cs typeface="Arial" charset="0"/>
              </a:defRPr>
            </a:lvl8pPr>
            <a:lvl9pPr marL="3886200" indent="-228600" defTabSz="915988" eaLnBrk="0" fontAlgn="base" hangingPunct="0">
              <a:spcBef>
                <a:spcPct val="0"/>
              </a:spcBef>
              <a:spcAft>
                <a:spcPct val="0"/>
              </a:spcAft>
              <a:defRPr sz="1000">
                <a:solidFill>
                  <a:schemeClr val="tx1"/>
                </a:solidFill>
                <a:latin typeface="Arial" charset="0"/>
                <a:cs typeface="Arial" charset="0"/>
              </a:defRPr>
            </a:lvl9pPr>
          </a:lstStyle>
          <a:p>
            <a:pPr algn="ctr" eaLnBrk="1" hangingPunct="1"/>
            <a:r>
              <a:rPr lang="en-US" altLang="en-US" sz="800" b="1" dirty="0">
                <a:solidFill>
                  <a:srgbClr val="B36C3A"/>
                </a:solidFill>
              </a:rPr>
              <a:t>≤ 82.3</a:t>
            </a:r>
          </a:p>
        </p:txBody>
      </p:sp>
      <p:sp>
        <p:nvSpPr>
          <p:cNvPr id="51" name="Rectangle 50">
            <a:extLst>
              <a:ext uri="{FF2B5EF4-FFF2-40B4-BE49-F238E27FC236}">
                <a16:creationId xmlns:a16="http://schemas.microsoft.com/office/drawing/2014/main" id="{8E601CD2-0EBB-4556-8E45-FC51605C4D55}"/>
              </a:ext>
            </a:extLst>
          </p:cNvPr>
          <p:cNvSpPr/>
          <p:nvPr/>
        </p:nvSpPr>
        <p:spPr>
          <a:xfrm>
            <a:off x="7306188" y="3464248"/>
            <a:ext cx="1609267" cy="1015384"/>
          </a:xfrm>
          <a:prstGeom prst="rect">
            <a:avLst/>
          </a:prstGeom>
        </p:spPr>
        <p:txBody>
          <a:bodyPr wrap="square" anchor="ctr">
            <a:noAutofit/>
          </a:bodyPr>
          <a:lstStyle/>
          <a:p>
            <a:pPr lvl="0" algn="ctr"/>
            <a:r>
              <a:rPr lang="en-ZA" sz="1100" dirty="0"/>
              <a:t>Ford</a:t>
            </a:r>
          </a:p>
        </p:txBody>
      </p:sp>
    </p:spTree>
    <p:extLst>
      <p:ext uri="{BB962C8B-B14F-4D97-AF65-F5344CB8AC3E}">
        <p14:creationId xmlns:p14="http://schemas.microsoft.com/office/powerpoint/2010/main" val="34697111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p:txBody>
          <a:bodyPr/>
          <a:lstStyle/>
          <a:p>
            <a:r>
              <a:rPr lang="en-ZA" dirty="0"/>
              <a:t>contacts</a:t>
            </a:r>
          </a:p>
        </p:txBody>
      </p:sp>
      <p:cxnSp>
        <p:nvCxnSpPr>
          <p:cNvPr id="43" name="Straight Connector 42"/>
          <p:cNvCxnSpPr/>
          <p:nvPr/>
        </p:nvCxnSpPr>
        <p:spPr>
          <a:xfrm>
            <a:off x="6557995" y="1983525"/>
            <a:ext cx="0" cy="672353"/>
          </a:xfrm>
          <a:prstGeom prst="line">
            <a:avLst/>
          </a:prstGeom>
          <a:noFill/>
          <a:ln w="12700">
            <a:solidFill>
              <a:schemeClr val="bg1"/>
            </a:solidFill>
            <a:prstDash val="sysDot"/>
            <a:round/>
            <a:headEnd type="none"/>
            <a:tailEnd type="oval" w="lg" len="lg"/>
          </a:ln>
          <a:effectLst/>
          <a:extLst>
            <a:ext uri="{909E8E84-426E-40DD-AFC4-6F175D3DCCD1}">
              <a14:hiddenFill xmlns:a14="http://schemas.microsoft.com/office/drawing/2010/main">
                <a:noFill/>
              </a14:hiddenFill>
            </a:ext>
          </a:extLst>
        </p:spPr>
      </p:cxnSp>
      <p:cxnSp>
        <p:nvCxnSpPr>
          <p:cNvPr id="44" name="Straight Connector 43"/>
          <p:cNvCxnSpPr/>
          <p:nvPr/>
        </p:nvCxnSpPr>
        <p:spPr>
          <a:xfrm>
            <a:off x="2378901" y="2009606"/>
            <a:ext cx="0" cy="672353"/>
          </a:xfrm>
          <a:prstGeom prst="line">
            <a:avLst/>
          </a:prstGeom>
          <a:noFill/>
          <a:ln w="12700">
            <a:solidFill>
              <a:schemeClr val="bg1"/>
            </a:solidFill>
            <a:prstDash val="sysDot"/>
            <a:round/>
            <a:headEnd type="none"/>
            <a:tailEnd type="oval" w="lg" len="lg"/>
          </a:ln>
          <a:effectLst/>
          <a:extLst>
            <a:ext uri="{909E8E84-426E-40DD-AFC4-6F175D3DCCD1}">
              <a14:hiddenFill xmlns:a14="http://schemas.microsoft.com/office/drawing/2010/main">
                <a:noFill/>
              </a14:hiddenFill>
            </a:ext>
          </a:extLst>
        </p:spPr>
      </p:cxnSp>
      <p:sp>
        <p:nvSpPr>
          <p:cNvPr id="45" name="TextBox 44"/>
          <p:cNvSpPr txBox="1"/>
          <p:nvPr/>
        </p:nvSpPr>
        <p:spPr>
          <a:xfrm>
            <a:off x="1347055" y="2771609"/>
            <a:ext cx="1604683" cy="553998"/>
          </a:xfrm>
          <a:prstGeom prst="rect">
            <a:avLst/>
          </a:prstGeom>
        </p:spPr>
        <p:txBody>
          <a:bodyPr vert="horz" wrap="square" lIns="0" tIns="0" rIns="0" bIns="0" rtlCol="0">
            <a:spAutoFit/>
          </a:bodyPr>
          <a:lstStyle/>
          <a:p>
            <a:pPr marL="4763"/>
            <a:r>
              <a:rPr lang="en-GB" sz="1400" b="1" dirty="0">
                <a:solidFill>
                  <a:schemeClr val="bg1"/>
                </a:solidFill>
              </a:rPr>
              <a:t>Patrick Busschau </a:t>
            </a:r>
          </a:p>
          <a:p>
            <a:pPr marL="4763"/>
            <a:r>
              <a:rPr lang="en-GB" sz="1100" dirty="0">
                <a:solidFill>
                  <a:schemeClr val="bg1"/>
                </a:solidFill>
              </a:rPr>
              <a:t>Business Unit Director</a:t>
            </a:r>
          </a:p>
          <a:p>
            <a:pPr marL="4763"/>
            <a:endParaRPr lang="en-GB" sz="1100" dirty="0">
              <a:solidFill>
                <a:schemeClr val="bg1"/>
              </a:solidFill>
            </a:endParaRPr>
          </a:p>
        </p:txBody>
      </p:sp>
      <p:cxnSp>
        <p:nvCxnSpPr>
          <p:cNvPr id="53" name="Straight Connector 52"/>
          <p:cNvCxnSpPr/>
          <p:nvPr/>
        </p:nvCxnSpPr>
        <p:spPr>
          <a:xfrm>
            <a:off x="1332720" y="2681959"/>
            <a:ext cx="2097741" cy="0"/>
          </a:xfrm>
          <a:prstGeom prst="line">
            <a:avLst/>
          </a:prstGeom>
          <a:noFill/>
          <a:ln w="12700">
            <a:solidFill>
              <a:schemeClr val="bg1"/>
            </a:solidFill>
            <a:prstDash val="sysDot"/>
            <a:round/>
            <a:headEnd/>
            <a:tailEnd/>
          </a:ln>
          <a:effectLst/>
          <a:extLst>
            <a:ext uri="{909E8E84-426E-40DD-AFC4-6F175D3DCCD1}">
              <a14:hiddenFill xmlns:a14="http://schemas.microsoft.com/office/drawing/2010/main">
                <a:noFill/>
              </a14:hiddenFill>
            </a:ext>
          </a:extLst>
        </p:spPr>
      </p:cxnSp>
      <p:grpSp>
        <p:nvGrpSpPr>
          <p:cNvPr id="54" name="Group 53"/>
          <p:cNvGrpSpPr/>
          <p:nvPr/>
        </p:nvGrpSpPr>
        <p:grpSpPr bwMode="black">
          <a:xfrm>
            <a:off x="1347055" y="3357565"/>
            <a:ext cx="1910251" cy="169277"/>
            <a:chOff x="326307" y="3795324"/>
            <a:chExt cx="1910251" cy="169277"/>
          </a:xfrm>
        </p:grpSpPr>
        <p:grpSp>
          <p:nvGrpSpPr>
            <p:cNvPr id="55" name="Group 153"/>
            <p:cNvGrpSpPr>
              <a:grpSpLocks noChangeAspect="1"/>
            </p:cNvGrpSpPr>
            <p:nvPr/>
          </p:nvGrpSpPr>
          <p:grpSpPr bwMode="black">
            <a:xfrm>
              <a:off x="326307" y="3849114"/>
              <a:ext cx="134459" cy="89640"/>
              <a:chOff x="-6357938" y="3122613"/>
              <a:chExt cx="1104900" cy="736600"/>
            </a:xfrm>
            <a:solidFill>
              <a:schemeClr val="bg1"/>
            </a:solidFill>
          </p:grpSpPr>
          <p:sp>
            <p:nvSpPr>
              <p:cNvPr id="71" name="Freeform 7"/>
              <p:cNvSpPr>
                <a:spLocks/>
              </p:cNvSpPr>
              <p:nvPr/>
            </p:nvSpPr>
            <p:spPr bwMode="black">
              <a:xfrm>
                <a:off x="-6319838" y="3122613"/>
                <a:ext cx="1028700" cy="431800"/>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 name="Freeform 8"/>
              <p:cNvSpPr>
                <a:spLocks/>
              </p:cNvSpPr>
              <p:nvPr/>
            </p:nvSpPr>
            <p:spPr bwMode="black">
              <a:xfrm>
                <a:off x="-5621338" y="3154363"/>
                <a:ext cx="368300" cy="669925"/>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 name="Freeform 9"/>
              <p:cNvSpPr>
                <a:spLocks/>
              </p:cNvSpPr>
              <p:nvPr/>
            </p:nvSpPr>
            <p:spPr bwMode="black">
              <a:xfrm>
                <a:off x="-6357938" y="3154363"/>
                <a:ext cx="368300" cy="669925"/>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 name="Freeform 10"/>
              <p:cNvSpPr>
                <a:spLocks/>
              </p:cNvSpPr>
              <p:nvPr/>
            </p:nvSpPr>
            <p:spPr bwMode="black">
              <a:xfrm>
                <a:off x="-6323013" y="3487738"/>
                <a:ext cx="1035050" cy="371475"/>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57" name="TextBox 56"/>
            <p:cNvSpPr txBox="1"/>
            <p:nvPr/>
          </p:nvSpPr>
          <p:spPr bwMode="black">
            <a:xfrm>
              <a:off x="575526" y="3795324"/>
              <a:ext cx="1661032" cy="169277"/>
            </a:xfrm>
            <a:prstGeom prst="rect">
              <a:avLst/>
            </a:prstGeom>
          </p:spPr>
          <p:txBody>
            <a:bodyPr vert="horz" wrap="none" lIns="0" tIns="0" rIns="0" bIns="0" rtlCol="0">
              <a:spAutoFit/>
            </a:bodyPr>
            <a:lstStyle/>
            <a:p>
              <a:pPr marL="4763"/>
              <a:r>
                <a:rPr lang="en-GB" sz="1100" dirty="0">
                  <a:solidFill>
                    <a:schemeClr val="bg1"/>
                  </a:solidFill>
                </a:rPr>
                <a:t>Patrick.Busschau@ipsos.com</a:t>
              </a:r>
            </a:p>
          </p:txBody>
        </p:sp>
      </p:grpSp>
      <p:grpSp>
        <p:nvGrpSpPr>
          <p:cNvPr id="75" name="Group 74"/>
          <p:cNvGrpSpPr/>
          <p:nvPr/>
        </p:nvGrpSpPr>
        <p:grpSpPr bwMode="black">
          <a:xfrm>
            <a:off x="1352289" y="3579211"/>
            <a:ext cx="1209314" cy="169277"/>
            <a:chOff x="331541" y="4016970"/>
            <a:chExt cx="1209314" cy="169277"/>
          </a:xfrm>
        </p:grpSpPr>
        <p:grpSp>
          <p:nvGrpSpPr>
            <p:cNvPr id="76" name="Group 75"/>
            <p:cNvGrpSpPr>
              <a:grpSpLocks noChangeAspect="1"/>
            </p:cNvGrpSpPr>
            <p:nvPr/>
          </p:nvGrpSpPr>
          <p:grpSpPr bwMode="black">
            <a:xfrm flipH="1">
              <a:off x="331541" y="4027264"/>
              <a:ext cx="126792" cy="148688"/>
              <a:chOff x="8553450" y="4149725"/>
              <a:chExt cx="790575" cy="927100"/>
            </a:xfrm>
            <a:solidFill>
              <a:schemeClr val="bg1"/>
            </a:solidFill>
          </p:grpSpPr>
          <p:sp>
            <p:nvSpPr>
              <p:cNvPr id="78" name="Freeform 58"/>
              <p:cNvSpPr>
                <a:spLocks/>
              </p:cNvSpPr>
              <p:nvPr/>
            </p:nvSpPr>
            <p:spPr bwMode="black">
              <a:xfrm>
                <a:off x="8747125" y="4187825"/>
                <a:ext cx="596900" cy="86042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9" name="Freeform 59"/>
              <p:cNvSpPr>
                <a:spLocks/>
              </p:cNvSpPr>
              <p:nvPr/>
            </p:nvSpPr>
            <p:spPr bwMode="black">
              <a:xfrm>
                <a:off x="8677275" y="4787900"/>
                <a:ext cx="161925" cy="190500"/>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0" name="Freeform 60"/>
              <p:cNvSpPr>
                <a:spLocks/>
              </p:cNvSpPr>
              <p:nvPr/>
            </p:nvSpPr>
            <p:spPr bwMode="black">
              <a:xfrm>
                <a:off x="9042400" y="4149725"/>
                <a:ext cx="149225" cy="200025"/>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1" name="Freeform 61"/>
              <p:cNvSpPr>
                <a:spLocks/>
              </p:cNvSpPr>
              <p:nvPr/>
            </p:nvSpPr>
            <p:spPr bwMode="black">
              <a:xfrm>
                <a:off x="8553450" y="4416425"/>
                <a:ext cx="288925" cy="660400"/>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7" name="TextBox 76"/>
            <p:cNvSpPr txBox="1"/>
            <p:nvPr/>
          </p:nvSpPr>
          <p:spPr bwMode="black">
            <a:xfrm>
              <a:off x="575526" y="4016970"/>
              <a:ext cx="965329" cy="169277"/>
            </a:xfrm>
            <a:prstGeom prst="rect">
              <a:avLst/>
            </a:prstGeom>
          </p:spPr>
          <p:txBody>
            <a:bodyPr vert="horz" wrap="none" lIns="0" tIns="0" rIns="0" bIns="0" rtlCol="0">
              <a:spAutoFit/>
            </a:bodyPr>
            <a:lstStyle/>
            <a:p>
              <a:pPr marL="4763"/>
              <a:r>
                <a:rPr lang="en-GB" sz="1100" dirty="0">
                  <a:solidFill>
                    <a:schemeClr val="bg1"/>
                  </a:solidFill>
                </a:rPr>
                <a:t>+27 11 709 7925</a:t>
              </a:r>
            </a:p>
          </p:txBody>
        </p:sp>
      </p:grpSp>
      <p:cxnSp>
        <p:nvCxnSpPr>
          <p:cNvPr id="82" name="Straight Connector 81"/>
          <p:cNvCxnSpPr/>
          <p:nvPr/>
        </p:nvCxnSpPr>
        <p:spPr>
          <a:xfrm>
            <a:off x="5510021" y="2666636"/>
            <a:ext cx="2097741" cy="0"/>
          </a:xfrm>
          <a:prstGeom prst="line">
            <a:avLst/>
          </a:prstGeom>
          <a:noFill/>
          <a:ln w="12700">
            <a:solidFill>
              <a:schemeClr val="bg1"/>
            </a:solidFill>
            <a:prstDash val="sysDot"/>
            <a:round/>
            <a:headEnd/>
            <a:tailEnd/>
          </a:ln>
          <a:effectLst/>
          <a:extLst>
            <a:ext uri="{909E8E84-426E-40DD-AFC4-6F175D3DCCD1}">
              <a14:hiddenFill xmlns:a14="http://schemas.microsoft.com/office/drawing/2010/main">
                <a:noFill/>
              </a14:hiddenFill>
            </a:ext>
          </a:extLst>
        </p:spPr>
      </p:cxnSp>
      <p:sp>
        <p:nvSpPr>
          <p:cNvPr id="83" name="TextBox 82"/>
          <p:cNvSpPr txBox="1"/>
          <p:nvPr/>
        </p:nvSpPr>
        <p:spPr>
          <a:xfrm>
            <a:off x="5531537" y="2745528"/>
            <a:ext cx="1604683" cy="553998"/>
          </a:xfrm>
          <a:prstGeom prst="rect">
            <a:avLst/>
          </a:prstGeom>
        </p:spPr>
        <p:txBody>
          <a:bodyPr vert="horz" wrap="square" lIns="0" tIns="0" rIns="0" bIns="0" rtlCol="0">
            <a:spAutoFit/>
          </a:bodyPr>
          <a:lstStyle/>
          <a:p>
            <a:pPr marL="4763"/>
            <a:r>
              <a:rPr lang="en-GB" sz="1400" b="1" dirty="0">
                <a:solidFill>
                  <a:schemeClr val="bg1"/>
                </a:solidFill>
              </a:rPr>
              <a:t>Venessa</a:t>
            </a:r>
          </a:p>
          <a:p>
            <a:pPr marL="4763"/>
            <a:r>
              <a:rPr lang="en-GB" sz="1100" dirty="0">
                <a:solidFill>
                  <a:schemeClr val="bg1"/>
                </a:solidFill>
              </a:rPr>
              <a:t>Senior Research Executive</a:t>
            </a:r>
          </a:p>
          <a:p>
            <a:pPr marL="4763"/>
            <a:endParaRPr lang="en-GB" sz="1100" dirty="0">
              <a:solidFill>
                <a:schemeClr val="bg1"/>
              </a:solidFill>
            </a:endParaRPr>
          </a:p>
        </p:txBody>
      </p:sp>
      <p:grpSp>
        <p:nvGrpSpPr>
          <p:cNvPr id="88" name="Group 87"/>
          <p:cNvGrpSpPr/>
          <p:nvPr/>
        </p:nvGrpSpPr>
        <p:grpSpPr bwMode="black">
          <a:xfrm>
            <a:off x="5531537" y="3331484"/>
            <a:ext cx="2142686" cy="169277"/>
            <a:chOff x="3384178" y="3795324"/>
            <a:chExt cx="2142686" cy="169277"/>
          </a:xfrm>
        </p:grpSpPr>
        <p:grpSp>
          <p:nvGrpSpPr>
            <p:cNvPr id="89" name="Group 153"/>
            <p:cNvGrpSpPr>
              <a:grpSpLocks noChangeAspect="1"/>
            </p:cNvGrpSpPr>
            <p:nvPr/>
          </p:nvGrpSpPr>
          <p:grpSpPr bwMode="black">
            <a:xfrm>
              <a:off x="3384178" y="3849114"/>
              <a:ext cx="134459" cy="89640"/>
              <a:chOff x="-6357938" y="3122613"/>
              <a:chExt cx="1104900" cy="736600"/>
            </a:xfrm>
            <a:solidFill>
              <a:schemeClr val="bg1"/>
            </a:solidFill>
          </p:grpSpPr>
          <p:sp>
            <p:nvSpPr>
              <p:cNvPr id="91" name="Freeform 7"/>
              <p:cNvSpPr>
                <a:spLocks/>
              </p:cNvSpPr>
              <p:nvPr/>
            </p:nvSpPr>
            <p:spPr bwMode="black">
              <a:xfrm>
                <a:off x="-6319838" y="3122613"/>
                <a:ext cx="1028700" cy="431800"/>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2" name="Freeform 8"/>
              <p:cNvSpPr>
                <a:spLocks/>
              </p:cNvSpPr>
              <p:nvPr/>
            </p:nvSpPr>
            <p:spPr bwMode="black">
              <a:xfrm>
                <a:off x="-5621338" y="3154363"/>
                <a:ext cx="368300" cy="669925"/>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3" name="Freeform 9"/>
              <p:cNvSpPr>
                <a:spLocks/>
              </p:cNvSpPr>
              <p:nvPr/>
            </p:nvSpPr>
            <p:spPr bwMode="black">
              <a:xfrm>
                <a:off x="-6357938" y="3154363"/>
                <a:ext cx="368300" cy="669925"/>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4" name="Freeform 10"/>
              <p:cNvSpPr>
                <a:spLocks/>
              </p:cNvSpPr>
              <p:nvPr/>
            </p:nvSpPr>
            <p:spPr bwMode="black">
              <a:xfrm>
                <a:off x="-6323013" y="3487738"/>
                <a:ext cx="1035050" cy="371475"/>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90" name="TextBox 89"/>
            <p:cNvSpPr txBox="1"/>
            <p:nvPr/>
          </p:nvSpPr>
          <p:spPr bwMode="black">
            <a:xfrm>
              <a:off x="3633397" y="3795324"/>
              <a:ext cx="1893467" cy="169277"/>
            </a:xfrm>
            <a:prstGeom prst="rect">
              <a:avLst/>
            </a:prstGeom>
          </p:spPr>
          <p:txBody>
            <a:bodyPr vert="horz" wrap="none" lIns="0" tIns="0" rIns="0" bIns="0" rtlCol="0">
              <a:spAutoFit/>
            </a:bodyPr>
            <a:lstStyle/>
            <a:p>
              <a:pPr marL="4763"/>
              <a:r>
                <a:rPr lang="en-GB" sz="1100" dirty="0">
                  <a:solidFill>
                    <a:schemeClr val="bg1"/>
                  </a:solidFill>
                </a:rPr>
                <a:t>Venessa.VanderWalt@ipsos.com</a:t>
              </a:r>
            </a:p>
          </p:txBody>
        </p:sp>
      </p:grpSp>
      <p:grpSp>
        <p:nvGrpSpPr>
          <p:cNvPr id="95" name="Group 94"/>
          <p:cNvGrpSpPr/>
          <p:nvPr/>
        </p:nvGrpSpPr>
        <p:grpSpPr bwMode="black">
          <a:xfrm>
            <a:off x="5536771" y="3553130"/>
            <a:ext cx="1241374" cy="169277"/>
            <a:chOff x="3389412" y="4016970"/>
            <a:chExt cx="1241374" cy="169277"/>
          </a:xfrm>
        </p:grpSpPr>
        <p:grpSp>
          <p:nvGrpSpPr>
            <p:cNvPr id="96" name="Group 95"/>
            <p:cNvGrpSpPr>
              <a:grpSpLocks noChangeAspect="1"/>
            </p:cNvGrpSpPr>
            <p:nvPr/>
          </p:nvGrpSpPr>
          <p:grpSpPr bwMode="black">
            <a:xfrm flipH="1">
              <a:off x="3389412" y="4027264"/>
              <a:ext cx="126792" cy="148688"/>
              <a:chOff x="8553450" y="4149725"/>
              <a:chExt cx="790575" cy="927100"/>
            </a:xfrm>
            <a:solidFill>
              <a:schemeClr val="bg1"/>
            </a:solidFill>
          </p:grpSpPr>
          <p:sp>
            <p:nvSpPr>
              <p:cNvPr id="98" name="Freeform 58"/>
              <p:cNvSpPr>
                <a:spLocks/>
              </p:cNvSpPr>
              <p:nvPr/>
            </p:nvSpPr>
            <p:spPr bwMode="black">
              <a:xfrm>
                <a:off x="8747125" y="4187825"/>
                <a:ext cx="596900" cy="86042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9" name="Freeform 59"/>
              <p:cNvSpPr>
                <a:spLocks/>
              </p:cNvSpPr>
              <p:nvPr/>
            </p:nvSpPr>
            <p:spPr bwMode="black">
              <a:xfrm>
                <a:off x="8677275" y="4787900"/>
                <a:ext cx="161925" cy="190500"/>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0" name="Freeform 60"/>
              <p:cNvSpPr>
                <a:spLocks/>
              </p:cNvSpPr>
              <p:nvPr/>
            </p:nvSpPr>
            <p:spPr bwMode="black">
              <a:xfrm>
                <a:off x="9042400" y="4149725"/>
                <a:ext cx="149225" cy="200025"/>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1" name="Freeform 61"/>
              <p:cNvSpPr>
                <a:spLocks/>
              </p:cNvSpPr>
              <p:nvPr/>
            </p:nvSpPr>
            <p:spPr bwMode="black">
              <a:xfrm>
                <a:off x="8553450" y="4416425"/>
                <a:ext cx="288925" cy="660400"/>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97" name="TextBox 96"/>
            <p:cNvSpPr txBox="1"/>
            <p:nvPr/>
          </p:nvSpPr>
          <p:spPr bwMode="black">
            <a:xfrm>
              <a:off x="3633397" y="4016970"/>
              <a:ext cx="997389" cy="169277"/>
            </a:xfrm>
            <a:prstGeom prst="rect">
              <a:avLst/>
            </a:prstGeom>
          </p:spPr>
          <p:txBody>
            <a:bodyPr vert="horz" wrap="none" lIns="0" tIns="0" rIns="0" bIns="0" rtlCol="0">
              <a:spAutoFit/>
            </a:bodyPr>
            <a:lstStyle/>
            <a:p>
              <a:pPr marL="4763"/>
              <a:r>
                <a:rPr lang="en-GB" sz="1100" dirty="0">
                  <a:solidFill>
                    <a:schemeClr val="bg1"/>
                  </a:solidFill>
                </a:rPr>
                <a:t>+27  11 709 7941</a:t>
              </a:r>
            </a:p>
          </p:txBody>
        </p:sp>
      </p:grpSp>
      <p:pic>
        <p:nvPicPr>
          <p:cNvPr id="102" name="Picture Placeholder 2"/>
          <p:cNvPicPr>
            <a:picLocks noChangeAspect="1"/>
          </p:cNvPicPr>
          <p:nvPr/>
        </p:nvPicPr>
        <p:blipFill>
          <a:blip r:embed="rId3" cstate="print">
            <a:extLst>
              <a:ext uri="{28A0092B-C50C-407E-A947-70E740481C1C}">
                <a14:useLocalDpi xmlns:a14="http://schemas.microsoft.com/office/drawing/2010/main" val="0"/>
              </a:ext>
            </a:extLst>
          </a:blip>
          <a:srcRect t="66" b="66"/>
          <a:stretch>
            <a:fillRect/>
          </a:stretch>
        </p:blipFill>
        <p:spPr>
          <a:xfrm>
            <a:off x="1776161" y="1184854"/>
            <a:ext cx="1211263" cy="1209675"/>
          </a:xfrm>
          <a:prstGeom prst="ellipse">
            <a:avLst/>
          </a:prstGeom>
        </p:spPr>
      </p:pic>
      <p:pic>
        <p:nvPicPr>
          <p:cNvPr id="3" name="Picture 2">
            <a:extLst>
              <a:ext uri="{FF2B5EF4-FFF2-40B4-BE49-F238E27FC236}">
                <a16:creationId xmlns:a16="http://schemas.microsoft.com/office/drawing/2014/main" id="{90885F2F-4AF7-43FE-9A20-A93E0D25EE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1395" y="1179261"/>
            <a:ext cx="1213200" cy="1213200"/>
          </a:xfrm>
          <a:prstGeom prst="ellipse">
            <a:avLst/>
          </a:prstGeom>
        </p:spPr>
      </p:pic>
    </p:spTree>
    <p:extLst>
      <p:ext uri="{BB962C8B-B14F-4D97-AF65-F5344CB8AC3E}">
        <p14:creationId xmlns:p14="http://schemas.microsoft.com/office/powerpoint/2010/main" val="21653840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ltGray">
          <a:xfrm>
            <a:off x="0" y="0"/>
            <a:ext cx="4012602"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bwMode="ltGray">
          <a:xfrm>
            <a:off x="285325" y="326814"/>
            <a:ext cx="3608943" cy="4371677"/>
          </a:xfrm>
          <a:prstGeom prst="rect">
            <a:avLst/>
          </a:prstGeom>
          <a:ln>
            <a:noFill/>
          </a:ln>
        </p:spPr>
        <p:txBody>
          <a:bodyPr wrap="square" lIns="62197" tIns="31099" rIns="62197" bIns="31099">
            <a:spAutoFit/>
          </a:bodyPr>
          <a:lstStyle/>
          <a:p>
            <a:pPr algn="just" hangingPunct="0">
              <a:lnSpc>
                <a:spcPts val="1600"/>
              </a:lnSpc>
            </a:pPr>
            <a:r>
              <a:rPr lang="en-GB" sz="1400" b="1" dirty="0">
                <a:solidFill>
                  <a:schemeClr val="bg1"/>
                </a:solidFill>
              </a:rPr>
              <a:t>ABOUT IPSOS</a:t>
            </a:r>
          </a:p>
          <a:p>
            <a:pPr algn="just" hangingPunct="0">
              <a:lnSpc>
                <a:spcPts val="1600"/>
              </a:lnSpc>
            </a:pPr>
            <a:endParaRPr lang="en-US" sz="1400" dirty="0">
              <a:solidFill>
                <a:schemeClr val="bg1"/>
              </a:solidFill>
            </a:endParaRPr>
          </a:p>
          <a:p>
            <a:pPr>
              <a:lnSpc>
                <a:spcPts val="1600"/>
              </a:lnSpc>
            </a:pPr>
            <a:r>
              <a:rPr lang="en-US" sz="1200" dirty="0">
                <a:solidFill>
                  <a:schemeClr val="bg1"/>
                </a:solidFill>
              </a:rPr>
              <a:t>Ipsos ranks third in the global research industry. With a strong presence in 87 countries, Ipsos employs more than 16,000 people and has the ability to conduct research programs in more than 100 countries. Founded in France in 1975, Ipsos is controlled and managed by research professionals. They have built a solid Group around a multi-specialist positioning – Media and advertising research; Marketing research; Client and employee relationship management; Opinion &amp; social research; Mobile, Online, Offline data collection and delivery. </a:t>
            </a:r>
          </a:p>
          <a:p>
            <a:pPr>
              <a:lnSpc>
                <a:spcPts val="1600"/>
              </a:lnSpc>
            </a:pPr>
            <a:endParaRPr lang="en-US" sz="1200" dirty="0">
              <a:solidFill>
                <a:schemeClr val="bg1"/>
              </a:solidFill>
            </a:endParaRPr>
          </a:p>
          <a:p>
            <a:pPr>
              <a:lnSpc>
                <a:spcPts val="1600"/>
              </a:lnSpc>
            </a:pPr>
            <a:r>
              <a:rPr lang="en-US" sz="1200" dirty="0">
                <a:solidFill>
                  <a:schemeClr val="bg1"/>
                </a:solidFill>
              </a:rPr>
              <a:t>Ipsos is listed on Eurolist - NYSE-Euronext.  The company is part of the SBF 120 and the Mid-60 index and is eligible for the Deferred Settlement Service (SRD).</a:t>
            </a:r>
          </a:p>
          <a:p>
            <a:pPr>
              <a:lnSpc>
                <a:spcPts val="1600"/>
              </a:lnSpc>
            </a:pPr>
            <a:r>
              <a:rPr lang="en-US" sz="1200" dirty="0">
                <a:solidFill>
                  <a:schemeClr val="bg1"/>
                </a:solidFill>
              </a:rPr>
              <a:t> </a:t>
            </a:r>
          </a:p>
          <a:p>
            <a:pPr>
              <a:lnSpc>
                <a:spcPts val="1600"/>
              </a:lnSpc>
            </a:pPr>
            <a:r>
              <a:rPr lang="en-US" sz="1200" dirty="0">
                <a:solidFill>
                  <a:schemeClr val="bg1"/>
                </a:solidFill>
              </a:rPr>
              <a:t>ISIN code FR0000073298, Reuters ISOS.PA, Bloomberg IPS:FP</a:t>
            </a:r>
          </a:p>
          <a:p>
            <a:pPr>
              <a:lnSpc>
                <a:spcPts val="1600"/>
              </a:lnSpc>
            </a:pPr>
            <a:r>
              <a:rPr lang="en-US" sz="1200" dirty="0">
                <a:solidFill>
                  <a:schemeClr val="bg1"/>
                </a:solidFill>
              </a:rPr>
              <a:t>www.ipsos.com</a:t>
            </a:r>
          </a:p>
        </p:txBody>
      </p:sp>
      <p:sp>
        <p:nvSpPr>
          <p:cNvPr id="3" name="Rectangle 2"/>
          <p:cNvSpPr/>
          <p:nvPr/>
        </p:nvSpPr>
        <p:spPr>
          <a:xfrm>
            <a:off x="4385051" y="326814"/>
            <a:ext cx="4570380" cy="3776643"/>
          </a:xfrm>
          <a:prstGeom prst="rect">
            <a:avLst/>
          </a:prstGeom>
          <a:ln>
            <a:noFill/>
          </a:ln>
        </p:spPr>
        <p:txBody>
          <a:bodyPr lIns="62197" tIns="31099" rIns="62197" bIns="31099">
            <a:spAutoFit/>
          </a:bodyPr>
          <a:lstStyle/>
          <a:p>
            <a:pPr algn="just" hangingPunct="0">
              <a:lnSpc>
                <a:spcPts val="1600"/>
              </a:lnSpc>
            </a:pPr>
            <a:r>
              <a:rPr lang="en-US" sz="1400" b="1" dirty="0"/>
              <a:t>GAME CHANGERS</a:t>
            </a:r>
          </a:p>
          <a:p>
            <a:br>
              <a:rPr lang="en-US" sz="1200" b="1" dirty="0"/>
            </a:br>
            <a:r>
              <a:rPr lang="en-US" sz="1200" dirty="0"/>
              <a:t>At Ipsos we are passionately curious about people, markets, brands and society. We deliver information and analysis that makes our complex world easier and faster to navigate and inspires our clients to make smarter decisions. </a:t>
            </a:r>
          </a:p>
          <a:p>
            <a:endParaRPr lang="en-US" sz="1200" dirty="0"/>
          </a:p>
          <a:p>
            <a:r>
              <a:rPr lang="en-US" sz="1200" dirty="0"/>
              <a:t>We believe that our work is important. Security, simplicity, speed and substance applies to everything we do. </a:t>
            </a:r>
          </a:p>
          <a:p>
            <a:endParaRPr lang="en-US" sz="1200" dirty="0"/>
          </a:p>
          <a:p>
            <a:r>
              <a:rPr lang="en-US" sz="1200" dirty="0"/>
              <a:t>Through specialisation, we offer our clients a unique depth of knowledge and expertise. Learning from different experiences gives us perspective and inspires us to boldly call things into question, to be creative.</a:t>
            </a:r>
          </a:p>
          <a:p>
            <a:endParaRPr lang="en-US" sz="1200" dirty="0"/>
          </a:p>
          <a:p>
            <a:r>
              <a:rPr lang="en-US" sz="1200" dirty="0"/>
              <a:t>By nurturing a culture of collaboration and curiosity, we attract the highest calibre of people who have the ability and desire to influence and shape the future.</a:t>
            </a:r>
          </a:p>
          <a:p>
            <a:endParaRPr lang="en-US" sz="1200" dirty="0"/>
          </a:p>
          <a:p>
            <a:r>
              <a:rPr lang="en-US" sz="1200" dirty="0"/>
              <a:t>“GAME CHANGERS” - our tagline - summarises our ambition.</a:t>
            </a:r>
          </a:p>
        </p:txBody>
      </p:sp>
      <p:cxnSp>
        <p:nvCxnSpPr>
          <p:cNvPr id="8" name="Straight Connector 7"/>
          <p:cNvCxnSpPr/>
          <p:nvPr/>
        </p:nvCxnSpPr>
        <p:spPr bwMode="ltGray">
          <a:xfrm>
            <a:off x="344244" y="659653"/>
            <a:ext cx="3356386"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Lst>
        </p:spPr>
      </p:cxnSp>
      <p:cxnSp>
        <p:nvCxnSpPr>
          <p:cNvPr id="9" name="Straight Connector 8"/>
          <p:cNvCxnSpPr/>
          <p:nvPr/>
        </p:nvCxnSpPr>
        <p:spPr>
          <a:xfrm>
            <a:off x="4475180" y="659653"/>
            <a:ext cx="4367606"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Lst>
        </p:spPr>
      </p:cxnSp>
      <p:sp>
        <p:nvSpPr>
          <p:cNvPr id="7" name="TextBox 6">
            <a:extLst>
              <a:ext uri="{FF2B5EF4-FFF2-40B4-BE49-F238E27FC236}">
                <a16:creationId xmlns:a16="http://schemas.microsoft.com/office/drawing/2014/main" id="{4A027407-F4B5-4E09-8CFE-900FE0953DF2}"/>
              </a:ext>
            </a:extLst>
          </p:cNvPr>
          <p:cNvSpPr txBox="1"/>
          <p:nvPr/>
        </p:nvSpPr>
        <p:spPr>
          <a:xfrm>
            <a:off x="239634" y="4686827"/>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48</a:t>
            </a:fld>
            <a:endParaRPr lang="en-GB" sz="800" kern="1200" dirty="0">
              <a:solidFill>
                <a:schemeClr val="bg1"/>
              </a:solidFill>
              <a:latin typeface="+mn-lt"/>
              <a:ea typeface="+mn-ea"/>
              <a:cs typeface="+mn-cs"/>
            </a:endParaRPr>
          </a:p>
        </p:txBody>
      </p:sp>
      <p:sp>
        <p:nvSpPr>
          <p:cNvPr id="10" name="TextBox 9">
            <a:extLst>
              <a:ext uri="{FF2B5EF4-FFF2-40B4-BE49-F238E27FC236}">
                <a16:creationId xmlns:a16="http://schemas.microsoft.com/office/drawing/2014/main" id="{A5E99BD2-27E0-4169-9859-06E661E49CA3}"/>
              </a:ext>
            </a:extLst>
          </p:cNvPr>
          <p:cNvSpPr txBox="1"/>
          <p:nvPr/>
        </p:nvSpPr>
        <p:spPr>
          <a:xfrm>
            <a:off x="629736" y="4755925"/>
            <a:ext cx="691172" cy="168907"/>
          </a:xfrm>
          <a:prstGeom prst="rect">
            <a:avLst/>
          </a:prstGeom>
        </p:spPr>
        <p:txBody>
          <a:bodyPr vert="horz" wrap="none" lIns="0" tIns="0" rIns="0" bIns="0" rtlCol="0" anchor="b">
            <a:normAutofit/>
          </a:bodyPr>
          <a:lstStyle/>
          <a:p>
            <a:pPr marL="0" marR="0" indent="0" algn="l" defTabSz="924282" rtl="0" eaLnBrk="1" fontAlgn="auto" latinLnBrk="0" hangingPunct="1">
              <a:lnSpc>
                <a:spcPct val="85000"/>
              </a:lnSpc>
              <a:spcBef>
                <a:spcPts val="204"/>
              </a:spcBef>
              <a:spcAft>
                <a:spcPts val="0"/>
              </a:spcAft>
              <a:buClrTx/>
              <a:buSzTx/>
              <a:buFontTx/>
              <a:buNone/>
              <a:tabLst/>
              <a:defRPr/>
            </a:pPr>
            <a:r>
              <a:rPr lang="en-GB" sz="800" kern="1200" dirty="0">
                <a:solidFill>
                  <a:schemeClr val="bg1"/>
                </a:solidFill>
                <a:latin typeface="+mn-lt"/>
                <a:ea typeface="+mn-ea"/>
                <a:cs typeface="+mn-cs"/>
              </a:rPr>
              <a:t>© 2018 Ipsos.</a:t>
            </a:r>
            <a:endParaRPr lang="en-GB" sz="1200" dirty="0">
              <a:solidFill>
                <a:schemeClr val="bg1"/>
              </a:solidFill>
            </a:endParaRPr>
          </a:p>
        </p:txBody>
      </p:sp>
    </p:spTree>
    <p:extLst>
      <p:ext uri="{BB962C8B-B14F-4D97-AF65-F5344CB8AC3E}">
        <p14:creationId xmlns:p14="http://schemas.microsoft.com/office/powerpoint/2010/main" val="2525089606"/>
      </p:ext>
    </p:extLst>
  </p:cSld>
  <p:clrMapOvr>
    <a:masterClrMapping/>
  </p:clrMapOvr>
</p:sld>
</file>

<file path=ppt/theme/theme1.xml><?xml version="1.0" encoding="utf-8"?>
<a:theme xmlns:a="http://schemas.openxmlformats.org/drawingml/2006/main" name="IpsosGlobalTemplate">
  <a:themeElements>
    <a:clrScheme name="IpsosCURRENT">
      <a:dk1>
        <a:srgbClr val="222223"/>
      </a:dk1>
      <a:lt1>
        <a:sysClr val="window" lastClr="FFFFFF"/>
      </a:lt1>
      <a:dk2>
        <a:srgbClr val="1B365D"/>
      </a:dk2>
      <a:lt2>
        <a:srgbClr val="888B8D"/>
      </a:lt2>
      <a:accent1>
        <a:srgbClr val="E87722"/>
      </a:accent1>
      <a:accent2>
        <a:srgbClr val="F1BE48"/>
      </a:accent2>
      <a:accent3>
        <a:srgbClr val="B7BF12"/>
      </a:accent3>
      <a:accent4>
        <a:srgbClr val="C8C9C7"/>
      </a:accent4>
      <a:accent5>
        <a:srgbClr val="71B2C9"/>
      </a:accent5>
      <a:accent6>
        <a:srgbClr val="007681"/>
      </a:accent6>
      <a:hlink>
        <a:srgbClr val="485CC7"/>
      </a:hlink>
      <a:folHlink>
        <a:srgbClr val="00B2A9"/>
      </a:folHlink>
    </a:clrScheme>
    <a:fontScheme name="Ipsos MO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noFill/>
        <a:ln w="12700">
          <a:solidFill>
            <a:schemeClr val="bg2"/>
          </a:solidFill>
          <a:round/>
          <a:headEnd/>
          <a:tailEnd/>
        </a:ln>
        <a:effectLst/>
        <a:extLst>
          <a:ext uri="{909E8E84-426E-40DD-AFC4-6F175D3DCCD1}">
            <a14:hiddenFill xmlns:a14="http://schemas.microsoft.com/office/drawing/2010/main">
              <a:noFill/>
            </a14:hiddenFill>
          </a:ext>
        </a:extLst>
      </a:spPr>
      <a:bodyPr/>
      <a:lstStyle/>
    </a:lnDef>
    <a:txDef>
      <a:spPr/>
      <a:bodyPr vert="horz" wrap="square" lIns="0" tIns="0" rIns="0" bIns="0" rtlCol="0">
        <a:spAutoFit/>
      </a:bodyPr>
      <a:lstStyle>
        <a:defPPr marL="4763">
          <a:defRPr sz="11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B75AD9DC4239A47AB6FDC49FCFB618A" ma:contentTypeVersion="4" ma:contentTypeDescription="Create a new document." ma:contentTypeScope="" ma:versionID="4d81cc42fd662a3360be1cc3e1b1eace">
  <xsd:schema xmlns:xsd="http://www.w3.org/2001/XMLSchema" xmlns:xs="http://www.w3.org/2001/XMLSchema" xmlns:p="http://schemas.microsoft.com/office/2006/metadata/properties" xmlns:ns2="85c76272-7e4d-4f8f-89d1-3b227e52ef43" targetNamespace="http://schemas.microsoft.com/office/2006/metadata/properties" ma:root="true" ma:fieldsID="a71fa16961a370f0254f712e3742b8a9" ns2:_="">
    <xsd:import namespace="85c76272-7e4d-4f8f-89d1-3b227e52ef43"/>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76272-7e4d-4f8f-89d1-3b227e52ef4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BC2AB0A-1E60-46C5-AF17-AA5F386CFFD1}">
  <ds:schemaRefs>
    <ds:schemaRef ds:uri="http://schemas.microsoft.com/sharepoint/v3/contenttype/forms"/>
  </ds:schemaRefs>
</ds:datastoreItem>
</file>

<file path=customXml/itemProps2.xml><?xml version="1.0" encoding="utf-8"?>
<ds:datastoreItem xmlns:ds="http://schemas.openxmlformats.org/officeDocument/2006/customXml" ds:itemID="{DB28311F-CF88-4B11-AD96-399CEA2BC5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c76272-7e4d-4f8f-89d1-3b227e52ef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4C6DF4A-5BEE-4FB0-B6B6-49F0A043F828}">
  <ds:schemaRefs>
    <ds:schemaRef ds:uri="http://schemas.microsoft.com/office/infopath/2007/PartnerControls"/>
    <ds:schemaRef ds:uri="http://purl.org/dc/elements/1.1/"/>
    <ds:schemaRef ds:uri="http://schemas.microsoft.com/office/2006/documentManagement/types"/>
    <ds:schemaRef ds:uri="http://purl.org/dc/dcmitype/"/>
    <ds:schemaRef ds:uri="http://purl.org/dc/terms/"/>
    <ds:schemaRef ds:uri="85c76272-7e4d-4f8f-89d1-3b227e52ef43"/>
    <ds:schemaRef ds:uri="http://www.w3.org/XML/1998/namespace"/>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PPT Template - Blank</Template>
  <TotalTime>6232</TotalTime>
  <Words>1918</Words>
  <Application>Microsoft Office PowerPoint</Application>
  <PresentationFormat>On-screen Show (16:9)</PresentationFormat>
  <Paragraphs>649</Paragraphs>
  <Slides>48</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MS PGothic</vt:lpstr>
      <vt:lpstr>Arail</vt:lpstr>
      <vt:lpstr>Arial</vt:lpstr>
      <vt:lpstr>Calibri</vt:lpstr>
      <vt:lpstr>Helvetica Neue</vt:lpstr>
      <vt:lpstr>Open Sans</vt:lpstr>
      <vt:lpstr>IpsosGlobalTemplate</vt:lpstr>
      <vt:lpstr>Ipsos quality awards 2018</vt:lpstr>
      <vt:lpstr>PowerPoint Presentation</vt:lpstr>
      <vt:lpstr>BACKGROUND</vt:lpstr>
      <vt:lpstr>PowerPoint Presentation</vt:lpstr>
      <vt:lpstr>CCE Representation</vt:lpstr>
      <vt:lpstr>PowerPoint Presentation</vt:lpstr>
      <vt:lpstr>About the research</vt:lpstr>
      <vt:lpstr>Process</vt:lpstr>
      <vt:lpstr>CCE FAQs</vt:lpstr>
      <vt:lpstr>Quality Gates</vt:lpstr>
      <vt:lpstr>Respondent Selection</vt:lpstr>
      <vt:lpstr>PowerPoint Presentation</vt:lpstr>
      <vt:lpstr>PowerPoint Presentation</vt:lpstr>
      <vt:lpstr>Headline results</vt:lpstr>
      <vt:lpstr>Purchasing Experience over Time</vt:lpstr>
      <vt:lpstr>Purchasing Experience: Passenger</vt:lpstr>
      <vt:lpstr>Purchasing Changes: Passenger</vt:lpstr>
      <vt:lpstr>Purchasing Experience: Light Commercial</vt:lpstr>
      <vt:lpstr>Purchasing Changes: Light Commercial</vt:lpstr>
      <vt:lpstr>Purchasing Attributes</vt:lpstr>
      <vt:lpstr>Servicing Experience over Time</vt:lpstr>
      <vt:lpstr>Servicing Experience: Passenger</vt:lpstr>
      <vt:lpstr>Servicing Changes: Passenger</vt:lpstr>
      <vt:lpstr>Servicing Experience: Light Commercial</vt:lpstr>
      <vt:lpstr>Servicing Changes: Light Commercial</vt:lpstr>
      <vt:lpstr>Servicing Attributes</vt:lpstr>
      <vt:lpstr>demographics</vt:lpstr>
      <vt:lpstr>Sales Index per Gender</vt:lpstr>
      <vt:lpstr>Sales Index per Age Group</vt:lpstr>
      <vt:lpstr>Sales Index per Race</vt:lpstr>
      <vt:lpstr>Sales Index per Province</vt:lpstr>
      <vt:lpstr>Service Index per Gender</vt:lpstr>
      <vt:lpstr>Service Index per Age Group</vt:lpstr>
      <vt:lpstr>Service Index per Race</vt:lpstr>
      <vt:lpstr>Service Index per Province</vt:lpstr>
      <vt:lpstr>Ipsos quality awards 2018</vt:lpstr>
      <vt:lpstr>Categories</vt:lpstr>
      <vt:lpstr>Ranking explanation</vt:lpstr>
      <vt:lpstr>Purchasing experience</vt:lpstr>
      <vt:lpstr>Purchasing Experience</vt:lpstr>
      <vt:lpstr>Passenger Sales Rankings over Time</vt:lpstr>
      <vt:lpstr>Light Commercial Sales Rankings over Time</vt:lpstr>
      <vt:lpstr>servicing experience</vt:lpstr>
      <vt:lpstr>Servicing Experience</vt:lpstr>
      <vt:lpstr>Passenger Service Rankings over Time</vt:lpstr>
      <vt:lpstr>Light Commercial Service Rankings over Time</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Timelines</dc:title>
  <dc:creator>Mariska Pieterse</dc:creator>
  <cp:lastModifiedBy>Kate Slade</cp:lastModifiedBy>
  <cp:revision>405</cp:revision>
  <dcterms:created xsi:type="dcterms:W3CDTF">2015-10-27T08:49:45Z</dcterms:created>
  <dcterms:modified xsi:type="dcterms:W3CDTF">2018-08-01T13:41:33Z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0x0101003B75AD9DC4239A47AB6FDC49FCFB618A</vt:lpwstr>
  </property>
</Properties>
</file>